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2" r:id="rId2"/>
    <p:sldId id="267" r:id="rId3"/>
    <p:sldId id="268" r:id="rId4"/>
    <p:sldId id="269" r:id="rId5"/>
    <p:sldId id="270" r:id="rId6"/>
    <p:sldId id="271" r:id="rId7"/>
    <p:sldId id="286" r:id="rId8"/>
    <p:sldId id="287" r:id="rId9"/>
    <p:sldId id="288" r:id="rId10"/>
    <p:sldId id="296" r:id="rId11"/>
    <p:sldId id="297" r:id="rId12"/>
    <p:sldId id="272" r:id="rId13"/>
    <p:sldId id="273" r:id="rId14"/>
    <p:sldId id="289" r:id="rId15"/>
    <p:sldId id="290" r:id="rId16"/>
    <p:sldId id="294" r:id="rId17"/>
    <p:sldId id="291" r:id="rId18"/>
    <p:sldId id="293" r:id="rId19"/>
    <p:sldId id="275" r:id="rId20"/>
    <p:sldId id="279" r:id="rId21"/>
    <p:sldId id="280" r:id="rId22"/>
    <p:sldId id="281" r:id="rId23"/>
    <p:sldId id="282" r:id="rId24"/>
    <p:sldId id="283" r:id="rId25"/>
    <p:sldId id="284" r:id="rId26"/>
    <p:sldId id="285" r:id="rId27"/>
    <p:sldId id="265" r:id="rId28"/>
    <p:sldId id="266" r:id="rId29"/>
    <p:sldId id="276" r:id="rId30"/>
    <p:sldId id="277" r:id="rId31"/>
    <p:sldId id="29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FFF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3" d="100"/>
          <a:sy n="73" d="100"/>
        </p:scale>
        <p:origin x="-1709" y="-2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F26AA-DC56-49B5-93C8-AE2AE1610929}"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496C6D99-02FE-4CDA-8BBC-B4F3AE3CB2A5}">
      <dgm:prSet phldrT="[Текст]"/>
      <dgm:spPr/>
      <dgm:t>
        <a:bodyPr/>
        <a:lstStyle/>
        <a:p>
          <a:r>
            <a:rPr lang="ru-RU" dirty="0" smtClean="0"/>
            <a:t> консультирование родителей</a:t>
          </a:r>
          <a:endParaRPr lang="ru-RU" dirty="0"/>
        </a:p>
      </dgm:t>
    </dgm:pt>
    <dgm:pt modelId="{801BADD0-7C61-43B1-9BD4-98C74BE84D73}" type="parTrans" cxnId="{284FDCD2-6FE5-44A4-9267-2A512F6E2135}">
      <dgm:prSet/>
      <dgm:spPr/>
      <dgm:t>
        <a:bodyPr/>
        <a:lstStyle/>
        <a:p>
          <a:endParaRPr lang="ru-RU"/>
        </a:p>
      </dgm:t>
    </dgm:pt>
    <dgm:pt modelId="{24D22CE1-33FA-43E5-8B6B-1181D6B0AA81}" type="sibTrans" cxnId="{284FDCD2-6FE5-44A4-9267-2A512F6E2135}">
      <dgm:prSet/>
      <dgm:spPr/>
      <dgm:t>
        <a:bodyPr/>
        <a:lstStyle/>
        <a:p>
          <a:endParaRPr lang="ru-RU"/>
        </a:p>
      </dgm:t>
    </dgm:pt>
    <dgm:pt modelId="{9A60F26C-F2C7-4AAF-86CB-B234DD5896B1}">
      <dgm:prSet phldrT="[Текст]"/>
      <dgm:spPr/>
      <dgm:t>
        <a:bodyPr/>
        <a:lstStyle/>
        <a:p>
          <a:r>
            <a:rPr lang="ru-RU" dirty="0" smtClean="0"/>
            <a:t>педагогическую и социально-педагогическую </a:t>
          </a:r>
          <a:r>
            <a:rPr lang="ru-RU" b="0" dirty="0" smtClean="0"/>
            <a:t>работу с ребёнком</a:t>
          </a:r>
          <a:endParaRPr lang="ru-RU" b="0" dirty="0"/>
        </a:p>
      </dgm:t>
    </dgm:pt>
    <dgm:pt modelId="{F7389BC1-2BDF-408E-9B5D-E19BDD4E5326}" type="parTrans" cxnId="{396C5FAF-5C46-4083-8627-505AC6D6DE0F}">
      <dgm:prSet/>
      <dgm:spPr/>
      <dgm:t>
        <a:bodyPr/>
        <a:lstStyle/>
        <a:p>
          <a:endParaRPr lang="ru-RU"/>
        </a:p>
      </dgm:t>
    </dgm:pt>
    <dgm:pt modelId="{38A9757F-2C4E-446B-B4F0-D5C847D04CE6}" type="sibTrans" cxnId="{396C5FAF-5C46-4083-8627-505AC6D6DE0F}">
      <dgm:prSet/>
      <dgm:spPr/>
      <dgm:t>
        <a:bodyPr/>
        <a:lstStyle/>
        <a:p>
          <a:endParaRPr lang="ru-RU"/>
        </a:p>
      </dgm:t>
    </dgm:pt>
    <dgm:pt modelId="{8601D9B1-D2B3-4B66-A676-275E41E54C81}">
      <dgm:prSet phldrT="[Текст]"/>
      <dgm:spPr/>
      <dgm:t>
        <a:bodyPr/>
        <a:lstStyle/>
        <a:p>
          <a:r>
            <a:rPr lang="ru-RU" dirty="0" smtClean="0"/>
            <a:t>двигательные занятия с ребёнком</a:t>
          </a:r>
          <a:endParaRPr lang="ru-RU" dirty="0"/>
        </a:p>
      </dgm:t>
    </dgm:pt>
    <dgm:pt modelId="{24E59395-610C-4120-A505-B5848349D9FE}" type="parTrans" cxnId="{EEF9B577-14A5-4920-A099-B4866362DC3C}">
      <dgm:prSet/>
      <dgm:spPr/>
      <dgm:t>
        <a:bodyPr/>
        <a:lstStyle/>
        <a:p>
          <a:endParaRPr lang="ru-RU"/>
        </a:p>
      </dgm:t>
    </dgm:pt>
    <dgm:pt modelId="{4BA78051-8174-44FD-9E67-E7FA1499DDEE}" type="sibTrans" cxnId="{EEF9B577-14A5-4920-A099-B4866362DC3C}">
      <dgm:prSet/>
      <dgm:spPr/>
      <dgm:t>
        <a:bodyPr/>
        <a:lstStyle/>
        <a:p>
          <a:endParaRPr lang="ru-RU"/>
        </a:p>
      </dgm:t>
    </dgm:pt>
    <dgm:pt modelId="{F7D49859-1B87-4F15-8C78-6C58409A9502}">
      <dgm:prSet phldrT="[Текст]"/>
      <dgm:spPr/>
      <dgm:t>
        <a:bodyPr/>
        <a:lstStyle/>
        <a:p>
          <a:r>
            <a:rPr lang="ru-RU" dirty="0" smtClean="0"/>
            <a:t> </a:t>
          </a:r>
          <a:endParaRPr lang="ru-RU" dirty="0"/>
        </a:p>
      </dgm:t>
    </dgm:pt>
    <dgm:pt modelId="{7B52D897-B9E6-4ADD-B9CF-C97160CAB2B2}" type="parTrans" cxnId="{7998852E-B0B5-41F3-A400-A0BFE2BB3888}">
      <dgm:prSet/>
      <dgm:spPr/>
      <dgm:t>
        <a:bodyPr/>
        <a:lstStyle/>
        <a:p>
          <a:endParaRPr lang="ru-RU"/>
        </a:p>
      </dgm:t>
    </dgm:pt>
    <dgm:pt modelId="{44DBC3C9-FC5C-4080-9216-E71B97E591CB}" type="sibTrans" cxnId="{7998852E-B0B5-41F3-A400-A0BFE2BB3888}">
      <dgm:prSet/>
      <dgm:spPr/>
      <dgm:t>
        <a:bodyPr/>
        <a:lstStyle/>
        <a:p>
          <a:endParaRPr lang="ru-RU"/>
        </a:p>
      </dgm:t>
    </dgm:pt>
    <dgm:pt modelId="{235935FB-AB5C-4FD7-B277-DB5D505A149F}" type="pres">
      <dgm:prSet presAssocID="{FF9F26AA-DC56-49B5-93C8-AE2AE1610929}" presName="linear" presStyleCnt="0">
        <dgm:presLayoutVars>
          <dgm:dir/>
          <dgm:resizeHandles val="exact"/>
        </dgm:presLayoutVars>
      </dgm:prSet>
      <dgm:spPr/>
      <dgm:t>
        <a:bodyPr/>
        <a:lstStyle/>
        <a:p>
          <a:endParaRPr lang="ru-RU"/>
        </a:p>
      </dgm:t>
    </dgm:pt>
    <dgm:pt modelId="{206331CE-94E7-44E1-8E88-D822C67050ED}" type="pres">
      <dgm:prSet presAssocID="{496C6D99-02FE-4CDA-8BBC-B4F3AE3CB2A5}" presName="comp" presStyleCnt="0"/>
      <dgm:spPr/>
    </dgm:pt>
    <dgm:pt modelId="{9B91A00A-005F-444B-BC68-209D38ADA937}" type="pres">
      <dgm:prSet presAssocID="{496C6D99-02FE-4CDA-8BBC-B4F3AE3CB2A5}" presName="box" presStyleLbl="node1" presStyleIdx="0" presStyleCnt="4"/>
      <dgm:spPr/>
      <dgm:t>
        <a:bodyPr/>
        <a:lstStyle/>
        <a:p>
          <a:endParaRPr lang="ru-RU"/>
        </a:p>
      </dgm:t>
    </dgm:pt>
    <dgm:pt modelId="{F7900EF6-AB8C-4066-8494-8E02B2BFF314}" type="pres">
      <dgm:prSet presAssocID="{496C6D99-02FE-4CDA-8BBC-B4F3AE3CB2A5}" presName="img" presStyleLbl="fgImgPlace1" presStyleIdx="0" presStyleCnt="4" custScaleX="85671" custScaleY="105895"/>
      <dgm:spPr>
        <a:blipFill rotWithShape="0">
          <a:blip xmlns:r="http://schemas.openxmlformats.org/officeDocument/2006/relationships" r:embed="rId1"/>
          <a:stretch>
            <a:fillRect/>
          </a:stretch>
        </a:blipFill>
      </dgm:spPr>
      <dgm:t>
        <a:bodyPr/>
        <a:lstStyle/>
        <a:p>
          <a:endParaRPr lang="ru-RU"/>
        </a:p>
      </dgm:t>
    </dgm:pt>
    <dgm:pt modelId="{4E547BED-5DD6-42EB-A692-FBFE7C2F7B7D}" type="pres">
      <dgm:prSet presAssocID="{496C6D99-02FE-4CDA-8BBC-B4F3AE3CB2A5}" presName="text" presStyleLbl="node1" presStyleIdx="0" presStyleCnt="4">
        <dgm:presLayoutVars>
          <dgm:bulletEnabled val="1"/>
        </dgm:presLayoutVars>
      </dgm:prSet>
      <dgm:spPr/>
      <dgm:t>
        <a:bodyPr/>
        <a:lstStyle/>
        <a:p>
          <a:endParaRPr lang="ru-RU"/>
        </a:p>
      </dgm:t>
    </dgm:pt>
    <dgm:pt modelId="{5A93121E-5A2C-4D6D-BFF8-A5453847169F}" type="pres">
      <dgm:prSet presAssocID="{24D22CE1-33FA-43E5-8B6B-1181D6B0AA81}" presName="spacer" presStyleCnt="0"/>
      <dgm:spPr/>
    </dgm:pt>
    <dgm:pt modelId="{072BABC3-7DF8-4624-982C-FB3CED9092C1}" type="pres">
      <dgm:prSet presAssocID="{F7D49859-1B87-4F15-8C78-6C58409A9502}" presName="comp" presStyleCnt="0"/>
      <dgm:spPr/>
    </dgm:pt>
    <dgm:pt modelId="{B4AC3C33-012F-455A-808D-24E263875A4D}" type="pres">
      <dgm:prSet presAssocID="{F7D49859-1B87-4F15-8C78-6C58409A9502}" presName="box" presStyleLbl="node1" presStyleIdx="1" presStyleCnt="4" custLinFactY="100000" custLinFactNeighborX="-868" custLinFactNeighborY="113256"/>
      <dgm:spPr/>
      <dgm:t>
        <a:bodyPr/>
        <a:lstStyle/>
        <a:p>
          <a:endParaRPr lang="ru-RU"/>
        </a:p>
      </dgm:t>
    </dgm:pt>
    <dgm:pt modelId="{7752A198-B958-48CC-A44A-F28288D2EAC8}" type="pres">
      <dgm:prSet presAssocID="{F7D49859-1B87-4F15-8C78-6C58409A9502}" presName="img" presStyleLbl="fgImgPlace1" presStyleIdx="1" presStyleCnt="4" custScaleX="77281" custScaleY="95711" custLinFactY="100000" custLinFactNeighborX="-1738" custLinFactNeighborY="166570"/>
      <dgm:spPr>
        <a:blipFill rotWithShape="0">
          <a:blip xmlns:r="http://schemas.openxmlformats.org/officeDocument/2006/relationships" r:embed="rId2"/>
          <a:stretch>
            <a:fillRect/>
          </a:stretch>
        </a:blipFill>
      </dgm:spPr>
      <dgm:t>
        <a:bodyPr/>
        <a:lstStyle/>
        <a:p>
          <a:endParaRPr lang="ru-RU"/>
        </a:p>
      </dgm:t>
    </dgm:pt>
    <dgm:pt modelId="{1B62C592-5836-4CA3-94BF-E5CCE2BB1C25}" type="pres">
      <dgm:prSet presAssocID="{F7D49859-1B87-4F15-8C78-6C58409A9502}" presName="text" presStyleLbl="node1" presStyleIdx="1" presStyleCnt="4">
        <dgm:presLayoutVars>
          <dgm:bulletEnabled val="1"/>
        </dgm:presLayoutVars>
      </dgm:prSet>
      <dgm:spPr/>
      <dgm:t>
        <a:bodyPr/>
        <a:lstStyle/>
        <a:p>
          <a:endParaRPr lang="ru-RU"/>
        </a:p>
      </dgm:t>
    </dgm:pt>
    <dgm:pt modelId="{92D62846-A66E-4E16-B32C-8D004A21432F}" type="pres">
      <dgm:prSet presAssocID="{44DBC3C9-FC5C-4080-9216-E71B97E591CB}" presName="spacer" presStyleCnt="0"/>
      <dgm:spPr/>
    </dgm:pt>
    <dgm:pt modelId="{85CFBC38-15FB-4E1E-9BB5-0CC031C0100E}" type="pres">
      <dgm:prSet presAssocID="{9A60F26C-F2C7-4AAF-86CB-B234DD5896B1}" presName="comp" presStyleCnt="0"/>
      <dgm:spPr/>
    </dgm:pt>
    <dgm:pt modelId="{C187D593-81E3-4427-89DC-437AC5370052}" type="pres">
      <dgm:prSet presAssocID="{9A60F26C-F2C7-4AAF-86CB-B234DD5896B1}" presName="box" presStyleLbl="node1" presStyleIdx="2" presStyleCnt="4" custLinFactY="-7269" custLinFactNeighborX="-348" custLinFactNeighborY="-100000"/>
      <dgm:spPr/>
      <dgm:t>
        <a:bodyPr/>
        <a:lstStyle/>
        <a:p>
          <a:endParaRPr lang="ru-RU"/>
        </a:p>
      </dgm:t>
    </dgm:pt>
    <dgm:pt modelId="{89B01037-960D-442C-9CA5-90DF03E79970}" type="pres">
      <dgm:prSet presAssocID="{9A60F26C-F2C7-4AAF-86CB-B234DD5896B1}" presName="img" presStyleLbl="fgImgPlace1" presStyleIdx="2" presStyleCnt="4" custScaleX="82195" custScaleY="108022" custLinFactY="-34086" custLinFactNeighborX="-6428" custLinFactNeighborY="-100000"/>
      <dgm:spPr>
        <a:blipFill rotWithShape="0">
          <a:blip xmlns:r="http://schemas.openxmlformats.org/officeDocument/2006/relationships" r:embed="rId3"/>
          <a:stretch>
            <a:fillRect/>
          </a:stretch>
        </a:blipFill>
      </dgm:spPr>
      <dgm:t>
        <a:bodyPr/>
        <a:lstStyle/>
        <a:p>
          <a:endParaRPr lang="ru-RU"/>
        </a:p>
      </dgm:t>
    </dgm:pt>
    <dgm:pt modelId="{EF76F861-90FA-471F-91D7-A97B4317ADAC}" type="pres">
      <dgm:prSet presAssocID="{9A60F26C-F2C7-4AAF-86CB-B234DD5896B1}" presName="text" presStyleLbl="node1" presStyleIdx="2" presStyleCnt="4">
        <dgm:presLayoutVars>
          <dgm:bulletEnabled val="1"/>
        </dgm:presLayoutVars>
      </dgm:prSet>
      <dgm:spPr/>
      <dgm:t>
        <a:bodyPr/>
        <a:lstStyle/>
        <a:p>
          <a:endParaRPr lang="ru-RU"/>
        </a:p>
      </dgm:t>
    </dgm:pt>
    <dgm:pt modelId="{820E0B94-7752-40F3-B0C8-1DD63037D568}" type="pres">
      <dgm:prSet presAssocID="{38A9757F-2C4E-446B-B4F0-D5C847D04CE6}" presName="spacer" presStyleCnt="0"/>
      <dgm:spPr/>
    </dgm:pt>
    <dgm:pt modelId="{EA4A04C4-9391-4D23-B26C-281DCCC60251}" type="pres">
      <dgm:prSet presAssocID="{8601D9B1-D2B3-4B66-A676-275E41E54C81}" presName="comp" presStyleCnt="0"/>
      <dgm:spPr/>
    </dgm:pt>
    <dgm:pt modelId="{1E8619B9-7EE9-42F5-AAB2-0D0278EDDC31}" type="pres">
      <dgm:prSet presAssocID="{8601D9B1-D2B3-4B66-A676-275E41E54C81}" presName="box" presStyleLbl="node1" presStyleIdx="3" presStyleCnt="4" custLinFactY="-8611" custLinFactNeighborX="520" custLinFactNeighborY="-100000"/>
      <dgm:spPr/>
      <dgm:t>
        <a:bodyPr/>
        <a:lstStyle/>
        <a:p>
          <a:endParaRPr lang="ru-RU"/>
        </a:p>
      </dgm:t>
    </dgm:pt>
    <dgm:pt modelId="{3C390C4A-E51A-419F-896E-FCCEC1563D1F}" type="pres">
      <dgm:prSet presAssocID="{8601D9B1-D2B3-4B66-A676-275E41E54C81}" presName="img" presStyleLbl="fgImgPlace1" presStyleIdx="3" presStyleCnt="4" custScaleX="77982" custScaleY="96343" custLinFactY="-33114" custLinFactNeighborX="-3844" custLinFactNeighborY="-100000"/>
      <dgm:spPr>
        <a:blipFill rotWithShape="0">
          <a:blip xmlns:r="http://schemas.openxmlformats.org/officeDocument/2006/relationships" r:embed="rId4"/>
          <a:stretch>
            <a:fillRect/>
          </a:stretch>
        </a:blipFill>
      </dgm:spPr>
      <dgm:t>
        <a:bodyPr/>
        <a:lstStyle/>
        <a:p>
          <a:endParaRPr lang="ru-RU"/>
        </a:p>
      </dgm:t>
    </dgm:pt>
    <dgm:pt modelId="{27225E7B-9D4F-418E-8CAE-1398830F3FB3}" type="pres">
      <dgm:prSet presAssocID="{8601D9B1-D2B3-4B66-A676-275E41E54C81}" presName="text" presStyleLbl="node1" presStyleIdx="3" presStyleCnt="4">
        <dgm:presLayoutVars>
          <dgm:bulletEnabled val="1"/>
        </dgm:presLayoutVars>
      </dgm:prSet>
      <dgm:spPr/>
      <dgm:t>
        <a:bodyPr/>
        <a:lstStyle/>
        <a:p>
          <a:endParaRPr lang="ru-RU"/>
        </a:p>
      </dgm:t>
    </dgm:pt>
  </dgm:ptLst>
  <dgm:cxnLst>
    <dgm:cxn modelId="{60911191-879F-46ED-ABEF-110990C570CD}" type="presOf" srcId="{9A60F26C-F2C7-4AAF-86CB-B234DD5896B1}" destId="{C187D593-81E3-4427-89DC-437AC5370052}" srcOrd="0" destOrd="0" presId="urn:microsoft.com/office/officeart/2005/8/layout/vList4#2"/>
    <dgm:cxn modelId="{D7929202-C244-474A-91A6-0164629411B1}" type="presOf" srcId="{496C6D99-02FE-4CDA-8BBC-B4F3AE3CB2A5}" destId="{4E547BED-5DD6-42EB-A692-FBFE7C2F7B7D}" srcOrd="1" destOrd="0" presId="urn:microsoft.com/office/officeart/2005/8/layout/vList4#2"/>
    <dgm:cxn modelId="{284FDCD2-6FE5-44A4-9267-2A512F6E2135}" srcId="{FF9F26AA-DC56-49B5-93C8-AE2AE1610929}" destId="{496C6D99-02FE-4CDA-8BBC-B4F3AE3CB2A5}" srcOrd="0" destOrd="0" parTransId="{801BADD0-7C61-43B1-9BD4-98C74BE84D73}" sibTransId="{24D22CE1-33FA-43E5-8B6B-1181D6B0AA81}"/>
    <dgm:cxn modelId="{396C5FAF-5C46-4083-8627-505AC6D6DE0F}" srcId="{FF9F26AA-DC56-49B5-93C8-AE2AE1610929}" destId="{9A60F26C-F2C7-4AAF-86CB-B234DD5896B1}" srcOrd="2" destOrd="0" parTransId="{F7389BC1-2BDF-408E-9B5D-E19BDD4E5326}" sibTransId="{38A9757F-2C4E-446B-B4F0-D5C847D04CE6}"/>
    <dgm:cxn modelId="{7998852E-B0B5-41F3-A400-A0BFE2BB3888}" srcId="{FF9F26AA-DC56-49B5-93C8-AE2AE1610929}" destId="{F7D49859-1B87-4F15-8C78-6C58409A9502}" srcOrd="1" destOrd="0" parTransId="{7B52D897-B9E6-4ADD-B9CF-C97160CAB2B2}" sibTransId="{44DBC3C9-FC5C-4080-9216-E71B97E591CB}"/>
    <dgm:cxn modelId="{5D479B0F-5A48-4C6F-9D8D-70E47DFFDDD0}" type="presOf" srcId="{F7D49859-1B87-4F15-8C78-6C58409A9502}" destId="{1B62C592-5836-4CA3-94BF-E5CCE2BB1C25}" srcOrd="1" destOrd="0" presId="urn:microsoft.com/office/officeart/2005/8/layout/vList4#2"/>
    <dgm:cxn modelId="{932FEBE7-D33A-47EA-AF7A-A31625046275}" type="presOf" srcId="{FF9F26AA-DC56-49B5-93C8-AE2AE1610929}" destId="{235935FB-AB5C-4FD7-B277-DB5D505A149F}" srcOrd="0" destOrd="0" presId="urn:microsoft.com/office/officeart/2005/8/layout/vList4#2"/>
    <dgm:cxn modelId="{56705802-8C21-4904-ADF7-1375BDBD57FE}" type="presOf" srcId="{8601D9B1-D2B3-4B66-A676-275E41E54C81}" destId="{1E8619B9-7EE9-42F5-AAB2-0D0278EDDC31}" srcOrd="0" destOrd="0" presId="urn:microsoft.com/office/officeart/2005/8/layout/vList4#2"/>
    <dgm:cxn modelId="{EEF9B577-14A5-4920-A099-B4866362DC3C}" srcId="{FF9F26AA-DC56-49B5-93C8-AE2AE1610929}" destId="{8601D9B1-D2B3-4B66-A676-275E41E54C81}" srcOrd="3" destOrd="0" parTransId="{24E59395-610C-4120-A505-B5848349D9FE}" sibTransId="{4BA78051-8174-44FD-9E67-E7FA1499DDEE}"/>
    <dgm:cxn modelId="{6232D57F-040A-4031-8571-49D7CD1D065C}" type="presOf" srcId="{496C6D99-02FE-4CDA-8BBC-B4F3AE3CB2A5}" destId="{9B91A00A-005F-444B-BC68-209D38ADA937}" srcOrd="0" destOrd="0" presId="urn:microsoft.com/office/officeart/2005/8/layout/vList4#2"/>
    <dgm:cxn modelId="{578D6B37-665A-4A20-A04C-67B81B00C364}" type="presOf" srcId="{F7D49859-1B87-4F15-8C78-6C58409A9502}" destId="{B4AC3C33-012F-455A-808D-24E263875A4D}" srcOrd="0" destOrd="0" presId="urn:microsoft.com/office/officeart/2005/8/layout/vList4#2"/>
    <dgm:cxn modelId="{597E3862-ED4E-409A-A4C8-A22FD5FE2A4C}" type="presOf" srcId="{9A60F26C-F2C7-4AAF-86CB-B234DD5896B1}" destId="{EF76F861-90FA-471F-91D7-A97B4317ADAC}" srcOrd="1" destOrd="0" presId="urn:microsoft.com/office/officeart/2005/8/layout/vList4#2"/>
    <dgm:cxn modelId="{E7DE6922-AC2B-478E-B61F-E4109BB31CD4}" type="presOf" srcId="{8601D9B1-D2B3-4B66-A676-275E41E54C81}" destId="{27225E7B-9D4F-418E-8CAE-1398830F3FB3}" srcOrd="1" destOrd="0" presId="urn:microsoft.com/office/officeart/2005/8/layout/vList4#2"/>
    <dgm:cxn modelId="{CB730F90-CA4F-469E-9D2D-50FD1FA6A92F}" type="presParOf" srcId="{235935FB-AB5C-4FD7-B277-DB5D505A149F}" destId="{206331CE-94E7-44E1-8E88-D822C67050ED}" srcOrd="0" destOrd="0" presId="urn:microsoft.com/office/officeart/2005/8/layout/vList4#2"/>
    <dgm:cxn modelId="{4AD61337-038C-4975-A8C9-C16A2E02A973}" type="presParOf" srcId="{206331CE-94E7-44E1-8E88-D822C67050ED}" destId="{9B91A00A-005F-444B-BC68-209D38ADA937}" srcOrd="0" destOrd="0" presId="urn:microsoft.com/office/officeart/2005/8/layout/vList4#2"/>
    <dgm:cxn modelId="{CA992DC1-5818-4229-82B8-42AD3E4E534D}" type="presParOf" srcId="{206331CE-94E7-44E1-8E88-D822C67050ED}" destId="{F7900EF6-AB8C-4066-8494-8E02B2BFF314}" srcOrd="1" destOrd="0" presId="urn:microsoft.com/office/officeart/2005/8/layout/vList4#2"/>
    <dgm:cxn modelId="{1C817103-7D33-456D-A320-0F4A45BB0354}" type="presParOf" srcId="{206331CE-94E7-44E1-8E88-D822C67050ED}" destId="{4E547BED-5DD6-42EB-A692-FBFE7C2F7B7D}" srcOrd="2" destOrd="0" presId="urn:microsoft.com/office/officeart/2005/8/layout/vList4#2"/>
    <dgm:cxn modelId="{F50EAEE7-5C95-4577-9F54-9F70325075F9}" type="presParOf" srcId="{235935FB-AB5C-4FD7-B277-DB5D505A149F}" destId="{5A93121E-5A2C-4D6D-BFF8-A5453847169F}" srcOrd="1" destOrd="0" presId="urn:microsoft.com/office/officeart/2005/8/layout/vList4#2"/>
    <dgm:cxn modelId="{5745D9AC-2DE3-4778-9CA8-E3580FCF077D}" type="presParOf" srcId="{235935FB-AB5C-4FD7-B277-DB5D505A149F}" destId="{072BABC3-7DF8-4624-982C-FB3CED9092C1}" srcOrd="2" destOrd="0" presId="urn:microsoft.com/office/officeart/2005/8/layout/vList4#2"/>
    <dgm:cxn modelId="{A63D2F1D-7451-47BF-8ABF-7369ECAABE50}" type="presParOf" srcId="{072BABC3-7DF8-4624-982C-FB3CED9092C1}" destId="{B4AC3C33-012F-455A-808D-24E263875A4D}" srcOrd="0" destOrd="0" presId="urn:microsoft.com/office/officeart/2005/8/layout/vList4#2"/>
    <dgm:cxn modelId="{162C6878-5867-4C87-AB0C-ACC11AEE142C}" type="presParOf" srcId="{072BABC3-7DF8-4624-982C-FB3CED9092C1}" destId="{7752A198-B958-48CC-A44A-F28288D2EAC8}" srcOrd="1" destOrd="0" presId="urn:microsoft.com/office/officeart/2005/8/layout/vList4#2"/>
    <dgm:cxn modelId="{E378FB8E-0CF9-4C98-A36C-7FEF01F18BE7}" type="presParOf" srcId="{072BABC3-7DF8-4624-982C-FB3CED9092C1}" destId="{1B62C592-5836-4CA3-94BF-E5CCE2BB1C25}" srcOrd="2" destOrd="0" presId="urn:microsoft.com/office/officeart/2005/8/layout/vList4#2"/>
    <dgm:cxn modelId="{24CEBAC0-3853-42BE-9B83-CEC46E8C76D9}" type="presParOf" srcId="{235935FB-AB5C-4FD7-B277-DB5D505A149F}" destId="{92D62846-A66E-4E16-B32C-8D004A21432F}" srcOrd="3" destOrd="0" presId="urn:microsoft.com/office/officeart/2005/8/layout/vList4#2"/>
    <dgm:cxn modelId="{4A081644-B1A9-4032-95E7-E88B344D01CD}" type="presParOf" srcId="{235935FB-AB5C-4FD7-B277-DB5D505A149F}" destId="{85CFBC38-15FB-4E1E-9BB5-0CC031C0100E}" srcOrd="4" destOrd="0" presId="urn:microsoft.com/office/officeart/2005/8/layout/vList4#2"/>
    <dgm:cxn modelId="{1241163A-BBEE-4B93-B921-DB64A232461B}" type="presParOf" srcId="{85CFBC38-15FB-4E1E-9BB5-0CC031C0100E}" destId="{C187D593-81E3-4427-89DC-437AC5370052}" srcOrd="0" destOrd="0" presId="urn:microsoft.com/office/officeart/2005/8/layout/vList4#2"/>
    <dgm:cxn modelId="{C3AEE815-C9F8-440A-BE1E-66328343765A}" type="presParOf" srcId="{85CFBC38-15FB-4E1E-9BB5-0CC031C0100E}" destId="{89B01037-960D-442C-9CA5-90DF03E79970}" srcOrd="1" destOrd="0" presId="urn:microsoft.com/office/officeart/2005/8/layout/vList4#2"/>
    <dgm:cxn modelId="{07227765-F969-4479-BDFE-341DF4E9A877}" type="presParOf" srcId="{85CFBC38-15FB-4E1E-9BB5-0CC031C0100E}" destId="{EF76F861-90FA-471F-91D7-A97B4317ADAC}" srcOrd="2" destOrd="0" presId="urn:microsoft.com/office/officeart/2005/8/layout/vList4#2"/>
    <dgm:cxn modelId="{A5DF46F7-957A-431D-8D8E-D126D4CEC175}" type="presParOf" srcId="{235935FB-AB5C-4FD7-B277-DB5D505A149F}" destId="{820E0B94-7752-40F3-B0C8-1DD63037D568}" srcOrd="5" destOrd="0" presId="urn:microsoft.com/office/officeart/2005/8/layout/vList4#2"/>
    <dgm:cxn modelId="{7B298DE5-CE22-4831-81A7-A18E40AC3BC9}" type="presParOf" srcId="{235935FB-AB5C-4FD7-B277-DB5D505A149F}" destId="{EA4A04C4-9391-4D23-B26C-281DCCC60251}" srcOrd="6" destOrd="0" presId="urn:microsoft.com/office/officeart/2005/8/layout/vList4#2"/>
    <dgm:cxn modelId="{60E63871-9BA0-4D40-B6EA-885DAE9DA1B2}" type="presParOf" srcId="{EA4A04C4-9391-4D23-B26C-281DCCC60251}" destId="{1E8619B9-7EE9-42F5-AAB2-0D0278EDDC31}" srcOrd="0" destOrd="0" presId="urn:microsoft.com/office/officeart/2005/8/layout/vList4#2"/>
    <dgm:cxn modelId="{20AB91B2-3349-4915-8833-D63B351B6758}" type="presParOf" srcId="{EA4A04C4-9391-4D23-B26C-281DCCC60251}" destId="{3C390C4A-E51A-419F-896E-FCCEC1563D1F}" srcOrd="1" destOrd="0" presId="urn:microsoft.com/office/officeart/2005/8/layout/vList4#2"/>
    <dgm:cxn modelId="{CEB5DB21-4398-42DE-ADE4-2406908C67AC}" type="presParOf" srcId="{EA4A04C4-9391-4D23-B26C-281DCCC60251}" destId="{27225E7B-9D4F-418E-8CAE-1398830F3FB3}"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1A00A-005F-444B-BC68-209D38ADA937}">
      <dsp:nvSpPr>
        <dsp:cNvPr id="0" name=""/>
        <dsp:cNvSpPr/>
      </dsp:nvSpPr>
      <dsp:spPr>
        <a:xfrm>
          <a:off x="0" y="0"/>
          <a:ext cx="7615262" cy="1051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 консультирование родителей</a:t>
          </a:r>
          <a:endParaRPr lang="ru-RU" sz="2900" kern="1200" dirty="0"/>
        </a:p>
      </dsp:txBody>
      <dsp:txXfrm>
        <a:off x="1628245" y="0"/>
        <a:ext cx="5987016" cy="1051932"/>
      </dsp:txXfrm>
    </dsp:sp>
    <dsp:sp modelId="{F7900EF6-AB8C-4066-8494-8E02B2BFF314}">
      <dsp:nvSpPr>
        <dsp:cNvPr id="0" name=""/>
        <dsp:cNvSpPr/>
      </dsp:nvSpPr>
      <dsp:spPr>
        <a:xfrm>
          <a:off x="214312" y="80388"/>
          <a:ext cx="1304814" cy="8911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C3C33-012F-455A-808D-24E263875A4D}">
      <dsp:nvSpPr>
        <dsp:cNvPr id="0" name=""/>
        <dsp:cNvSpPr/>
      </dsp:nvSpPr>
      <dsp:spPr>
        <a:xfrm>
          <a:off x="0" y="3400435"/>
          <a:ext cx="7615262" cy="1051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 </a:t>
          </a:r>
          <a:endParaRPr lang="ru-RU" sz="2900" kern="1200" dirty="0"/>
        </a:p>
      </dsp:txBody>
      <dsp:txXfrm>
        <a:off x="1628245" y="3400435"/>
        <a:ext cx="5987016" cy="1051932"/>
      </dsp:txXfrm>
    </dsp:sp>
    <dsp:sp modelId="{7752A198-B958-48CC-A44A-F28288D2EAC8}">
      <dsp:nvSpPr>
        <dsp:cNvPr id="0" name=""/>
        <dsp:cNvSpPr/>
      </dsp:nvSpPr>
      <dsp:spPr>
        <a:xfrm>
          <a:off x="251733" y="3523676"/>
          <a:ext cx="1177030" cy="80545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7D593-81E3-4427-89DC-437AC5370052}">
      <dsp:nvSpPr>
        <dsp:cNvPr id="0" name=""/>
        <dsp:cNvSpPr/>
      </dsp:nvSpPr>
      <dsp:spPr>
        <a:xfrm>
          <a:off x="0" y="1185854"/>
          <a:ext cx="7615262" cy="1051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педагогическую и социально-педагогическую </a:t>
          </a:r>
          <a:r>
            <a:rPr lang="ru-RU" sz="2900" b="0" kern="1200" dirty="0" smtClean="0"/>
            <a:t>работу с ребёнком</a:t>
          </a:r>
          <a:endParaRPr lang="ru-RU" sz="2900" b="0" kern="1200" dirty="0"/>
        </a:p>
      </dsp:txBody>
      <dsp:txXfrm>
        <a:off x="1628245" y="1185854"/>
        <a:ext cx="5987016" cy="1051932"/>
      </dsp:txXfrm>
    </dsp:sp>
    <dsp:sp modelId="{89B01037-960D-442C-9CA5-90DF03E79970}">
      <dsp:nvSpPr>
        <dsp:cNvPr id="0" name=""/>
        <dsp:cNvSpPr/>
      </dsp:nvSpPr>
      <dsp:spPr>
        <a:xfrm>
          <a:off x="142881" y="1257295"/>
          <a:ext cx="1251872" cy="90905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619B9-7EE9-42F5-AAB2-0D0278EDDC31}">
      <dsp:nvSpPr>
        <dsp:cNvPr id="0" name=""/>
        <dsp:cNvSpPr/>
      </dsp:nvSpPr>
      <dsp:spPr>
        <a:xfrm>
          <a:off x="0" y="2328863"/>
          <a:ext cx="7615262" cy="1051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двигательные занятия с ребёнком</a:t>
          </a:r>
          <a:endParaRPr lang="ru-RU" sz="2900" kern="1200" dirty="0"/>
        </a:p>
      </dsp:txBody>
      <dsp:txXfrm>
        <a:off x="1628245" y="2328863"/>
        <a:ext cx="5987016" cy="1051932"/>
      </dsp:txXfrm>
    </dsp:sp>
    <dsp:sp modelId="{3C390C4A-E51A-419F-896E-FCCEC1563D1F}">
      <dsp:nvSpPr>
        <dsp:cNvPr id="0" name=""/>
        <dsp:cNvSpPr/>
      </dsp:nvSpPr>
      <dsp:spPr>
        <a:xfrm>
          <a:off x="214319" y="2471743"/>
          <a:ext cx="1187706" cy="810770"/>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4FA0D-90D7-4D43-AA8F-2C7E0243CB85}" type="datetimeFigureOut">
              <a:rPr lang="ru-RU" smtClean="0"/>
              <a:pPr/>
              <a:t>25.10.2021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DC5E2-3683-43A5-8703-82BAAAB056FD}" type="slidenum">
              <a:rPr lang="ru-RU" smtClean="0"/>
              <a:pPr/>
              <a:t>‹#›</a:t>
            </a:fld>
            <a:endParaRPr lang="ru-RU"/>
          </a:p>
        </p:txBody>
      </p:sp>
    </p:spTree>
    <p:extLst>
      <p:ext uri="{BB962C8B-B14F-4D97-AF65-F5344CB8AC3E}">
        <p14:creationId xmlns:p14="http://schemas.microsoft.com/office/powerpoint/2010/main" val="84083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BDC5E2-3683-43A5-8703-82BAAAB056FD}"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25.10.2021</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653380" y="262741"/>
            <a:ext cx="8239099" cy="6332519"/>
          </a:xfrm>
          <a:prstGeom prst="rect">
            <a:avLst/>
          </a:prstGeom>
          <a:solidFill>
            <a:schemeClr val="bg1">
              <a:alpha val="70000"/>
            </a:schemeClr>
          </a:solidFill>
          <a:ln>
            <a:solidFill>
              <a:srgbClr val="85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09" name="Rectangle 1"/>
          <p:cNvSpPr>
            <a:spLocks noChangeArrowheads="1"/>
          </p:cNvSpPr>
          <p:nvPr userDrawn="1"/>
        </p:nvSpPr>
        <p:spPr bwMode="auto">
          <a:xfrm>
            <a:off x="21200" y="6619885"/>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Фокина Лидия Петровна </a:t>
            </a:r>
            <a:endParaRPr kumimoji="0" lang="ru-RU" sz="6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37" name="Picture 2" descr="http://img-fotki.yandex.ru/get/6709/16969765.141/0_74c93_8f7b4ea4_M.png"/>
          <p:cNvPicPr>
            <a:picLocks noChangeAspect="1" noChangeArrowheads="1"/>
          </p:cNvPicPr>
          <p:nvPr userDrawn="1"/>
        </p:nvPicPr>
        <p:blipFill>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08304" y="213247"/>
            <a:ext cx="1656184" cy="1578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mg-fotki.yandex.ru/get/30086/200418627.15e/0_16ef74_4acbfbc4_orig.png"/>
          <p:cNvPicPr>
            <a:picLocks noChangeAspect="1" noChangeArrowheads="1"/>
          </p:cNvPicPr>
          <p:nvPr userDrawn="1"/>
        </p:nvPicPr>
        <p:blipFill rotWithShape="1">
          <a:blip r:embed="rId15" cstate="email">
            <a:extLst>
              <a:ext uri="{28A0092B-C50C-407E-A947-70E740481C1C}">
                <a14:useLocalDpi xmlns:a14="http://schemas.microsoft.com/office/drawing/2010/main"/>
              </a:ext>
            </a:extLst>
          </a:blip>
          <a:srcRect/>
          <a:stretch/>
        </p:blipFill>
        <p:spPr bwMode="auto">
          <a:xfrm>
            <a:off x="97923" y="1047750"/>
            <a:ext cx="848375" cy="4762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sichologvsadu.ru/skazkoterapiya" TargetMode="External"/><Relationship Id="rId2" Type="http://schemas.openxmlformats.org/officeDocument/2006/relationships/hyperlink" Target="https://psichologvsadu.ru/pesochnaya-terapiy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714356"/>
            <a:ext cx="7772400" cy="1470025"/>
          </a:xfrm>
        </p:spPr>
        <p:txBody>
          <a:bodyPr/>
          <a:lstStyle/>
          <a:p>
            <a:r>
              <a:rPr lang="ru-RU" sz="3200" b="1" dirty="0" smtClean="0">
                <a:solidFill>
                  <a:schemeClr val="accent2">
                    <a:lumMod val="75000"/>
                  </a:schemeClr>
                </a:solidFill>
              </a:rPr>
              <a:t>«Эффективное взаимодействие </a:t>
            </a:r>
            <a:br>
              <a:rPr lang="ru-RU" sz="3200" b="1" dirty="0" smtClean="0">
                <a:solidFill>
                  <a:schemeClr val="accent2">
                    <a:lumMod val="75000"/>
                  </a:schemeClr>
                </a:solidFill>
              </a:rPr>
            </a:br>
            <a:r>
              <a:rPr lang="ru-RU" sz="3200" b="1" dirty="0" smtClean="0">
                <a:solidFill>
                  <a:schemeClr val="accent2">
                    <a:lumMod val="75000"/>
                  </a:schemeClr>
                </a:solidFill>
              </a:rPr>
              <a:t>с ребенком с двигательной расторможенностью и дефицитом внимания»</a:t>
            </a:r>
            <a:endParaRPr lang="ru-RU" sz="3200" b="1" dirty="0">
              <a:solidFill>
                <a:schemeClr val="accent2">
                  <a:lumMod val="75000"/>
                </a:schemeClr>
              </a:solidFill>
            </a:endParaRPr>
          </a:p>
        </p:txBody>
      </p:sp>
      <p:sp>
        <p:nvSpPr>
          <p:cNvPr id="3" name="Подзаголовок 2"/>
          <p:cNvSpPr>
            <a:spLocks noGrp="1"/>
          </p:cNvSpPr>
          <p:nvPr>
            <p:ph type="subTitle" idx="1"/>
          </p:nvPr>
        </p:nvSpPr>
        <p:spPr>
          <a:xfrm>
            <a:off x="1785918" y="5143512"/>
            <a:ext cx="6200796" cy="1181096"/>
          </a:xfrm>
        </p:spPr>
        <p:txBody>
          <a:bodyPr/>
          <a:lstStyle/>
          <a:p>
            <a:r>
              <a:rPr lang="ru-RU" sz="1600" b="1" dirty="0" smtClean="0">
                <a:solidFill>
                  <a:srgbClr val="002060"/>
                </a:solidFill>
              </a:rPr>
              <a:t>Педагог-психолог МБДОУ «ДС № 251  г. Челябинска»</a:t>
            </a:r>
          </a:p>
          <a:p>
            <a:r>
              <a:rPr lang="ru-RU" sz="1600" b="1" dirty="0" err="1" smtClean="0">
                <a:solidFill>
                  <a:srgbClr val="002060"/>
                </a:solidFill>
              </a:rPr>
              <a:t>Поздеева</a:t>
            </a:r>
            <a:r>
              <a:rPr lang="ru-RU" sz="1600" b="1" dirty="0" smtClean="0">
                <a:solidFill>
                  <a:srgbClr val="002060"/>
                </a:solidFill>
              </a:rPr>
              <a:t> Елена Николаевна</a:t>
            </a:r>
          </a:p>
          <a:p>
            <a:r>
              <a:rPr lang="ru-RU" sz="1600" b="1" dirty="0" smtClean="0">
                <a:solidFill>
                  <a:srgbClr val="002060"/>
                </a:solidFill>
              </a:rPr>
              <a:t>Педагог-психолог МБДОУ «ДС № 428 г. Челябинска»</a:t>
            </a:r>
          </a:p>
          <a:p>
            <a:r>
              <a:rPr lang="ru-RU" sz="1600" b="1" dirty="0" err="1" smtClean="0">
                <a:solidFill>
                  <a:srgbClr val="002060"/>
                </a:solidFill>
              </a:rPr>
              <a:t>Салимова</a:t>
            </a:r>
            <a:r>
              <a:rPr lang="ru-RU" sz="1600" b="1" dirty="0" smtClean="0">
                <a:solidFill>
                  <a:srgbClr val="002060"/>
                </a:solidFill>
              </a:rPr>
              <a:t> </a:t>
            </a:r>
            <a:r>
              <a:rPr lang="ru-RU" sz="1600" b="1" dirty="0" err="1" smtClean="0">
                <a:solidFill>
                  <a:srgbClr val="002060"/>
                </a:solidFill>
              </a:rPr>
              <a:t>Элина</a:t>
            </a:r>
            <a:r>
              <a:rPr lang="ru-RU" sz="1600" b="1" dirty="0" smtClean="0">
                <a:solidFill>
                  <a:srgbClr val="002060"/>
                </a:solidFill>
              </a:rPr>
              <a:t> </a:t>
            </a:r>
            <a:r>
              <a:rPr lang="ru-RU" sz="1600" b="1" dirty="0" err="1" smtClean="0">
                <a:solidFill>
                  <a:srgbClr val="002060"/>
                </a:solidFill>
              </a:rPr>
              <a:t>Рауфовна</a:t>
            </a:r>
            <a:endParaRPr lang="ru-RU" sz="1600" b="1" dirty="0" smtClean="0">
              <a:solidFill>
                <a:srgbClr val="002060"/>
              </a:solidFill>
            </a:endParaRPr>
          </a:p>
          <a:p>
            <a:endParaRPr lang="ru-RU" sz="1600" b="1" dirty="0">
              <a:solidFill>
                <a:srgbClr val="002060"/>
              </a:solidFill>
            </a:endParaRPr>
          </a:p>
        </p:txBody>
      </p:sp>
      <p:pic>
        <p:nvPicPr>
          <p:cNvPr id="1026" name="Picture 2" descr="C:\Users\User1\Desktop\СДВГ\Rebenoksmotorchikom2.jpg"/>
          <p:cNvPicPr>
            <a:picLocks noChangeAspect="1" noChangeArrowheads="1"/>
          </p:cNvPicPr>
          <p:nvPr/>
        </p:nvPicPr>
        <p:blipFill>
          <a:blip r:embed="rId2"/>
          <a:srcRect/>
          <a:stretch>
            <a:fillRect/>
          </a:stretch>
        </p:blipFill>
        <p:spPr bwMode="auto">
          <a:xfrm>
            <a:off x="1285852" y="2780927"/>
            <a:ext cx="7030564" cy="226481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1513" y="332656"/>
            <a:ext cx="2228174" cy="2970899"/>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63888" y="351724"/>
            <a:ext cx="2199945" cy="2933260"/>
          </a:xfrm>
        </p:spPr>
      </p:pic>
      <p:pic>
        <p:nvPicPr>
          <p:cNvPr id="7" name="Объект 3"/>
          <p:cNvPicPr>
            <a:picLocks noChangeAspect="1"/>
          </p:cNvPicPr>
          <p:nvPr/>
        </p:nvPicPr>
        <p:blipFill rotWithShape="1">
          <a:blip r:embed="rId4" cstate="print">
            <a:extLst>
              <a:ext uri="{28A0092B-C50C-407E-A947-70E740481C1C}">
                <a14:useLocalDpi xmlns:a14="http://schemas.microsoft.com/office/drawing/2010/main" val="0"/>
              </a:ext>
            </a:extLst>
          </a:blip>
          <a:srcRect l="4695" t="4362" r="3164" b="361"/>
          <a:stretch/>
        </p:blipFill>
        <p:spPr>
          <a:xfrm>
            <a:off x="2411760" y="3536507"/>
            <a:ext cx="2084158" cy="2873508"/>
          </a:xfrm>
          <a:prstGeom prst="rect">
            <a:avLst/>
          </a:prstGeom>
        </p:spPr>
      </p:pic>
      <p:pic>
        <p:nvPicPr>
          <p:cNvPr id="8" name="Объект 5"/>
          <p:cNvPicPr>
            <a:picLocks noChangeAspect="1"/>
          </p:cNvPicPr>
          <p:nvPr/>
        </p:nvPicPr>
        <p:blipFill rotWithShape="1">
          <a:blip r:embed="rId5" cstate="print">
            <a:extLst>
              <a:ext uri="{28A0092B-C50C-407E-A947-70E740481C1C}">
                <a14:useLocalDpi xmlns:a14="http://schemas.microsoft.com/office/drawing/2010/main" val="0"/>
              </a:ext>
            </a:extLst>
          </a:blip>
          <a:srcRect l="8063" t="3673" r="4083" b="-99"/>
          <a:stretch/>
        </p:blipFill>
        <p:spPr>
          <a:xfrm>
            <a:off x="6300191" y="260648"/>
            <a:ext cx="2066631" cy="3024336"/>
          </a:xfrm>
          <a:prstGeom prst="rect">
            <a:avLst/>
          </a:prstGeom>
        </p:spPr>
      </p:pic>
      <p:pic>
        <p:nvPicPr>
          <p:cNvPr id="9" name="Объект 7"/>
          <p:cNvPicPr>
            <a:picLocks noChangeAspect="1"/>
          </p:cNvPicPr>
          <p:nvPr/>
        </p:nvPicPr>
        <p:blipFill rotWithShape="1">
          <a:blip r:embed="rId6" cstate="print">
            <a:extLst>
              <a:ext uri="{28A0092B-C50C-407E-A947-70E740481C1C}">
                <a14:useLocalDpi xmlns:a14="http://schemas.microsoft.com/office/drawing/2010/main" val="0"/>
              </a:ext>
            </a:extLst>
          </a:blip>
          <a:srcRect l="4083" t="6198" r="4696" b="2197"/>
          <a:stretch/>
        </p:blipFill>
        <p:spPr>
          <a:xfrm>
            <a:off x="5004048" y="3501008"/>
            <a:ext cx="2160240" cy="2892402"/>
          </a:xfrm>
          <a:prstGeom prst="rect">
            <a:avLst/>
          </a:prstGeom>
        </p:spPr>
      </p:pic>
    </p:spTree>
    <p:extLst>
      <p:ext uri="{BB962C8B-B14F-4D97-AF65-F5344CB8AC3E}">
        <p14:creationId xmlns:p14="http://schemas.microsoft.com/office/powerpoint/2010/main" val="171004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1124744"/>
            <a:ext cx="3394472" cy="45259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124744"/>
            <a:ext cx="3394472" cy="4525963"/>
          </a:xfrm>
        </p:spPr>
      </p:pic>
    </p:spTree>
    <p:extLst>
      <p:ext uri="{BB962C8B-B14F-4D97-AF65-F5344CB8AC3E}">
        <p14:creationId xmlns:p14="http://schemas.microsoft.com/office/powerpoint/2010/main" val="349248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accent2"/>
                </a:solidFill>
              </a:rPr>
              <a:t>Игры на тренировку одной функции</a:t>
            </a:r>
            <a:r>
              <a:rPr lang="ru-RU" sz="3200" dirty="0" smtClean="0">
                <a:solidFill>
                  <a:schemeClr val="accent2"/>
                </a:solidFill>
              </a:rPr>
              <a:t/>
            </a:r>
            <a:br>
              <a:rPr lang="ru-RU" sz="3200" dirty="0" smtClean="0">
                <a:solidFill>
                  <a:schemeClr val="accent2"/>
                </a:solidFill>
              </a:rPr>
            </a:br>
            <a:endParaRPr lang="ru-RU" sz="3200" dirty="0">
              <a:solidFill>
                <a:schemeClr val="accent2"/>
              </a:solidFill>
            </a:endParaRPr>
          </a:p>
        </p:txBody>
      </p:sp>
      <p:graphicFrame>
        <p:nvGraphicFramePr>
          <p:cNvPr id="4" name="Содержимое 3"/>
          <p:cNvGraphicFramePr>
            <a:graphicFrameLocks noGrp="1"/>
          </p:cNvGraphicFramePr>
          <p:nvPr>
            <p:ph idx="1"/>
          </p:nvPr>
        </p:nvGraphicFramePr>
        <p:xfrm>
          <a:off x="1071538" y="928670"/>
          <a:ext cx="7786743" cy="5791200"/>
        </p:xfrm>
        <a:graphic>
          <a:graphicData uri="http://schemas.openxmlformats.org/drawingml/2006/table">
            <a:tbl>
              <a:tblPr firstRow="1" bandRow="1">
                <a:tableStyleId>{5C22544A-7EE6-4342-B048-85BDC9FD1C3A}</a:tableStyleId>
              </a:tblPr>
              <a:tblGrid>
                <a:gridCol w="2595581"/>
                <a:gridCol w="2595581"/>
                <a:gridCol w="2595581"/>
              </a:tblGrid>
              <a:tr h="1054573">
                <a:tc>
                  <a:txBody>
                    <a:bodyPr/>
                    <a:lstStyle/>
                    <a:p>
                      <a:pPr algn="just">
                        <a:lnSpc>
                          <a:spcPct val="125000"/>
                        </a:lnSpc>
                        <a:spcAft>
                          <a:spcPts val="0"/>
                        </a:spcAft>
                      </a:pPr>
                      <a:r>
                        <a:rPr lang="ru-RU" sz="2000" dirty="0">
                          <a:latin typeface="Calibri"/>
                          <a:ea typeface="Times New Roman"/>
                          <a:cs typeface="Times New Roman"/>
                        </a:rPr>
                        <a:t>Функция, на тренировку которой направлены игры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Индивидуальные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Групповые </a:t>
                      </a:r>
                    </a:p>
                  </a:txBody>
                  <a:tcPr marL="9525" marR="9525" marT="9525" marB="9525"/>
                </a:tc>
              </a:tr>
              <a:tr h="1054573">
                <a:tc>
                  <a:txBody>
                    <a:bodyPr/>
                    <a:lstStyle/>
                    <a:p>
                      <a:pPr algn="just">
                        <a:lnSpc>
                          <a:spcPct val="125000"/>
                        </a:lnSpc>
                        <a:spcAft>
                          <a:spcPts val="0"/>
                        </a:spcAft>
                      </a:pPr>
                      <a:r>
                        <a:rPr lang="ru-RU" sz="2000">
                          <a:latin typeface="Calibri"/>
                          <a:ea typeface="Times New Roman"/>
                          <a:cs typeface="Times New Roman"/>
                        </a:rPr>
                        <a:t>Внимание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“Найди отличие” “Запрещенное движение”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“Запрещенное движение” “Передай мяч” “Броуновское движение” </a:t>
                      </a:r>
                    </a:p>
                  </a:txBody>
                  <a:tcPr marL="9525" marR="9525" marT="9525" marB="9525"/>
                </a:tc>
              </a:tr>
              <a:tr h="977573">
                <a:tc>
                  <a:txBody>
                    <a:bodyPr/>
                    <a:lstStyle/>
                    <a:p>
                      <a:pPr algn="just">
                        <a:lnSpc>
                          <a:spcPct val="125000"/>
                        </a:lnSpc>
                        <a:spcAft>
                          <a:spcPts val="0"/>
                        </a:spcAft>
                      </a:pPr>
                      <a:r>
                        <a:rPr lang="ru-RU" sz="2000">
                          <a:latin typeface="Calibri"/>
                          <a:ea typeface="Times New Roman"/>
                          <a:cs typeface="Times New Roman"/>
                        </a:rPr>
                        <a:t>Контроль двигательной  активности</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“Разговор с руками”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“Море волнуется” </a:t>
                      </a:r>
                    </a:p>
                  </a:txBody>
                  <a:tcPr marL="9525" marR="9525" marT="9525" marB="9525"/>
                </a:tc>
              </a:tr>
              <a:tr h="1556751">
                <a:tc>
                  <a:txBody>
                    <a:bodyPr/>
                    <a:lstStyle/>
                    <a:p>
                      <a:pPr algn="just">
                        <a:lnSpc>
                          <a:spcPct val="125000"/>
                        </a:lnSpc>
                        <a:spcAft>
                          <a:spcPts val="0"/>
                        </a:spcAft>
                      </a:pPr>
                      <a:r>
                        <a:rPr lang="ru-RU" sz="2000">
                          <a:latin typeface="Calibri"/>
                          <a:ea typeface="Times New Roman"/>
                          <a:cs typeface="Times New Roman"/>
                        </a:rPr>
                        <a:t>Контроль импульсивности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“Говори!”</a:t>
                      </a:r>
                    </a:p>
                    <a:p>
                      <a:pPr algn="just">
                        <a:lnSpc>
                          <a:spcPct val="125000"/>
                        </a:lnSpc>
                        <a:spcAft>
                          <a:spcPts val="0"/>
                        </a:spcAft>
                      </a:pPr>
                      <a:r>
                        <a:rPr lang="ru-RU" sz="2000">
                          <a:latin typeface="Calibri"/>
                          <a:ea typeface="Times New Roman"/>
                          <a:cs typeface="Times New Roman"/>
                        </a:rPr>
                        <a:t>“Съедобное-несъедобное” </a:t>
                      </a:r>
                    </a:p>
                  </a:txBody>
                  <a:tcPr marL="9525" marR="9525" marT="9525" marB="9525"/>
                </a:tc>
                <a:tc>
                  <a:txBody>
                    <a:bodyPr/>
                    <a:lstStyle/>
                    <a:p>
                      <a:pPr algn="just">
                        <a:lnSpc>
                          <a:spcPct val="125000"/>
                        </a:lnSpc>
                        <a:spcAft>
                          <a:spcPts val="0"/>
                        </a:spcAft>
                      </a:pPr>
                      <a:r>
                        <a:rPr lang="ru-RU" sz="2000" dirty="0">
                          <a:latin typeface="Calibri"/>
                          <a:ea typeface="Times New Roman"/>
                          <a:cs typeface="Times New Roman"/>
                        </a:rPr>
                        <a:t>“</a:t>
                      </a:r>
                      <a:r>
                        <a:rPr lang="ru-RU" sz="2000" dirty="0" err="1" smtClean="0">
                          <a:latin typeface="Calibri"/>
                          <a:ea typeface="Times New Roman"/>
                          <a:cs typeface="Times New Roman"/>
                        </a:rPr>
                        <a:t>Съедобное-не</a:t>
                      </a:r>
                      <a:r>
                        <a:rPr lang="ru-RU" sz="2000" dirty="0" smtClean="0">
                          <a:latin typeface="Calibri"/>
                          <a:ea typeface="Times New Roman"/>
                          <a:cs typeface="Times New Roman"/>
                        </a:rPr>
                        <a:t> съедобное</a:t>
                      </a:r>
                      <a:r>
                        <a:rPr lang="ru-RU" sz="2000" dirty="0">
                          <a:latin typeface="Calibri"/>
                          <a:ea typeface="Times New Roman"/>
                          <a:cs typeface="Times New Roman"/>
                        </a:rPr>
                        <a:t>”</a:t>
                      </a:r>
                    </a:p>
                    <a:p>
                      <a:pPr algn="just">
                        <a:lnSpc>
                          <a:spcPct val="125000"/>
                        </a:lnSpc>
                        <a:spcAft>
                          <a:spcPts val="0"/>
                        </a:spcAft>
                      </a:pPr>
                      <a:r>
                        <a:rPr lang="ru-RU" sz="2000" dirty="0">
                          <a:latin typeface="Calibri"/>
                          <a:ea typeface="Times New Roman"/>
                          <a:cs typeface="Times New Roman"/>
                        </a:rPr>
                        <a:t>“Говори!” “Сиамские близнецы” “Слепой и поводырь” </a:t>
                      </a:r>
                    </a:p>
                  </a:txBody>
                  <a:tcPr marL="9525" marR="9525" marT="9525" marB="95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accent2"/>
                </a:solidFill>
              </a:rPr>
              <a:t>Игры на тренировку двух и трех функций</a:t>
            </a:r>
            <a:r>
              <a:rPr lang="ru-RU" sz="3200" dirty="0" smtClean="0">
                <a:solidFill>
                  <a:schemeClr val="accent2"/>
                </a:solidFill>
              </a:rPr>
              <a:t/>
            </a:r>
            <a:br>
              <a:rPr lang="ru-RU" sz="3200" dirty="0" smtClean="0">
                <a:solidFill>
                  <a:schemeClr val="accent2"/>
                </a:solidFill>
              </a:rPr>
            </a:br>
            <a:endParaRPr lang="ru-RU" sz="3200" dirty="0">
              <a:solidFill>
                <a:schemeClr val="accent2"/>
              </a:solidFill>
            </a:endParaRPr>
          </a:p>
        </p:txBody>
      </p:sp>
      <p:graphicFrame>
        <p:nvGraphicFramePr>
          <p:cNvPr id="4" name="Содержимое 3"/>
          <p:cNvGraphicFramePr>
            <a:graphicFrameLocks noGrp="1"/>
          </p:cNvGraphicFramePr>
          <p:nvPr>
            <p:ph idx="1"/>
          </p:nvPr>
        </p:nvGraphicFramePr>
        <p:xfrm>
          <a:off x="928662" y="1142984"/>
          <a:ext cx="7758138" cy="4796698"/>
        </p:xfrm>
        <a:graphic>
          <a:graphicData uri="http://schemas.openxmlformats.org/drawingml/2006/table">
            <a:tbl>
              <a:tblPr firstRow="1" bandRow="1">
                <a:tableStyleId>{5C22544A-7EE6-4342-B048-85BDC9FD1C3A}</a:tableStyleId>
              </a:tblPr>
              <a:tblGrid>
                <a:gridCol w="3879069"/>
                <a:gridCol w="3879069"/>
              </a:tblGrid>
              <a:tr h="908662">
                <a:tc>
                  <a:txBody>
                    <a:bodyPr/>
                    <a:lstStyle/>
                    <a:p>
                      <a:pPr algn="ctr">
                        <a:lnSpc>
                          <a:spcPct val="125000"/>
                        </a:lnSpc>
                        <a:spcAft>
                          <a:spcPts val="0"/>
                        </a:spcAft>
                      </a:pPr>
                      <a:r>
                        <a:rPr lang="ru-RU" sz="2000" b="1" dirty="0">
                          <a:latin typeface="Calibri"/>
                          <a:ea typeface="Times New Roman"/>
                          <a:cs typeface="Times New Roman"/>
                        </a:rPr>
                        <a:t>Тренируемые функции</a:t>
                      </a:r>
                      <a:endParaRPr lang="ru-RU" sz="2000" dirty="0">
                        <a:latin typeface="Calibri"/>
                        <a:ea typeface="Times New Roman"/>
                        <a:cs typeface="Times New Roman"/>
                      </a:endParaRPr>
                    </a:p>
                  </a:txBody>
                  <a:tcPr marL="9525" marR="9525" marT="9525" marB="9525"/>
                </a:tc>
                <a:tc>
                  <a:txBody>
                    <a:bodyPr/>
                    <a:lstStyle/>
                    <a:p>
                      <a:pPr algn="ctr">
                        <a:lnSpc>
                          <a:spcPct val="125000"/>
                        </a:lnSpc>
                        <a:spcAft>
                          <a:spcPts val="0"/>
                        </a:spcAft>
                      </a:pPr>
                      <a:r>
                        <a:rPr lang="ru-RU" sz="2000" b="1">
                          <a:latin typeface="Calibri"/>
                          <a:ea typeface="Times New Roman"/>
                          <a:cs typeface="Times New Roman"/>
                        </a:rPr>
                        <a:t>Игры</a:t>
                      </a:r>
                      <a:endParaRPr lang="ru-RU" sz="2000">
                        <a:latin typeface="Calibri"/>
                        <a:ea typeface="Times New Roman"/>
                        <a:cs typeface="Times New Roman"/>
                      </a:endParaRPr>
                    </a:p>
                  </a:txBody>
                  <a:tcPr marL="9525" marR="9525" marT="9525" marB="9525"/>
                </a:tc>
              </a:tr>
              <a:tr h="908662">
                <a:tc>
                  <a:txBody>
                    <a:bodyPr/>
                    <a:lstStyle/>
                    <a:p>
                      <a:pPr algn="just">
                        <a:lnSpc>
                          <a:spcPct val="125000"/>
                        </a:lnSpc>
                        <a:spcAft>
                          <a:spcPts val="0"/>
                        </a:spcAft>
                      </a:pPr>
                      <a:r>
                        <a:rPr lang="ru-RU" sz="2000">
                          <a:latin typeface="Calibri"/>
                          <a:ea typeface="Times New Roman"/>
                          <a:cs typeface="Times New Roman"/>
                        </a:rPr>
                        <a:t>Внимание и контроль импульсивности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“Кричалки – шепталки– молчалки” “Гвалт” </a:t>
                      </a:r>
                    </a:p>
                  </a:txBody>
                  <a:tcPr marL="9525" marR="9525" marT="9525" marB="9525"/>
                </a:tc>
              </a:tr>
              <a:tr h="908662">
                <a:tc>
                  <a:txBody>
                    <a:bodyPr/>
                    <a:lstStyle/>
                    <a:p>
                      <a:pPr algn="just">
                        <a:lnSpc>
                          <a:spcPct val="125000"/>
                        </a:lnSpc>
                        <a:spcAft>
                          <a:spcPts val="0"/>
                        </a:spcAft>
                      </a:pPr>
                      <a:r>
                        <a:rPr lang="ru-RU" sz="2000">
                          <a:latin typeface="Calibri"/>
                          <a:ea typeface="Times New Roman"/>
                          <a:cs typeface="Times New Roman"/>
                        </a:rPr>
                        <a:t>Внимание и контроль двигательной активности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“Колпак мой треугольный” “Расставь посты” “Замри” </a:t>
                      </a:r>
                    </a:p>
                  </a:txBody>
                  <a:tcPr marL="9525" marR="9525" marT="9525" marB="9525"/>
                </a:tc>
              </a:tr>
              <a:tr h="908662">
                <a:tc>
                  <a:txBody>
                    <a:bodyPr/>
                    <a:lstStyle/>
                    <a:p>
                      <a:pPr algn="just">
                        <a:lnSpc>
                          <a:spcPct val="125000"/>
                        </a:lnSpc>
                        <a:spcAft>
                          <a:spcPts val="0"/>
                        </a:spcAft>
                      </a:pPr>
                      <a:r>
                        <a:rPr lang="ru-RU" sz="2000">
                          <a:latin typeface="Calibri"/>
                          <a:ea typeface="Times New Roman"/>
                          <a:cs typeface="Times New Roman"/>
                        </a:rPr>
                        <a:t>Контроль импульсивности и контроль двигательной активности </a:t>
                      </a:r>
                    </a:p>
                  </a:txBody>
                  <a:tcPr marL="9525" marR="9525" marT="9525" marB="9525"/>
                </a:tc>
                <a:tc>
                  <a:txBody>
                    <a:bodyPr/>
                    <a:lstStyle/>
                    <a:p>
                      <a:pPr algn="just">
                        <a:lnSpc>
                          <a:spcPct val="125000"/>
                        </a:lnSpc>
                        <a:spcAft>
                          <a:spcPts val="0"/>
                        </a:spcAft>
                      </a:pPr>
                      <a:r>
                        <a:rPr lang="ru-RU" sz="2000">
                          <a:latin typeface="Calibri"/>
                          <a:ea typeface="Times New Roman"/>
                          <a:cs typeface="Times New Roman"/>
                        </a:rPr>
                        <a:t>“Час тишины и час “можно”” </a:t>
                      </a:r>
                    </a:p>
                  </a:txBody>
                  <a:tcPr marL="9525" marR="9525" marT="9525" marB="9525"/>
                </a:tc>
              </a:tr>
              <a:tr h="980235">
                <a:tc>
                  <a:txBody>
                    <a:bodyPr/>
                    <a:lstStyle/>
                    <a:p>
                      <a:pPr algn="just">
                        <a:lnSpc>
                          <a:spcPct val="125000"/>
                        </a:lnSpc>
                        <a:spcAft>
                          <a:spcPts val="0"/>
                        </a:spcAft>
                      </a:pPr>
                      <a:r>
                        <a:rPr lang="ru-RU" sz="2000">
                          <a:latin typeface="Calibri"/>
                          <a:ea typeface="Times New Roman"/>
                          <a:cs typeface="Times New Roman"/>
                        </a:rPr>
                        <a:t>Внимание, контроль импульсивности и контроль двигательной активности </a:t>
                      </a:r>
                    </a:p>
                  </a:txBody>
                  <a:tcPr marL="9525" marR="9525" marT="9525" marB="9525"/>
                </a:tc>
                <a:tc>
                  <a:txBody>
                    <a:bodyPr/>
                    <a:lstStyle/>
                    <a:p>
                      <a:pPr algn="just">
                        <a:lnSpc>
                          <a:spcPct val="125000"/>
                        </a:lnSpc>
                        <a:spcAft>
                          <a:spcPts val="0"/>
                        </a:spcAft>
                      </a:pPr>
                      <a:r>
                        <a:rPr lang="ru-RU" sz="2000" dirty="0">
                          <a:latin typeface="Calibri"/>
                          <a:ea typeface="Times New Roman"/>
                          <a:cs typeface="Times New Roman"/>
                        </a:rPr>
                        <a:t>“Слушай команду” “Слушай хлопки” “Морские волны” </a:t>
                      </a:r>
                    </a:p>
                  </a:txBody>
                  <a:tcPr marL="9525" marR="9525" marT="9525" marB="95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2"/>
                </a:solidFill>
              </a:rPr>
              <a:t>Развитие </a:t>
            </a:r>
            <a:r>
              <a:rPr lang="ru-RU" sz="3600" b="1" dirty="0" err="1">
                <a:solidFill>
                  <a:schemeClr val="accent2"/>
                </a:solidFill>
              </a:rPr>
              <a:t>дефицитарных</a:t>
            </a:r>
            <a:r>
              <a:rPr lang="ru-RU" sz="3600" b="1" dirty="0">
                <a:solidFill>
                  <a:schemeClr val="accent2"/>
                </a:solidFill>
              </a:rPr>
              <a:t> функций</a:t>
            </a:r>
            <a:endParaRPr lang="en-US" sz="3600" dirty="0">
              <a:solidFill>
                <a:schemeClr val="accent2"/>
              </a:solidFill>
            </a:endParaRPr>
          </a:p>
        </p:txBody>
      </p:sp>
      <p:sp>
        <p:nvSpPr>
          <p:cNvPr id="3" name="Объект 2"/>
          <p:cNvSpPr>
            <a:spLocks noGrp="1"/>
          </p:cNvSpPr>
          <p:nvPr>
            <p:ph idx="1"/>
          </p:nvPr>
        </p:nvSpPr>
        <p:spPr>
          <a:xfrm>
            <a:off x="1187624" y="1268760"/>
            <a:ext cx="8229600" cy="4525963"/>
          </a:xfrm>
        </p:spPr>
        <p:txBody>
          <a:bodyPr/>
          <a:lstStyle/>
          <a:p>
            <a:pPr marL="0" indent="0">
              <a:buNone/>
            </a:pPr>
            <a:r>
              <a:rPr lang="ru-RU" sz="2400" dirty="0" smtClean="0"/>
              <a:t>1. Знак </a:t>
            </a:r>
            <a:r>
              <a:rPr lang="ru-RU" sz="2400" dirty="0"/>
              <a:t>«СТОП</a:t>
            </a:r>
            <a:r>
              <a:rPr lang="ru-RU" sz="2400" dirty="0" smtClean="0"/>
              <a:t>».</a:t>
            </a:r>
          </a:p>
          <a:p>
            <a:pPr marL="0" indent="0">
              <a:buNone/>
            </a:pPr>
            <a:r>
              <a:rPr lang="ru-RU" sz="2400" dirty="0" smtClean="0"/>
              <a:t>2. Игры «</a:t>
            </a:r>
            <a:r>
              <a:rPr lang="ru-RU" sz="2400" dirty="0" err="1" smtClean="0"/>
              <a:t>Кричалки-шепталки-молчалки</a:t>
            </a:r>
            <a:r>
              <a:rPr lang="ru-RU" sz="2400" dirty="0" smtClean="0"/>
              <a:t>».</a:t>
            </a:r>
            <a:endParaRPr lang="ru-RU" sz="2400" dirty="0"/>
          </a:p>
          <a:p>
            <a:pPr marL="0" indent="0">
              <a:buNone/>
            </a:pPr>
            <a:r>
              <a:rPr lang="ru-RU" sz="2400" dirty="0"/>
              <a:t> </a:t>
            </a:r>
            <a:r>
              <a:rPr lang="ru-RU" sz="2400" dirty="0" smtClean="0"/>
              <a:t>3. Релаксационные </a:t>
            </a:r>
            <a:r>
              <a:rPr lang="ru-RU" sz="2400" dirty="0"/>
              <a:t>упражнения: </a:t>
            </a:r>
          </a:p>
          <a:p>
            <a:pPr marL="0" indent="0">
              <a:buNone/>
            </a:pPr>
            <a:r>
              <a:rPr lang="ru-RU" sz="2400" dirty="0"/>
              <a:t>Например, игра «Теплый, как солнце, легкий, </a:t>
            </a:r>
          </a:p>
          <a:p>
            <a:pPr marL="0" indent="0">
              <a:buNone/>
            </a:pPr>
            <a:r>
              <a:rPr lang="ru-RU" sz="2400" dirty="0"/>
              <a:t>как дуновение ветра» , «Улыбка» и т.д.</a:t>
            </a:r>
          </a:p>
          <a:p>
            <a:endParaRPr lang="en-US" sz="2400" dirty="0"/>
          </a:p>
          <a:p>
            <a:endParaRPr lang="en-US" dirty="0"/>
          </a:p>
        </p:txBody>
      </p:sp>
      <p:pic>
        <p:nvPicPr>
          <p:cNvPr id="2050" name="Picture 2" descr="C:\Users\User1\Desktop\ET5sMB-WkAETACG.jpg"/>
          <p:cNvPicPr>
            <a:picLocks noChangeAspect="1" noChangeArrowheads="1"/>
          </p:cNvPicPr>
          <p:nvPr/>
        </p:nvPicPr>
        <p:blipFill>
          <a:blip r:embed="rId2" cstate="print"/>
          <a:srcRect/>
          <a:stretch>
            <a:fillRect/>
          </a:stretch>
        </p:blipFill>
        <p:spPr bwMode="auto">
          <a:xfrm>
            <a:off x="3214678" y="3643314"/>
            <a:ext cx="2714608" cy="2714608"/>
          </a:xfrm>
          <a:prstGeom prst="rect">
            <a:avLst/>
          </a:prstGeom>
          <a:noFill/>
        </p:spPr>
      </p:pic>
    </p:spTree>
    <p:extLst>
      <p:ext uri="{BB962C8B-B14F-4D97-AF65-F5344CB8AC3E}">
        <p14:creationId xmlns:p14="http://schemas.microsoft.com/office/powerpoint/2010/main" val="92081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accent2"/>
                </a:solidFill>
              </a:rPr>
              <a:t>Развитие навыков взаимодействия со взрослыми и детьми</a:t>
            </a:r>
            <a:endParaRPr lang="en-US" sz="3200" b="1" dirty="0">
              <a:solidFill>
                <a:schemeClr val="accent2"/>
              </a:solidFill>
            </a:endParaRPr>
          </a:p>
        </p:txBody>
      </p:sp>
      <p:sp>
        <p:nvSpPr>
          <p:cNvPr id="3" name="Объект 2"/>
          <p:cNvSpPr>
            <a:spLocks noGrp="1"/>
          </p:cNvSpPr>
          <p:nvPr>
            <p:ph idx="1"/>
          </p:nvPr>
        </p:nvSpPr>
        <p:spPr>
          <a:xfrm>
            <a:off x="1214414" y="1571612"/>
            <a:ext cx="7032844" cy="4525963"/>
          </a:xfrm>
        </p:spPr>
        <p:txBody>
          <a:bodyPr/>
          <a:lstStyle/>
          <a:p>
            <a:pPr marL="0" indent="0" algn="just">
              <a:buNone/>
            </a:pPr>
            <a:r>
              <a:rPr lang="ru-RU" sz="2400" dirty="0" smtClean="0"/>
              <a:t>1. Чтение </a:t>
            </a:r>
            <a:r>
              <a:rPr lang="ru-RU" sz="2400" dirty="0"/>
              <a:t>литературных произведений с последующим их </a:t>
            </a:r>
            <a:r>
              <a:rPr lang="ru-RU" sz="2400" dirty="0" smtClean="0"/>
              <a:t>анализом</a:t>
            </a:r>
            <a:r>
              <a:rPr lang="ru-RU" sz="2400" dirty="0"/>
              <a:t>.</a:t>
            </a:r>
            <a:endParaRPr lang="ru-RU" sz="2400" dirty="0" smtClean="0"/>
          </a:p>
          <a:p>
            <a:pPr marL="0" indent="0" algn="just">
              <a:buNone/>
            </a:pPr>
            <a:r>
              <a:rPr lang="ru-RU" sz="2400" dirty="0" smtClean="0"/>
              <a:t> 2. Тематические беседы.</a:t>
            </a:r>
          </a:p>
          <a:p>
            <a:pPr marL="0" indent="0" algn="just">
              <a:buNone/>
            </a:pPr>
            <a:r>
              <a:rPr lang="ru-RU" sz="2400" dirty="0" smtClean="0"/>
              <a:t> 3.Проигрывание </a:t>
            </a:r>
            <a:r>
              <a:rPr lang="ru-RU" sz="2400" dirty="0"/>
              <a:t>и разбор конкретных ситуаций </a:t>
            </a:r>
            <a:r>
              <a:rPr lang="ru-RU" sz="2400" dirty="0" smtClean="0"/>
              <a:t>взаимодействия</a:t>
            </a:r>
            <a:r>
              <a:rPr lang="ru-RU" sz="2400" dirty="0"/>
              <a:t>.</a:t>
            </a:r>
            <a:endParaRPr lang="ru-RU" sz="2400" dirty="0" smtClean="0"/>
          </a:p>
          <a:p>
            <a:pPr marL="0" indent="0" algn="just">
              <a:buNone/>
            </a:pPr>
            <a:r>
              <a:rPr lang="ru-RU" sz="2400" dirty="0" smtClean="0"/>
              <a:t>4. Игры</a:t>
            </a:r>
            <a:r>
              <a:rPr lang="ru-RU" sz="2400" dirty="0"/>
              <a:t>, о6учающие сотрудничеству, и пр. </a:t>
            </a:r>
            <a:endParaRPr lang="en-US" dirty="0"/>
          </a:p>
        </p:txBody>
      </p:sp>
      <p:pic>
        <p:nvPicPr>
          <p:cNvPr id="1026" name="Picture 2" descr="C:\Users\User1\Desktop\Screenshot.png"/>
          <p:cNvPicPr>
            <a:picLocks noChangeAspect="1" noChangeArrowheads="1"/>
          </p:cNvPicPr>
          <p:nvPr/>
        </p:nvPicPr>
        <p:blipFill>
          <a:blip r:embed="rId2"/>
          <a:srcRect/>
          <a:stretch>
            <a:fillRect/>
          </a:stretch>
        </p:blipFill>
        <p:spPr bwMode="auto">
          <a:xfrm>
            <a:off x="2857488" y="4143380"/>
            <a:ext cx="3600444" cy="2381366"/>
          </a:xfrm>
          <a:prstGeom prst="rect">
            <a:avLst/>
          </a:prstGeom>
          <a:noFill/>
        </p:spPr>
      </p:pic>
    </p:spTree>
    <p:extLst>
      <p:ext uri="{BB962C8B-B14F-4D97-AF65-F5344CB8AC3E}">
        <p14:creationId xmlns:p14="http://schemas.microsoft.com/office/powerpoint/2010/main" val="356642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accent2"/>
                </a:solidFill>
              </a:rPr>
              <a:t>Проигрывание </a:t>
            </a:r>
            <a:r>
              <a:rPr lang="ru-RU" sz="3200" b="1" dirty="0">
                <a:solidFill>
                  <a:schemeClr val="accent2"/>
                </a:solidFill>
              </a:rPr>
              <a:t>и разбор конкретных ситуаций взаимодействия</a:t>
            </a:r>
            <a:endParaRPr lang="en-US" sz="3200" b="1" dirty="0">
              <a:solidFill>
                <a:schemeClr val="accent2"/>
              </a:solidFill>
            </a:endParaRPr>
          </a:p>
        </p:txBody>
      </p:sp>
      <p:sp>
        <p:nvSpPr>
          <p:cNvPr id="3" name="Объект 2"/>
          <p:cNvSpPr>
            <a:spLocks noGrp="1"/>
          </p:cNvSpPr>
          <p:nvPr>
            <p:ph idx="1"/>
          </p:nvPr>
        </p:nvSpPr>
        <p:spPr>
          <a:xfrm>
            <a:off x="914400" y="1556792"/>
            <a:ext cx="8229600" cy="4525963"/>
          </a:xfrm>
        </p:spPr>
        <p:txBody>
          <a:bodyPr/>
          <a:lstStyle/>
          <a:p>
            <a:pPr marL="0" indent="0">
              <a:buNone/>
            </a:pPr>
            <a:r>
              <a:rPr lang="ru-RU" sz="2200" i="1" dirty="0"/>
              <a:t>Ты вышел во двор и увидел, что там дерутся два незнакомых мальчика. Разними их.</a:t>
            </a:r>
          </a:p>
          <a:p>
            <a:pPr marL="0" indent="0">
              <a:buNone/>
            </a:pPr>
            <a:r>
              <a:rPr lang="ru-RU" sz="2200" b="1" dirty="0"/>
              <a:t>Вопросы для анализа:</a:t>
            </a:r>
          </a:p>
          <a:p>
            <a:pPr marL="0" indent="0">
              <a:buNone/>
            </a:pPr>
            <a:r>
              <a:rPr lang="ru-RU" sz="2200" dirty="0"/>
              <a:t>- Какие лица были у дерущихся мальчиков?</a:t>
            </a:r>
          </a:p>
          <a:p>
            <a:pPr marL="0" indent="0">
              <a:buNone/>
            </a:pPr>
            <a:r>
              <a:rPr lang="ru-RU" sz="2200" dirty="0"/>
              <a:t>- Из-за чего они могли драться?</a:t>
            </a:r>
          </a:p>
          <a:p>
            <a:pPr marL="0" indent="0">
              <a:buNone/>
            </a:pPr>
            <a:r>
              <a:rPr lang="ru-RU" sz="2200" dirty="0"/>
              <a:t>- Могли ли они разобраться по-другому? Как?</a:t>
            </a:r>
          </a:p>
          <a:p>
            <a:pPr>
              <a:buFontTx/>
              <a:buChar char="-"/>
            </a:pPr>
            <a:r>
              <a:rPr lang="ru-RU" sz="2200" dirty="0" smtClean="0"/>
              <a:t>Тебе </a:t>
            </a:r>
            <a:r>
              <a:rPr lang="ru-RU" sz="2200" dirty="0"/>
              <a:t>было страшно, когда ты их разнимал? Что ты чувствовал</a:t>
            </a:r>
            <a:r>
              <a:rPr lang="ru-RU" sz="2200" dirty="0" smtClean="0"/>
              <a:t>?</a:t>
            </a:r>
          </a:p>
          <a:p>
            <a:pPr marL="0" indent="0">
              <a:buNone/>
            </a:pPr>
            <a:r>
              <a:rPr lang="ru-RU" sz="2200" dirty="0" smtClean="0"/>
              <a:t> </a:t>
            </a:r>
            <a:r>
              <a:rPr lang="ru-RU" sz="2200" dirty="0"/>
              <a:t>и др.</a:t>
            </a:r>
          </a:p>
          <a:p>
            <a:pPr marL="0" indent="0">
              <a:buNone/>
            </a:pPr>
            <a:r>
              <a:rPr lang="ru-RU" sz="2200" dirty="0"/>
              <a:t>Такая форма работы помогает научиться понимать не только свои чувства, но и чувства других, хотя поначалу она бывает очень сложна, т. к. дети должны приобрести умение проигрывать ситуацию.</a:t>
            </a:r>
          </a:p>
          <a:p>
            <a:endParaRPr lang="en-US" dirty="0"/>
          </a:p>
        </p:txBody>
      </p:sp>
    </p:spTree>
    <p:extLst>
      <p:ext uri="{BB962C8B-B14F-4D97-AF65-F5344CB8AC3E}">
        <p14:creationId xmlns:p14="http://schemas.microsoft.com/office/powerpoint/2010/main" val="90602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864096"/>
          </a:xfrm>
        </p:spPr>
        <p:txBody>
          <a:bodyPr>
            <a:normAutofit fontScale="90000"/>
          </a:bodyPr>
          <a:lstStyle/>
          <a:p>
            <a:pPr marL="457200" indent="-457200" algn="just">
              <a:lnSpc>
                <a:spcPct val="150000"/>
              </a:lnSpc>
            </a:pPr>
            <a:r>
              <a:rPr lang="ru-RU" sz="3200" b="1" dirty="0" smtClean="0">
                <a:solidFill>
                  <a:schemeClr val="accent2"/>
                </a:solidFill>
              </a:rPr>
              <a:t>           Способы </a:t>
            </a:r>
            <a:r>
              <a:rPr lang="ru-RU" sz="3200" b="1" dirty="0">
                <a:solidFill>
                  <a:schemeClr val="accent2"/>
                </a:solidFill>
              </a:rPr>
              <a:t>выражения гнева </a:t>
            </a:r>
            <a:r>
              <a:rPr lang="ru-RU" sz="3200" b="1" dirty="0" smtClean="0">
                <a:solidFill>
                  <a:schemeClr val="accent2"/>
                </a:solidFill>
              </a:rPr>
              <a:t>(</a:t>
            </a:r>
            <a:r>
              <a:rPr lang="ru-RU" sz="3200" b="1" dirty="0" err="1">
                <a:solidFill>
                  <a:schemeClr val="accent2"/>
                </a:solidFill>
              </a:rPr>
              <a:t>В.Квинн</a:t>
            </a:r>
            <a:r>
              <a:rPr lang="ru-RU" sz="3200" b="1" dirty="0">
                <a:solidFill>
                  <a:schemeClr val="accent2"/>
                </a:solidFill>
              </a:rPr>
              <a:t>):</a:t>
            </a:r>
            <a:br>
              <a:rPr lang="ru-RU" sz="3200" b="1" dirty="0">
                <a:solidFill>
                  <a:schemeClr val="accent2"/>
                </a:solidFill>
              </a:rPr>
            </a:br>
            <a:r>
              <a:rPr lang="ru-RU" sz="2000" dirty="0" smtClean="0"/>
              <a:t>1.   </a:t>
            </a:r>
            <a:r>
              <a:rPr lang="ru-RU" sz="2200" dirty="0" smtClean="0"/>
              <a:t>Прямо </a:t>
            </a:r>
            <a:r>
              <a:rPr lang="ru-RU" sz="2200" dirty="0"/>
              <a:t>(вербально или </a:t>
            </a:r>
            <a:r>
              <a:rPr lang="ru-RU" sz="2200" dirty="0" err="1"/>
              <a:t>невербально</a:t>
            </a:r>
            <a:r>
              <a:rPr lang="ru-RU" sz="2200" dirty="0"/>
              <a:t>) заявить о своих чувствах, </a:t>
            </a:r>
            <a:r>
              <a:rPr lang="ru-RU" sz="2200" dirty="0" smtClean="0"/>
              <a:t> </a:t>
            </a:r>
            <a:br>
              <a:rPr lang="ru-RU" sz="2200" dirty="0" smtClean="0"/>
            </a:br>
            <a:r>
              <a:rPr lang="ru-RU" sz="2200" dirty="0"/>
              <a:t> </a:t>
            </a:r>
            <a:r>
              <a:rPr lang="ru-RU" sz="2200" dirty="0" smtClean="0"/>
              <a:t>        при </a:t>
            </a:r>
            <a:r>
              <a:rPr lang="ru-RU" sz="2200" dirty="0"/>
              <a:t>этом давая выход отрицательным эмоциям. </a:t>
            </a:r>
            <a:r>
              <a:rPr lang="ru-RU" sz="2200" dirty="0">
                <a:sym typeface="Symbol"/>
              </a:rPr>
              <a:t/>
            </a:r>
            <a:br>
              <a:rPr lang="ru-RU" sz="2200" dirty="0">
                <a:sym typeface="Symbol"/>
              </a:rPr>
            </a:br>
            <a:r>
              <a:rPr lang="ru-RU" sz="2200" dirty="0"/>
              <a:t> </a:t>
            </a:r>
            <a:r>
              <a:rPr lang="ru-RU" sz="2200" dirty="0" smtClean="0"/>
              <a:t>2.   Выразить </a:t>
            </a:r>
            <a:r>
              <a:rPr lang="ru-RU" sz="2200" dirty="0"/>
              <a:t>гнев в косвенной форме, вымещая его на человеке или </a:t>
            </a:r>
            <a:r>
              <a:rPr lang="ru-RU" sz="2200" dirty="0" smtClean="0"/>
              <a:t/>
            </a:r>
            <a:br>
              <a:rPr lang="ru-RU" sz="2200" dirty="0" smtClean="0"/>
            </a:br>
            <a:r>
              <a:rPr lang="ru-RU" sz="2200" dirty="0"/>
              <a:t> </a:t>
            </a:r>
            <a:r>
              <a:rPr lang="ru-RU" sz="2200" dirty="0" smtClean="0"/>
              <a:t>        предмете</a:t>
            </a:r>
            <a:r>
              <a:rPr lang="ru-RU" sz="2200" dirty="0"/>
              <a:t>, которые представляется разгневанному неопасным.</a:t>
            </a:r>
            <a:br>
              <a:rPr lang="ru-RU" sz="2200" dirty="0"/>
            </a:br>
            <a:r>
              <a:rPr lang="ru-RU" sz="2200" dirty="0" smtClean="0">
                <a:sym typeface="Symbol"/>
              </a:rPr>
              <a:t>3.	</a:t>
            </a:r>
            <a:r>
              <a:rPr lang="ru-RU" sz="2200" dirty="0" smtClean="0"/>
              <a:t>Сдерживать </a:t>
            </a:r>
            <a:r>
              <a:rPr lang="ru-RU" sz="2200" dirty="0"/>
              <a:t>свой гнев, «загоняя» его внутрь.</a:t>
            </a:r>
            <a:br>
              <a:rPr lang="ru-RU" sz="2200" dirty="0"/>
            </a:br>
            <a:r>
              <a:rPr lang="ru-RU" sz="2200" dirty="0"/>
              <a:t> </a:t>
            </a:r>
            <a:r>
              <a:rPr lang="ru-RU" sz="2200" dirty="0" smtClean="0"/>
              <a:t>4.  Задерживать </a:t>
            </a:r>
            <a:r>
              <a:rPr lang="ru-RU" sz="2200" dirty="0"/>
              <a:t>негативную эмоцию до момента ее наступления,   </a:t>
            </a:r>
            <a:br>
              <a:rPr lang="ru-RU" sz="2200" dirty="0"/>
            </a:br>
            <a:r>
              <a:rPr lang="ru-RU" sz="2200" dirty="0"/>
              <a:t>       не давая ей возможности развиться, при этом человек пытается </a:t>
            </a:r>
            <a:br>
              <a:rPr lang="ru-RU" sz="2200" dirty="0"/>
            </a:br>
            <a:r>
              <a:rPr lang="ru-RU" sz="2200" dirty="0"/>
              <a:t>        выяснить причину гнева и устранить ее в кратчайший срок.</a:t>
            </a:r>
            <a:br>
              <a:rPr lang="ru-RU" sz="2200" dirty="0"/>
            </a:br>
            <a:endParaRPr lang="en-US" sz="2200" dirty="0"/>
          </a:p>
        </p:txBody>
      </p:sp>
    </p:spTree>
    <p:extLst>
      <p:ext uri="{BB962C8B-B14F-4D97-AF65-F5344CB8AC3E}">
        <p14:creationId xmlns:p14="http://schemas.microsoft.com/office/powerpoint/2010/main" val="18750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chemeClr val="accent2"/>
                </a:solidFill>
              </a:rPr>
              <a:t>Способы выражения (выплескивания) гнева</a:t>
            </a:r>
            <a:endParaRPr lang="en-US" sz="2800" b="1" dirty="0">
              <a:solidFill>
                <a:schemeClr val="accent2"/>
              </a:solidFill>
            </a:endParaRPr>
          </a:p>
        </p:txBody>
      </p:sp>
      <p:sp>
        <p:nvSpPr>
          <p:cNvPr id="3" name="Объект 2"/>
          <p:cNvSpPr>
            <a:spLocks noGrp="1"/>
          </p:cNvSpPr>
          <p:nvPr>
            <p:ph idx="1"/>
          </p:nvPr>
        </p:nvSpPr>
        <p:spPr>
          <a:xfrm>
            <a:off x="1043608" y="908720"/>
            <a:ext cx="8229600" cy="5949280"/>
          </a:xfrm>
        </p:spPr>
        <p:txBody>
          <a:bodyPr/>
          <a:lstStyle/>
          <a:p>
            <a:pPr marL="0" indent="0">
              <a:buNone/>
            </a:pPr>
            <a:r>
              <a:rPr lang="ru-RU" sz="1600" dirty="0"/>
              <a:t>1. Громко спеть любимую песню. </a:t>
            </a:r>
            <a:br>
              <a:rPr lang="ru-RU" sz="1600" dirty="0"/>
            </a:br>
            <a:r>
              <a:rPr lang="ru-RU" sz="1600" dirty="0"/>
              <a:t>2.Прометать дротики в мишень. </a:t>
            </a:r>
            <a:br>
              <a:rPr lang="ru-RU" sz="1600" dirty="0"/>
            </a:br>
            <a:r>
              <a:rPr lang="ru-RU" sz="1600" dirty="0"/>
              <a:t>3. Попрыгать на скакалке. </a:t>
            </a:r>
            <a:br>
              <a:rPr lang="ru-RU" sz="1600" dirty="0"/>
            </a:br>
            <a:r>
              <a:rPr lang="ru-RU" sz="1600" dirty="0"/>
              <a:t>4. Используя «стаканчик для криков», высказать все свои отрицательные эмоции. </a:t>
            </a:r>
            <a:br>
              <a:rPr lang="ru-RU" sz="1600" dirty="0"/>
            </a:br>
            <a:r>
              <a:rPr lang="ru-RU" sz="1600" dirty="0"/>
              <a:t>5. Слепить из пластилина фигуру обидчика и сломать его.</a:t>
            </a:r>
            <a:br>
              <a:rPr lang="ru-RU" sz="1600" dirty="0"/>
            </a:br>
            <a:r>
              <a:rPr lang="ru-RU" sz="1600" dirty="0"/>
              <a:t>6. Налить в ванну воды, запустить в нее несколько пластмассовых игрушек и бомбить их каучуковым мячом. </a:t>
            </a:r>
          </a:p>
          <a:p>
            <a:pPr marL="0" indent="0">
              <a:buNone/>
            </a:pPr>
            <a:r>
              <a:rPr lang="ru-RU" sz="1600" dirty="0"/>
              <a:t>7. Пускать мыльные пузыри. </a:t>
            </a:r>
            <a:br>
              <a:rPr lang="ru-RU" sz="1600" dirty="0"/>
            </a:br>
            <a:r>
              <a:rPr lang="ru-RU" sz="1600" dirty="0"/>
              <a:t>8. Устроить «бой»  с боксерской грушей. </a:t>
            </a:r>
            <a:br>
              <a:rPr lang="ru-RU" sz="1600" dirty="0"/>
            </a:br>
            <a:r>
              <a:rPr lang="ru-RU" sz="1600" dirty="0"/>
              <a:t>9. Пробежать по коридору школы, детского сада. </a:t>
            </a:r>
            <a:br>
              <a:rPr lang="ru-RU" sz="1600" dirty="0"/>
            </a:br>
            <a:r>
              <a:rPr lang="ru-RU" sz="1600" dirty="0"/>
              <a:t>10. Полить цветы. </a:t>
            </a:r>
            <a:br>
              <a:rPr lang="ru-RU" sz="1600" dirty="0"/>
            </a:br>
            <a:r>
              <a:rPr lang="ru-RU" sz="1600" dirty="0"/>
              <a:t>11. Быстрыми движениями руки стереть с доски. </a:t>
            </a:r>
            <a:br>
              <a:rPr lang="ru-RU" sz="1600" dirty="0"/>
            </a:br>
            <a:r>
              <a:rPr lang="ru-RU" sz="1600" dirty="0"/>
              <a:t>12. Быстрыми движениями руки нарисовать обидчика, а затем зачирикать его.</a:t>
            </a:r>
            <a:br>
              <a:rPr lang="ru-RU" sz="1600" dirty="0"/>
            </a:br>
            <a:r>
              <a:rPr lang="ru-RU" sz="1600" dirty="0"/>
              <a:t>13. Скомкать  несколько листов бумаги, а затем их выбросить.</a:t>
            </a:r>
          </a:p>
          <a:p>
            <a:pPr marL="0" lvl="0" indent="0">
              <a:buNone/>
            </a:pPr>
            <a:r>
              <a:rPr lang="ru-RU" sz="1600" dirty="0" smtClean="0"/>
              <a:t>14</a:t>
            </a:r>
            <a:r>
              <a:rPr lang="ru-RU" sz="1600" dirty="0"/>
              <a:t>.</a:t>
            </a:r>
            <a:r>
              <a:rPr lang="ru-RU" sz="1600" i="1" dirty="0"/>
              <a:t> </a:t>
            </a:r>
            <a:r>
              <a:rPr lang="ru-RU" sz="1600" dirty="0"/>
              <a:t>Пробежать несколько кругов вокруг дома. </a:t>
            </a:r>
            <a:br>
              <a:rPr lang="ru-RU" sz="1600" dirty="0"/>
            </a:br>
            <a:r>
              <a:rPr lang="ru-RU" sz="1600" dirty="0"/>
              <a:t>15.Передвинуть в квартире мебель (например, журнальный столик) </a:t>
            </a:r>
            <a:br>
              <a:rPr lang="ru-RU" sz="1600" dirty="0"/>
            </a:br>
            <a:r>
              <a:rPr lang="ru-RU" sz="1600" dirty="0"/>
              <a:t>16. Поиграть в «настольный футбол» (баскетбол, хоккей). </a:t>
            </a:r>
            <a:br>
              <a:rPr lang="ru-RU" sz="1600" dirty="0"/>
            </a:br>
            <a:r>
              <a:rPr lang="ru-RU" sz="1600" dirty="0"/>
              <a:t>17. Постирать белье. </a:t>
            </a:r>
            <a:br>
              <a:rPr lang="ru-RU" sz="1600" dirty="0"/>
            </a:br>
            <a:r>
              <a:rPr lang="ru-RU" sz="1600" dirty="0"/>
              <a:t>18. Отжаться от пола максимальное количество раз. </a:t>
            </a:r>
            <a:br>
              <a:rPr lang="ru-RU" sz="1600" dirty="0"/>
            </a:br>
            <a:r>
              <a:rPr lang="ru-RU" sz="1600" dirty="0"/>
              <a:t>19.Сломать несколько игрушек. </a:t>
            </a:r>
            <a:br>
              <a:rPr lang="ru-RU" sz="1600" dirty="0"/>
            </a:br>
            <a:r>
              <a:rPr lang="ru-RU" sz="1600" dirty="0"/>
              <a:t>20.Устроить соревнование «Кто громче крикнет», «Кто выше прыгнет», « Кто быстрее пробежит»</a:t>
            </a:r>
            <a:br>
              <a:rPr lang="ru-RU" sz="1600" dirty="0"/>
            </a:br>
            <a:r>
              <a:rPr lang="ru-RU" sz="1600" dirty="0" smtClean="0"/>
              <a:t>21. Рисовать </a:t>
            </a:r>
            <a:r>
              <a:rPr lang="ru-RU" sz="1600" dirty="0"/>
              <a:t>одновременно обеими руками.</a:t>
            </a:r>
          </a:p>
          <a:p>
            <a:endParaRPr lang="en-US" sz="1600" dirty="0"/>
          </a:p>
        </p:txBody>
      </p:sp>
    </p:spTree>
    <p:extLst>
      <p:ext uri="{BB962C8B-B14F-4D97-AF65-F5344CB8AC3E}">
        <p14:creationId xmlns:p14="http://schemas.microsoft.com/office/powerpoint/2010/main" val="377880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143000"/>
          </a:xfrm>
        </p:spPr>
        <p:txBody>
          <a:bodyPr/>
          <a:lstStyle/>
          <a:p>
            <a:r>
              <a:rPr lang="ru-RU" sz="3200" b="1" dirty="0" smtClean="0">
                <a:solidFill>
                  <a:schemeClr val="accent2"/>
                </a:solidFill>
              </a:rPr>
              <a:t>Формы работы </a:t>
            </a:r>
            <a:br>
              <a:rPr lang="ru-RU" sz="3200" b="1" dirty="0" smtClean="0">
                <a:solidFill>
                  <a:schemeClr val="accent2"/>
                </a:solidFill>
              </a:rPr>
            </a:br>
            <a:r>
              <a:rPr lang="ru-RU" sz="3200" b="1" dirty="0" smtClean="0">
                <a:solidFill>
                  <a:schemeClr val="accent2"/>
                </a:solidFill>
              </a:rPr>
              <a:t>с детьми, имеющими дефицит внимания и двигательную расторможенность</a:t>
            </a:r>
            <a:endParaRPr lang="ru-RU" sz="3200" b="1" dirty="0">
              <a:solidFill>
                <a:schemeClr val="accent2"/>
              </a:solidFill>
            </a:endParaRPr>
          </a:p>
        </p:txBody>
      </p:sp>
      <p:sp>
        <p:nvSpPr>
          <p:cNvPr id="3" name="Содержимое 2"/>
          <p:cNvSpPr>
            <a:spLocks noGrp="1"/>
          </p:cNvSpPr>
          <p:nvPr>
            <p:ph idx="1"/>
          </p:nvPr>
        </p:nvSpPr>
        <p:spPr>
          <a:xfrm>
            <a:off x="1000100" y="2332037"/>
            <a:ext cx="7358114" cy="3954483"/>
          </a:xfrm>
        </p:spPr>
        <p:txBody>
          <a:bodyPr/>
          <a:lstStyle/>
          <a:p>
            <a:pPr>
              <a:buNone/>
            </a:pPr>
            <a:r>
              <a:rPr lang="ru-RU" dirty="0" smtClean="0"/>
              <a:t>- </a:t>
            </a:r>
            <a:r>
              <a:rPr lang="ru-RU" sz="2800" dirty="0" smtClean="0"/>
              <a:t>релаксационные и </a:t>
            </a:r>
            <a:r>
              <a:rPr lang="ru-RU" sz="2800" dirty="0" err="1" smtClean="0"/>
              <a:t>медитационные</a:t>
            </a:r>
            <a:r>
              <a:rPr lang="ru-RU" sz="2800" dirty="0" smtClean="0"/>
              <a:t> упражнения; </a:t>
            </a:r>
          </a:p>
          <a:p>
            <a:pPr>
              <a:buNone/>
            </a:pPr>
            <a:r>
              <a:rPr lang="ru-RU" sz="2800" dirty="0" smtClean="0"/>
              <a:t>- занятия </a:t>
            </a:r>
            <a:r>
              <a:rPr lang="ru-RU" sz="2800" dirty="0" err="1" smtClean="0"/>
              <a:t>хатха-йогой</a:t>
            </a:r>
            <a:r>
              <a:rPr lang="ru-RU" sz="2800" dirty="0" smtClean="0"/>
              <a:t>; </a:t>
            </a:r>
          </a:p>
          <a:p>
            <a:pPr>
              <a:buNone/>
            </a:pPr>
            <a:r>
              <a:rPr lang="ru-RU" sz="2800" dirty="0" smtClean="0"/>
              <a:t>- </a:t>
            </a:r>
            <a:r>
              <a:rPr lang="ru-RU" sz="2800" dirty="0" smtClean="0">
                <a:hlinkClick r:id="rId2"/>
              </a:rPr>
              <a:t>песочная терапия</a:t>
            </a:r>
            <a:r>
              <a:rPr lang="ru-RU" sz="2800" dirty="0" smtClean="0"/>
              <a:t>; </a:t>
            </a:r>
          </a:p>
          <a:p>
            <a:pPr>
              <a:buNone/>
            </a:pPr>
            <a:r>
              <a:rPr lang="ru-RU" sz="2800" dirty="0" smtClean="0"/>
              <a:t>- музыкальная терапия; </a:t>
            </a:r>
          </a:p>
          <a:p>
            <a:pPr>
              <a:buNone/>
            </a:pPr>
            <a:r>
              <a:rPr lang="ru-RU" sz="2800" dirty="0" smtClean="0"/>
              <a:t>- </a:t>
            </a:r>
            <a:r>
              <a:rPr lang="ru-RU" sz="2800" dirty="0" err="1" smtClean="0">
                <a:hlinkClick r:id="rId3"/>
              </a:rPr>
              <a:t>сказкотерапия</a:t>
            </a:r>
            <a:r>
              <a:rPr lang="ru-RU" sz="2800" dirty="0" smtClean="0"/>
              <a:t> и др.</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chemeClr val="accent2"/>
                </a:solidFill>
              </a:rPr>
              <a:t>Правила работы с ребёнком  с  двигательной расторможенностью и дефицитом внимания</a:t>
            </a:r>
            <a:br>
              <a:rPr lang="ru-RU" sz="2800" b="1" dirty="0" smtClean="0">
                <a:solidFill>
                  <a:schemeClr val="accent2"/>
                </a:solidFill>
              </a:rPr>
            </a:br>
            <a:endParaRPr lang="ru-RU" sz="2800" b="1" dirty="0">
              <a:solidFill>
                <a:schemeClr val="accent2"/>
              </a:solidFill>
            </a:endParaRPr>
          </a:p>
        </p:txBody>
      </p:sp>
      <p:sp>
        <p:nvSpPr>
          <p:cNvPr id="3" name="Содержимое 2"/>
          <p:cNvSpPr>
            <a:spLocks noGrp="1"/>
          </p:cNvSpPr>
          <p:nvPr>
            <p:ph idx="1"/>
          </p:nvPr>
        </p:nvSpPr>
        <p:spPr>
          <a:xfrm>
            <a:off x="928662" y="1214422"/>
            <a:ext cx="7929618" cy="5357850"/>
          </a:xfrm>
        </p:spPr>
        <p:txBody>
          <a:bodyPr/>
          <a:lstStyle/>
          <a:p>
            <a:pPr>
              <a:spcBef>
                <a:spcPts val="0"/>
              </a:spcBef>
            </a:pPr>
            <a:r>
              <a:rPr lang="ru-RU" sz="2000" dirty="0" smtClean="0"/>
              <a:t>Ребёнок работает в начале дня и в начале занятия.</a:t>
            </a:r>
          </a:p>
          <a:p>
            <a:pPr>
              <a:spcBef>
                <a:spcPts val="0"/>
              </a:spcBef>
            </a:pPr>
            <a:r>
              <a:rPr lang="ru-RU" sz="2000" dirty="0" smtClean="0"/>
              <a:t>Интеллектуальная деятельность детей отличается цикличностью: 10-15 минут работы, а потом на 5-7 минут ребёнок как бы выключается.</a:t>
            </a:r>
          </a:p>
          <a:p>
            <a:pPr>
              <a:spcBef>
                <a:spcPts val="0"/>
              </a:spcBef>
              <a:buNone/>
            </a:pPr>
            <a:r>
              <a:rPr lang="ru-RU" sz="2000" dirty="0" smtClean="0"/>
              <a:t> 1. Посадить ребенка во время занятий рядом с взрослым и со спокойным ребенком.</a:t>
            </a:r>
          </a:p>
          <a:p>
            <a:pPr>
              <a:spcBef>
                <a:spcPts val="0"/>
              </a:spcBef>
              <a:buNone/>
            </a:pPr>
            <a:r>
              <a:rPr lang="ru-RU" sz="2000" dirty="0" smtClean="0"/>
              <a:t>2. Снизить требования к аккуратности в начале работы, чтобы сформировать чувство успеха.</a:t>
            </a:r>
          </a:p>
          <a:p>
            <a:pPr>
              <a:spcBef>
                <a:spcPts val="0"/>
              </a:spcBef>
              <a:buNone/>
            </a:pPr>
            <a:r>
              <a:rPr lang="ru-RU" sz="2000" dirty="0" smtClean="0"/>
              <a:t>3.  Использовать метод переключения и перерыв (физкультминутка, игра).</a:t>
            </a:r>
          </a:p>
          <a:p>
            <a:pPr>
              <a:spcBef>
                <a:spcPts val="0"/>
              </a:spcBef>
              <a:buNone/>
            </a:pPr>
            <a:r>
              <a:rPr lang="ru-RU" sz="2000" dirty="0" smtClean="0"/>
              <a:t>4. Не допускайте утомления ребенка. Можно переключить его на другой вид деятельности (попросить полить цветы, раздать пособия и так далее).</a:t>
            </a:r>
          </a:p>
          <a:p>
            <a:pPr>
              <a:spcBef>
                <a:spcPts val="0"/>
              </a:spcBef>
              <a:buNone/>
            </a:pPr>
            <a:r>
              <a:rPr lang="ru-RU" sz="2000" dirty="0" smtClean="0"/>
              <a:t>5. Используйте зрительную стимуляцию карточки, символы на стендах, рисунки, схемы и т. д.</a:t>
            </a:r>
          </a:p>
          <a:p>
            <a:pPr>
              <a:spcBef>
                <a:spcPts val="0"/>
              </a:spcBef>
              <a:buNone/>
            </a:pPr>
            <a:r>
              <a:rPr lang="ru-RU" sz="2000" dirty="0" smtClean="0"/>
              <a:t>6. Предоставлять ребенку возможность выбора.</a:t>
            </a:r>
          </a:p>
          <a:p>
            <a:pPr>
              <a:buNone/>
            </a:pPr>
            <a:r>
              <a:rPr lang="ru-RU" sz="2000" dirty="0" smtClean="0"/>
              <a:t>7. Спокойный, уверенный настрой при работе с таким ребенком.</a:t>
            </a:r>
          </a:p>
          <a:p>
            <a:pPr>
              <a:spcBef>
                <a:spcPts val="0"/>
              </a:spcBef>
            </a:pPr>
            <a:endParaRPr lang="ru-RU" sz="2000" dirty="0" smtClean="0"/>
          </a:p>
          <a:p>
            <a:pPr>
              <a:spcBef>
                <a:spcPts val="0"/>
              </a:spcBef>
            </a:pP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картинки семинар\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610" y="3933056"/>
            <a:ext cx="2538410" cy="16477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картинки семинар\пес.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511" y="3933056"/>
            <a:ext cx="2389398" cy="1729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koombea.com/wp-content/uploads/2020/07/what-is-a-sandbox-banner@2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628801"/>
            <a:ext cx="2502987" cy="1616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huffingtonpost.com/asset/5967b01d2100003700fc6bdc.jpeg?cache=pauidcfvxz&amp;amp;ops=200_148&amp;amp;ops=620_3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1511" y="1628800"/>
            <a:ext cx="2424803" cy="1616535"/>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7"/>
          <p:cNvSpPr>
            <a:spLocks noGrp="1"/>
          </p:cNvSpPr>
          <p:nvPr>
            <p:ph type="title"/>
          </p:nvPr>
        </p:nvSpPr>
        <p:spPr/>
        <p:txBody>
          <a:bodyPr/>
          <a:lstStyle/>
          <a:p>
            <a:r>
              <a:rPr lang="ru-RU" sz="3200" b="1" dirty="0" smtClean="0">
                <a:solidFill>
                  <a:schemeClr val="accent2"/>
                </a:solidFill>
              </a:rPr>
              <a:t>Песочная терапия</a:t>
            </a:r>
            <a:endParaRPr lang="en-US" sz="3200" b="1" dirty="0">
              <a:solidFill>
                <a:schemeClr val="accent2"/>
              </a:solidFill>
            </a:endParaRPr>
          </a:p>
        </p:txBody>
      </p:sp>
    </p:spTree>
    <p:extLst>
      <p:ext uri="{BB962C8B-B14F-4D97-AF65-F5344CB8AC3E}">
        <p14:creationId xmlns:p14="http://schemas.microsoft.com/office/powerpoint/2010/main" val="3755909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user\Desktop\картинки семинар\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4625" y="4077073"/>
            <a:ext cx="2627594" cy="18091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user\Desktop\картинки семинар\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97744"/>
            <a:ext cx="2510732" cy="188884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sz="3200" b="1" dirty="0" smtClean="0">
                <a:solidFill>
                  <a:schemeClr val="accent2"/>
                </a:solidFill>
              </a:rPr>
              <a:t>Рисование</a:t>
            </a:r>
            <a:endParaRPr lang="en-US" sz="3200" b="1" dirty="0">
              <a:solidFill>
                <a:schemeClr val="accent2"/>
              </a:solidFill>
            </a:endParaRPr>
          </a:p>
        </p:txBody>
      </p:sp>
      <p:pic>
        <p:nvPicPr>
          <p:cNvPr id="2050" name="Picture 2" descr="https://b.lermontovka-spb.ru/m/t/event_photo/61803_001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697744"/>
            <a:ext cx="2646505" cy="1875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05.fotocdn.net/s124/7f5015bb12d7d865/public_pin_l/28193651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4063784"/>
            <a:ext cx="2510732" cy="183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4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err="1" smtClean="0">
                <a:solidFill>
                  <a:schemeClr val="accent2"/>
                </a:solidFill>
              </a:rPr>
              <a:t>Сказкотерапия</a:t>
            </a:r>
            <a:endParaRPr lang="en-US" sz="3200" b="1" dirty="0">
              <a:solidFill>
                <a:schemeClr val="accent2"/>
              </a:solidFill>
            </a:endParaRPr>
          </a:p>
        </p:txBody>
      </p:sp>
      <p:pic>
        <p:nvPicPr>
          <p:cNvPr id="3082" name="Picture 10" descr="https://www.culture.ru/storage/images/f36899754e771a8e7d10e27420de4301/e49b0c6e7d4121a71cc1a2e633e5b93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944919"/>
            <a:ext cx="2518774" cy="184121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user\Desktop\1\теат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00808"/>
            <a:ext cx="251877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user\Desktop\1\ска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970" y="3933056"/>
            <a:ext cx="2556390" cy="18412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psy-files.ru/wp-content/uploads/d/6/2/d620882122275c400d709101506dc3b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5970" y="1700808"/>
            <a:ext cx="255639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0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chemeClr val="accent2"/>
                </a:solidFill>
              </a:rPr>
              <a:t>Работа с мягким материалом</a:t>
            </a:r>
            <a:br>
              <a:rPr lang="ru-RU" sz="3200" b="1" dirty="0">
                <a:solidFill>
                  <a:schemeClr val="accent2"/>
                </a:solidFill>
              </a:rPr>
            </a:br>
            <a:r>
              <a:rPr lang="en-US" sz="3200" b="1" dirty="0">
                <a:solidFill>
                  <a:srgbClr val="C00000"/>
                </a:solidFill>
              </a:rPr>
              <a:t/>
            </a:r>
            <a:br>
              <a:rPr lang="en-US" sz="3200" b="1" dirty="0">
                <a:solidFill>
                  <a:srgbClr val="C00000"/>
                </a:solidFill>
              </a:rPr>
            </a:br>
            <a:endParaRPr lang="en-US" sz="3200" b="1" dirty="0">
              <a:solidFill>
                <a:srgbClr val="C00000"/>
              </a:solidFill>
            </a:endParaRPr>
          </a:p>
        </p:txBody>
      </p:sp>
      <p:pic>
        <p:nvPicPr>
          <p:cNvPr id="3" name="Picture 5" descr="C:\Users\user\Desktop\картинки семинар\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635" y="1772816"/>
            <a:ext cx="247297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картинки семинар\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322" y="1772816"/>
            <a:ext cx="246697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Desktop\картинки семинар\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5" y="4005064"/>
            <a:ext cx="2364879"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картинки семинар\о.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4433" y="4008553"/>
            <a:ext cx="24669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376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accent2"/>
                </a:solidFill>
              </a:rPr>
              <a:t>Использование воды</a:t>
            </a:r>
            <a:endParaRPr lang="en-US" sz="3200" b="1" dirty="0">
              <a:solidFill>
                <a:schemeClr val="accent2"/>
              </a:solidFill>
            </a:endParaRPr>
          </a:p>
        </p:txBody>
      </p:sp>
      <p:pic>
        <p:nvPicPr>
          <p:cNvPr id="4098" name="Picture 2" descr="https://luckclub.ru/images/luckclub/2020/06/hello_html_457a25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541" y="3813094"/>
            <a:ext cx="2707969" cy="18143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tayathomemum.com.au/wp-content/uploads/2011/07/frogsandsnailsandpuppydogtail.com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569" y="1455055"/>
            <a:ext cx="2806941"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vatars.mds.yandex.net/get-zen_doc/1706621/pub_5e8b14d741638c101f61cf18_5e8b1a4646d16f5529153ce5/scale_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437545"/>
            <a:ext cx="249627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massmedianews.ru/uploads/posts/2019-07/1563527099_kak-vybrat-igrushki-dlya-kupaniy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859" y="3797936"/>
            <a:ext cx="2500531" cy="184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05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err="1" smtClean="0">
                <a:solidFill>
                  <a:schemeClr val="accent2"/>
                </a:solidFill>
              </a:rPr>
              <a:t>Игротерапия</a:t>
            </a:r>
            <a:r>
              <a:rPr lang="ru-RU" sz="3200" b="1" dirty="0" smtClean="0">
                <a:solidFill>
                  <a:schemeClr val="accent2"/>
                </a:solidFill>
              </a:rPr>
              <a:t/>
            </a:r>
            <a:br>
              <a:rPr lang="ru-RU" sz="3200" b="1" dirty="0" smtClean="0">
                <a:solidFill>
                  <a:schemeClr val="accent2"/>
                </a:solidFill>
              </a:rPr>
            </a:br>
            <a:endParaRPr lang="en-US" sz="3200" b="1" dirty="0">
              <a:solidFill>
                <a:schemeClr val="accent2"/>
              </a:solidFill>
            </a:endParaRPr>
          </a:p>
        </p:txBody>
      </p:sp>
      <p:pic>
        <p:nvPicPr>
          <p:cNvPr id="3" name="Picture 3" descr="C:\Users\user\Desktop\картинки семинар\и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434" y="3789040"/>
            <a:ext cx="2406886" cy="1802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картинки семинар\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434" y="1556792"/>
            <a:ext cx="2385263" cy="17547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ou174.citycheb.ru/images/volshebnye-dorozhk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881" y="3789040"/>
            <a:ext cx="2330963" cy="17556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vatars.mds.yandex.net/get-zen_doc/4759087/pub_605718b092e35b594304f2b2_60585fea89855f0fde6e93fb/scale_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599" y="1637127"/>
            <a:ext cx="2330963" cy="170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59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err="1" smtClean="0">
                <a:solidFill>
                  <a:schemeClr val="accent2"/>
                </a:solidFill>
              </a:rPr>
              <a:t>Хатха</a:t>
            </a:r>
            <a:r>
              <a:rPr lang="ru-RU" sz="3200" b="1" dirty="0" smtClean="0">
                <a:solidFill>
                  <a:schemeClr val="accent2"/>
                </a:solidFill>
              </a:rPr>
              <a:t>-йога, упражнения для</a:t>
            </a:r>
            <a:br>
              <a:rPr lang="ru-RU" sz="3200" b="1" dirty="0" smtClean="0">
                <a:solidFill>
                  <a:schemeClr val="accent2"/>
                </a:solidFill>
              </a:rPr>
            </a:br>
            <a:r>
              <a:rPr lang="ru-RU" sz="3200" b="1" dirty="0" smtClean="0">
                <a:solidFill>
                  <a:schemeClr val="accent2"/>
                </a:solidFill>
              </a:rPr>
              <a:t> релаксации, медитации </a:t>
            </a:r>
            <a:endParaRPr lang="en-US" sz="3200" b="1" dirty="0">
              <a:solidFill>
                <a:schemeClr val="accent2"/>
              </a:solidFill>
            </a:endParaRPr>
          </a:p>
        </p:txBody>
      </p:sp>
      <p:pic>
        <p:nvPicPr>
          <p:cNvPr id="6146" name="Picture 2" descr="https://common.regnum.ru/pictures/news/2009-03/hatha-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318" y="1556792"/>
            <a:ext cx="283150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esktop\1\йо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212976"/>
            <a:ext cx="2809493" cy="187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1714488"/>
            <a:ext cx="7072362" cy="4525963"/>
          </a:xfrm>
        </p:spPr>
        <p:txBody>
          <a:bodyPr/>
          <a:lstStyle/>
          <a:p>
            <a:pPr>
              <a:buNone/>
            </a:pPr>
            <a:r>
              <a:rPr lang="ru-RU" sz="2800" u="sng" dirty="0" smtClean="0"/>
              <a:t>Учитывать особенности: </a:t>
            </a:r>
          </a:p>
          <a:p>
            <a:r>
              <a:rPr lang="ru-RU" sz="2000" dirty="0" smtClean="0"/>
              <a:t>Дефицит внимания.</a:t>
            </a:r>
          </a:p>
          <a:p>
            <a:r>
              <a:rPr lang="ru-RU" sz="2000" dirty="0" smtClean="0"/>
              <a:t> Импульсивность</a:t>
            </a:r>
          </a:p>
          <a:p>
            <a:r>
              <a:rPr lang="ru-RU" sz="2000" dirty="0" smtClean="0"/>
              <a:t> Неумение длительное время подчиняться групповым правилам,</a:t>
            </a:r>
          </a:p>
          <a:p>
            <a:r>
              <a:rPr lang="ru-RU" sz="2000" dirty="0" smtClean="0"/>
              <a:t> выслушивать и  выполнять инструкции (заостряя внимание на деталях),</a:t>
            </a:r>
          </a:p>
          <a:p>
            <a:r>
              <a:rPr lang="ru-RU" sz="2000" dirty="0" smtClean="0"/>
              <a:t> быстрая утомляемость,</a:t>
            </a:r>
          </a:p>
          <a:p>
            <a:r>
              <a:rPr lang="ru-RU" sz="2000" dirty="0" smtClean="0"/>
              <a:t> неспособность дождаться своей очереди и считаться с интересами других. </a:t>
            </a:r>
            <a:endParaRPr lang="ru-RU" sz="2000" dirty="0"/>
          </a:p>
        </p:txBody>
      </p:sp>
      <p:sp>
        <p:nvSpPr>
          <p:cNvPr id="4" name="Заголовок 1"/>
          <p:cNvSpPr>
            <a:spLocks noGrp="1"/>
          </p:cNvSpPr>
          <p:nvPr>
            <p:ph type="title"/>
          </p:nvPr>
        </p:nvSpPr>
        <p:spPr>
          <a:xfrm>
            <a:off x="500034" y="500042"/>
            <a:ext cx="8229600" cy="939784"/>
          </a:xfrm>
        </p:spPr>
        <p:txBody>
          <a:bodyPr/>
          <a:lstStyle/>
          <a:p>
            <a:r>
              <a:rPr lang="ru-RU" sz="2800" b="1" dirty="0" smtClean="0">
                <a:solidFill>
                  <a:schemeClr val="accent2"/>
                </a:solidFill>
              </a:rPr>
              <a:t>Как играть с ребёнком  с  двигательной расторможенностью и дефицитом внимания </a:t>
            </a:r>
            <a:r>
              <a:rPr lang="ru-RU" sz="2800" dirty="0" smtClean="0">
                <a:solidFill>
                  <a:schemeClr val="accent2"/>
                </a:solidFill>
              </a:rPr>
              <a:t/>
            </a:r>
            <a:br>
              <a:rPr lang="ru-RU" sz="2800" dirty="0" smtClean="0">
                <a:solidFill>
                  <a:schemeClr val="accent2"/>
                </a:solidFill>
              </a:rPr>
            </a:br>
            <a:endParaRPr lang="ru-RU" sz="2800" dirty="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785818"/>
          </a:xfrm>
        </p:spPr>
        <p:txBody>
          <a:bodyPr/>
          <a:lstStyle/>
          <a:p>
            <a:r>
              <a:rPr lang="ru-RU" sz="3200" b="1" dirty="0" smtClean="0">
                <a:solidFill>
                  <a:schemeClr val="accent2"/>
                </a:solidFill>
              </a:rPr>
              <a:t>Поэтапное включение в игру</a:t>
            </a:r>
            <a:endParaRPr lang="ru-RU" sz="3200" b="1" dirty="0">
              <a:solidFill>
                <a:schemeClr val="accent2"/>
              </a:solidFill>
            </a:endParaRPr>
          </a:p>
        </p:txBody>
      </p:sp>
      <p:sp>
        <p:nvSpPr>
          <p:cNvPr id="3" name="Содержимое 2"/>
          <p:cNvSpPr>
            <a:spLocks noGrp="1"/>
          </p:cNvSpPr>
          <p:nvPr>
            <p:ph idx="1"/>
          </p:nvPr>
        </p:nvSpPr>
        <p:spPr>
          <a:xfrm>
            <a:off x="1071538" y="1600200"/>
            <a:ext cx="7615262" cy="4525963"/>
          </a:xfrm>
        </p:spPr>
        <p:txBody>
          <a:bodyPr/>
          <a:lstStyle/>
          <a:p>
            <a:pPr>
              <a:buNone/>
            </a:pPr>
            <a:r>
              <a:rPr lang="ru-RU" sz="2400" dirty="0" smtClean="0"/>
              <a:t>1. Начинать с индивидуальной работы. </a:t>
            </a:r>
          </a:p>
          <a:p>
            <a:pPr>
              <a:buNone/>
            </a:pPr>
            <a:r>
              <a:rPr lang="ru-RU" sz="2400" dirty="0" smtClean="0"/>
              <a:t>2.  Привлекать к участию в деятельности в малых подгруппах.</a:t>
            </a:r>
          </a:p>
          <a:p>
            <a:pPr>
              <a:buNone/>
            </a:pPr>
            <a:r>
              <a:rPr lang="ru-RU" sz="2400" dirty="0" smtClean="0"/>
              <a:t>3. Переходить к фронтальным видам работы, прежде всего к играм с четкими правилами, способствующими развитию внимания.</a:t>
            </a:r>
            <a:endParaRPr lang="ru-RU" sz="2400" dirty="0"/>
          </a:p>
        </p:txBody>
      </p:sp>
      <p:pic>
        <p:nvPicPr>
          <p:cNvPr id="3074" name="Picture 2" descr="C:\Users\User1\Desktop\СДВГ\shutterstock_101941495.jpg"/>
          <p:cNvPicPr>
            <a:picLocks noChangeAspect="1" noChangeArrowheads="1"/>
          </p:cNvPicPr>
          <p:nvPr/>
        </p:nvPicPr>
        <p:blipFill>
          <a:blip r:embed="rId2"/>
          <a:srcRect/>
          <a:stretch>
            <a:fillRect/>
          </a:stretch>
        </p:blipFill>
        <p:spPr bwMode="auto">
          <a:xfrm>
            <a:off x="2786050" y="4071942"/>
            <a:ext cx="3619492" cy="2414201"/>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643074"/>
          </a:xfrm>
        </p:spPr>
        <p:txBody>
          <a:bodyPr/>
          <a:lstStyle/>
          <a:p>
            <a:r>
              <a:rPr lang="ru-RU" sz="2800" b="1" dirty="0" smtClean="0">
                <a:solidFill>
                  <a:srgbClr val="C00000"/>
                </a:solidFill>
              </a:rPr>
              <a:t>Открытое письмо  детей с   двигательной расторможенностью и дефицитом внимания к воспитателю</a:t>
            </a:r>
            <a:endParaRPr lang="ru-RU" sz="2800" dirty="0">
              <a:solidFill>
                <a:srgbClr val="C00000"/>
              </a:solidFill>
            </a:endParaRPr>
          </a:p>
        </p:txBody>
      </p:sp>
      <p:sp>
        <p:nvSpPr>
          <p:cNvPr id="3" name="Содержимое 2"/>
          <p:cNvSpPr>
            <a:spLocks noGrp="1"/>
          </p:cNvSpPr>
          <p:nvPr>
            <p:ph idx="1"/>
          </p:nvPr>
        </p:nvSpPr>
        <p:spPr>
          <a:xfrm>
            <a:off x="571472" y="1643050"/>
            <a:ext cx="8229600" cy="3768733"/>
          </a:xfrm>
        </p:spPr>
        <p:txBody>
          <a:bodyPr/>
          <a:lstStyle/>
          <a:p>
            <a:pPr algn="ctr">
              <a:buNone/>
            </a:pPr>
            <a:r>
              <a:rPr lang="ru-RU" sz="2200" i="1" dirty="0" smtClean="0"/>
              <a:t>Дорогие воспитатели!</a:t>
            </a:r>
            <a:endParaRPr lang="ru-RU" sz="2200" dirty="0" smtClean="0"/>
          </a:p>
          <a:p>
            <a:pPr algn="ctr">
              <a:buNone/>
            </a:pPr>
            <a:r>
              <a:rPr lang="ru-RU" sz="2200" i="1" dirty="0" smtClean="0"/>
              <a:t>Чтобы вам было легче с нами жить, а мы вас любили:</a:t>
            </a:r>
            <a:endParaRPr lang="ru-RU" sz="2200" dirty="0" smtClean="0"/>
          </a:p>
          <a:p>
            <a:pPr lvl="0" algn="ctr">
              <a:buNone/>
            </a:pPr>
            <a:r>
              <a:rPr lang="ru-RU" sz="2200" i="1" dirty="0" smtClean="0"/>
              <a:t>Не загружайте нас скучной и нудной работой. Больше жизни! Больше динамики! Мы все можем!</a:t>
            </a:r>
            <a:endParaRPr lang="ru-RU" sz="2200" dirty="0" smtClean="0"/>
          </a:p>
          <a:p>
            <a:pPr lvl="0" algn="ctr">
              <a:buNone/>
            </a:pPr>
            <a:r>
              <a:rPr lang="ru-RU" sz="2200" i="1" dirty="0" smtClean="0"/>
              <a:t>Не вздумайте давать нам длинных инструкций! На пятнадцатом слове нас больше интересует, какого цвета носки у соседа, чем ваша поучительная речь. Говорите конкретно, по делу, не более десяти слов.</a:t>
            </a:r>
            <a:endParaRPr lang="ru-RU" sz="2200" dirty="0" smtClean="0"/>
          </a:p>
          <a:p>
            <a:pPr lvl="0" algn="ctr">
              <a:buNone/>
            </a:pPr>
            <a:r>
              <a:rPr lang="ru-RU" sz="2200" i="1" dirty="0" smtClean="0"/>
              <a:t>Не требуйте от нас, чтобы мы были одновременно</a:t>
            </a:r>
            <a:r>
              <a:rPr lang="ru-RU" sz="2200" dirty="0" smtClean="0"/>
              <a:t> внимательными, </a:t>
            </a:r>
            <a:r>
              <a:rPr lang="ru-RU" sz="2200" i="1" dirty="0" smtClean="0"/>
              <a:t>аккуратными  и  усидчивыми. Это  выше наших  сил!</a:t>
            </a:r>
            <a:endParaRPr lang="ru-RU" sz="2200" dirty="0" smtClean="0"/>
          </a:p>
          <a:p>
            <a:pPr lvl="0" algn="ctr">
              <a:buNone/>
            </a:pPr>
            <a:r>
              <a:rPr lang="ru-RU" sz="2200" i="1" dirty="0" smtClean="0"/>
              <a:t>А  вообще – запомните:  похвала  и  порицание  действуют  на  нас  сильнее,  чем  на  других.</a:t>
            </a:r>
            <a:endParaRPr lang="ru-RU" sz="2200" dirty="0" smtClean="0"/>
          </a:p>
          <a:p>
            <a:pPr algn="ctr"/>
            <a:endParaRPr lang="ru-RU"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642918"/>
            <a:ext cx="7543824" cy="5483245"/>
          </a:xfrm>
        </p:spPr>
        <p:txBody>
          <a:bodyPr/>
          <a:lstStyle/>
          <a:p>
            <a:pPr>
              <a:buNone/>
            </a:pPr>
            <a:r>
              <a:rPr lang="ru-RU" sz="2000" dirty="0" smtClean="0"/>
              <a:t>8.  В отношениях с ребенком придерживайтесь «позитивной модели».</a:t>
            </a:r>
          </a:p>
          <a:p>
            <a:pPr>
              <a:buNone/>
            </a:pPr>
            <a:r>
              <a:rPr lang="ru-RU" sz="2000" dirty="0" smtClean="0"/>
              <a:t>9. Уменьшать нагрузку ребенка следует по времени, но не облегчать ее. </a:t>
            </a:r>
          </a:p>
          <a:p>
            <a:pPr>
              <a:buNone/>
            </a:pPr>
            <a:r>
              <a:rPr lang="ru-RU" sz="2000" dirty="0" smtClean="0"/>
              <a:t>10. Использовать тактильный контакт (элементы массажа, прикосновения, поглаживания).</a:t>
            </a:r>
          </a:p>
          <a:p>
            <a:pPr>
              <a:buNone/>
            </a:pPr>
            <a:r>
              <a:rPr lang="ru-RU" sz="2000" dirty="0" smtClean="0"/>
              <a:t>11. Договариваться с ребенком о тех или иных действиях заранее.</a:t>
            </a:r>
          </a:p>
          <a:p>
            <a:pPr>
              <a:buNone/>
            </a:pPr>
            <a:r>
              <a:rPr lang="ru-RU" sz="2000" dirty="0" smtClean="0"/>
              <a:t>12. Давать короткие, четкие и конкретные инструкции.</a:t>
            </a:r>
          </a:p>
          <a:p>
            <a:pPr>
              <a:buNone/>
            </a:pPr>
            <a:r>
              <a:rPr lang="ru-RU" sz="2000" dirty="0" smtClean="0"/>
              <a:t>13. Использовать гибкую систему поощрений и наказаний.</a:t>
            </a:r>
          </a:p>
          <a:p>
            <a:pPr>
              <a:buNone/>
            </a:pPr>
            <a:r>
              <a:rPr lang="ru-RU" sz="2000" dirty="0" smtClean="0"/>
              <a:t>14. Поощрять ребенка сразу же, не откладывая на будущее.</a:t>
            </a:r>
          </a:p>
          <a:p>
            <a:pPr>
              <a:buNone/>
            </a:pPr>
            <a:r>
              <a:rPr lang="ru-RU" sz="2000" dirty="0" smtClean="0"/>
              <a:t>15. Предоставлять ребенку возможность выбора.</a:t>
            </a:r>
          </a:p>
          <a:p>
            <a:pPr>
              <a:buNone/>
            </a:pPr>
            <a:r>
              <a:rPr lang="ru-RU" sz="2000" dirty="0" smtClean="0"/>
              <a:t>16. Занятия с ребенком должны проходить в эмоционально-привлекательной форме.</a:t>
            </a:r>
          </a:p>
          <a:p>
            <a:pPr>
              <a:buNone/>
            </a:pPr>
            <a:r>
              <a:rPr lang="ru-RU" sz="2000" dirty="0" smtClean="0"/>
              <a:t>17. За несколько минут, до окончания времени выполнения какого-либо задания можно предупредить: </a:t>
            </a:r>
            <a:r>
              <a:rPr lang="ru-RU" sz="2000" i="1" dirty="0" smtClean="0"/>
              <a:t>«Осталось 3 минуты»</a:t>
            </a:r>
            <a:r>
              <a:rPr lang="ru-RU" sz="2000" dirty="0" smtClean="0"/>
              <a:t> или использовать таймер.</a:t>
            </a:r>
          </a:p>
          <a:p>
            <a:pPr>
              <a:buNone/>
            </a:pPr>
            <a:r>
              <a:rPr lang="ru-RU" sz="2000" dirty="0" smtClean="0"/>
              <a:t>18. Оставаться спокойным. Нет хладнокровия - нет преимущества!</a:t>
            </a:r>
          </a:p>
          <a:p>
            <a:pPr>
              <a:buNone/>
            </a:pPr>
            <a:endParaRPr lang="ru-RU" sz="2000" dirty="0" smtClean="0"/>
          </a:p>
          <a:p>
            <a:pPr>
              <a:buNone/>
            </a:pPr>
            <a:endParaRPr lang="ru-RU"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rPr>
              <a:t>Литература:</a:t>
            </a:r>
            <a:endParaRPr lang="ru-RU" sz="3200" b="1" dirty="0">
              <a:solidFill>
                <a:srgbClr val="C00000"/>
              </a:solidFill>
            </a:endParaRPr>
          </a:p>
        </p:txBody>
      </p:sp>
      <p:sp>
        <p:nvSpPr>
          <p:cNvPr id="3" name="Содержимое 2"/>
          <p:cNvSpPr>
            <a:spLocks noGrp="1"/>
          </p:cNvSpPr>
          <p:nvPr>
            <p:ph idx="1"/>
          </p:nvPr>
        </p:nvSpPr>
        <p:spPr>
          <a:xfrm>
            <a:off x="857224" y="1071546"/>
            <a:ext cx="7829576" cy="4525963"/>
          </a:xfrm>
        </p:spPr>
        <p:txBody>
          <a:bodyPr/>
          <a:lstStyle/>
          <a:p>
            <a:r>
              <a:rPr lang="ru-RU" sz="2000" i="1" dirty="0" err="1" smtClean="0"/>
              <a:t>Арцишевская</a:t>
            </a:r>
            <a:r>
              <a:rPr lang="ru-RU" sz="2000" i="1" dirty="0" smtClean="0"/>
              <a:t> И. Л.</a:t>
            </a:r>
            <a:r>
              <a:rPr lang="ru-RU" sz="2000" dirty="0" smtClean="0"/>
              <a:t> Работа психолога с </a:t>
            </a:r>
            <a:r>
              <a:rPr lang="ru-RU" sz="2000" dirty="0" err="1" smtClean="0"/>
              <a:t>гиперактивными</a:t>
            </a:r>
            <a:r>
              <a:rPr lang="ru-RU" sz="2000" dirty="0" smtClean="0"/>
              <a:t> детьми в детском саду. М.: Книголюб, 2003.</a:t>
            </a:r>
          </a:p>
          <a:p>
            <a:r>
              <a:rPr lang="ru-RU" sz="2000" dirty="0" smtClean="0"/>
              <a:t>Монина Г. Б., </a:t>
            </a:r>
            <a:r>
              <a:rPr lang="ru-RU" sz="2000" dirty="0" err="1" smtClean="0"/>
              <a:t>Лютова-Робертс</a:t>
            </a:r>
            <a:r>
              <a:rPr lang="ru-RU" sz="2000" dirty="0" smtClean="0"/>
              <a:t> Е. К., Чутко Л. С. </a:t>
            </a:r>
            <a:r>
              <a:rPr lang="ru-RU" sz="2000" dirty="0" err="1" smtClean="0"/>
              <a:t>Гиперактивные</a:t>
            </a:r>
            <a:r>
              <a:rPr lang="ru-RU" sz="2000" dirty="0" smtClean="0"/>
              <a:t> дети: психолого-педагогическая Помощь. Монография. — СПб.: Речь, 2007. — 186 с.</a:t>
            </a:r>
          </a:p>
          <a:p>
            <a:r>
              <a:rPr lang="ru-RU" sz="2000" dirty="0" smtClean="0"/>
              <a:t>Монина Г. Б., Лютова Е. К. М77 Проблемы маленького ребенка. — СПб.: Издательство «Речь», 2002. — 192 с.: ил.</a:t>
            </a:r>
          </a:p>
          <a:p>
            <a:r>
              <a:rPr lang="ru-RU" sz="2000" dirty="0" smtClean="0"/>
              <a:t>Лютова Е. К. Монина Г. Б. Тренинг эффективного взаимодействия с детьми. СПб, 2005.</a:t>
            </a:r>
          </a:p>
          <a:p>
            <a:r>
              <a:rPr lang="ru-RU" sz="2000" dirty="0" smtClean="0"/>
              <a:t> Лютова Е. К. Монина Г. Б. Шпаргалка для взрослых. М., 2000</a:t>
            </a:r>
          </a:p>
          <a:p>
            <a:r>
              <a:rPr lang="ru-RU" sz="2000" dirty="0" err="1" smtClean="0"/>
              <a:t>Мак-Кей</a:t>
            </a:r>
            <a:r>
              <a:rPr lang="ru-RU" sz="2000" dirty="0" smtClean="0"/>
              <a:t> М., </a:t>
            </a:r>
            <a:r>
              <a:rPr lang="ru-RU" sz="2000" dirty="0" err="1" smtClean="0"/>
              <a:t>Роджерс</a:t>
            </a:r>
            <a:r>
              <a:rPr lang="ru-RU" sz="2000" dirty="0" smtClean="0"/>
              <a:t> (П.), </a:t>
            </a:r>
            <a:r>
              <a:rPr lang="ru-RU" sz="2000" dirty="0" err="1" smtClean="0"/>
              <a:t>Мак-Кей</a:t>
            </a:r>
            <a:r>
              <a:rPr lang="ru-RU" sz="2000" dirty="0" smtClean="0"/>
              <a:t> Ю. Укрощение гнева. СПб., 1997.  </a:t>
            </a:r>
            <a:r>
              <a:rPr lang="ru-RU" sz="2000" dirty="0" err="1" smtClean="0"/>
              <a:t>Фопель</a:t>
            </a:r>
            <a:r>
              <a:rPr lang="ru-RU" sz="2000" dirty="0" smtClean="0"/>
              <a:t> К. Как научить детей сотрудничать? Ч. 1—3 М., 1998.</a:t>
            </a:r>
            <a:endParaRPr lang="ru-RU"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96752"/>
            <a:ext cx="8229600" cy="1143000"/>
          </a:xfrm>
          <a:noFill/>
          <a:ln>
            <a:noFill/>
          </a:ln>
        </p:spPr>
        <p:style>
          <a:lnRef idx="3">
            <a:schemeClr val="lt1"/>
          </a:lnRef>
          <a:fillRef idx="1">
            <a:schemeClr val="accent4"/>
          </a:fillRef>
          <a:effectRef idx="1">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3429000"/>
            <a:ext cx="7994231" cy="2011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094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r>
              <a:rPr lang="ru-RU" sz="3200" b="1" dirty="0" smtClean="0">
                <a:solidFill>
                  <a:schemeClr val="accent2"/>
                </a:solidFill>
              </a:rPr>
              <a:t>Комплексный подход</a:t>
            </a:r>
            <a:endParaRPr lang="ru-RU" sz="3200" b="1" dirty="0">
              <a:solidFill>
                <a:schemeClr val="accent2"/>
              </a:solidFill>
            </a:endParaRPr>
          </a:p>
        </p:txBody>
      </p:sp>
      <p:graphicFrame>
        <p:nvGraphicFramePr>
          <p:cNvPr id="6" name="Содержимое 5"/>
          <p:cNvGraphicFramePr>
            <a:graphicFrameLocks noGrp="1"/>
          </p:cNvGraphicFramePr>
          <p:nvPr>
            <p:ph idx="1"/>
          </p:nvPr>
        </p:nvGraphicFramePr>
        <p:xfrm>
          <a:off x="1071538" y="1600200"/>
          <a:ext cx="761526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714612" y="5286388"/>
            <a:ext cx="5357850" cy="523220"/>
          </a:xfrm>
          <a:prstGeom prst="rect">
            <a:avLst/>
          </a:prstGeom>
          <a:noFill/>
        </p:spPr>
        <p:txBody>
          <a:bodyPr wrap="square" rtlCol="0">
            <a:spAutoFit/>
          </a:bodyPr>
          <a:lstStyle/>
          <a:p>
            <a:r>
              <a:rPr lang="ru-RU" sz="2800" dirty="0" smtClean="0">
                <a:solidFill>
                  <a:schemeClr val="bg1"/>
                </a:solidFill>
              </a:rPr>
              <a:t>психологическую помощь</a:t>
            </a:r>
            <a:endParaRPr lang="ru-RU" sz="2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lstStyle/>
          <a:p>
            <a:r>
              <a:rPr lang="ru-RU" sz="3200" b="1" dirty="0" smtClean="0">
                <a:solidFill>
                  <a:schemeClr val="accent2"/>
                </a:solidFill>
              </a:rPr>
              <a:t>Психолого-педагогической поддержки ребенка с  двигательной расторможенностью и дефицитом внимания</a:t>
            </a:r>
            <a:endParaRPr lang="ru-RU" sz="3200" b="1" dirty="0">
              <a:solidFill>
                <a:schemeClr val="accent2"/>
              </a:solidFill>
            </a:endParaRPr>
          </a:p>
        </p:txBody>
      </p:sp>
      <p:sp>
        <p:nvSpPr>
          <p:cNvPr id="3" name="Содержимое 2"/>
          <p:cNvSpPr>
            <a:spLocks noGrp="1"/>
          </p:cNvSpPr>
          <p:nvPr>
            <p:ph idx="1"/>
          </p:nvPr>
        </p:nvSpPr>
        <p:spPr>
          <a:xfrm>
            <a:off x="1428728" y="2071678"/>
            <a:ext cx="7258072" cy="4054485"/>
          </a:xfrm>
        </p:spPr>
        <p:txBody>
          <a:bodyPr/>
          <a:lstStyle/>
          <a:p>
            <a:pPr>
              <a:buNone/>
            </a:pPr>
            <a:r>
              <a:rPr lang="ru-RU" sz="2400" b="1" u="sng" dirty="0" smtClean="0"/>
              <a:t>Цель: </a:t>
            </a:r>
          </a:p>
          <a:p>
            <a:pPr>
              <a:buNone/>
            </a:pPr>
            <a:r>
              <a:rPr lang="ru-RU" sz="2400" dirty="0" smtClean="0"/>
              <a:t>Восстановление или компенсация нарушенных</a:t>
            </a:r>
          </a:p>
          <a:p>
            <a:pPr>
              <a:buNone/>
            </a:pPr>
            <a:r>
              <a:rPr lang="ru-RU" sz="2400" dirty="0" smtClean="0"/>
              <a:t> функциональных связей центральной нервной </a:t>
            </a:r>
          </a:p>
          <a:p>
            <a:pPr>
              <a:buNone/>
            </a:pPr>
            <a:r>
              <a:rPr lang="ru-RU" sz="2400" dirty="0" smtClean="0"/>
              <a:t>системы ребёнка и адаптация его в коллективе и</a:t>
            </a:r>
          </a:p>
          <a:p>
            <a:pPr>
              <a:buNone/>
            </a:pPr>
            <a:r>
              <a:rPr lang="ru-RU" sz="2400" dirty="0" smtClean="0"/>
              <a:t> обществе.</a:t>
            </a:r>
          </a:p>
          <a:p>
            <a:pPr>
              <a:buNone/>
            </a:pPr>
            <a:r>
              <a:rPr lang="ru-RU" sz="2400" b="1" u="sng" dirty="0" smtClean="0"/>
              <a:t>Задача: </a:t>
            </a:r>
          </a:p>
          <a:p>
            <a:pPr>
              <a:buNone/>
            </a:pPr>
            <a:r>
              <a:rPr lang="ru-RU" sz="2400" dirty="0" smtClean="0"/>
              <a:t>является создание комфортной психологической </a:t>
            </a:r>
          </a:p>
          <a:p>
            <a:pPr>
              <a:buNone/>
            </a:pPr>
            <a:r>
              <a:rPr lang="ru-RU" sz="2400" dirty="0" smtClean="0"/>
              <a:t> атмосферы.</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74638"/>
            <a:ext cx="7901014" cy="1011222"/>
          </a:xfrm>
        </p:spPr>
        <p:txBody>
          <a:bodyPr/>
          <a:lstStyle/>
          <a:p>
            <a:r>
              <a:rPr lang="ru-RU" sz="3200" b="1" dirty="0" smtClean="0">
                <a:solidFill>
                  <a:schemeClr val="accent2"/>
                </a:solidFill>
              </a:rPr>
              <a:t>В работе с такими детьми  использовать три основных направления:</a:t>
            </a:r>
            <a:endParaRPr lang="ru-RU" sz="3200" b="1" dirty="0">
              <a:solidFill>
                <a:schemeClr val="accent2"/>
              </a:solidFill>
            </a:endParaRPr>
          </a:p>
        </p:txBody>
      </p:sp>
      <p:sp>
        <p:nvSpPr>
          <p:cNvPr id="3" name="Содержимое 2"/>
          <p:cNvSpPr>
            <a:spLocks noGrp="1"/>
          </p:cNvSpPr>
          <p:nvPr>
            <p:ph idx="1"/>
          </p:nvPr>
        </p:nvSpPr>
        <p:spPr>
          <a:xfrm>
            <a:off x="1259632" y="1285860"/>
            <a:ext cx="6741392" cy="4525963"/>
          </a:xfrm>
        </p:spPr>
        <p:txBody>
          <a:bodyPr/>
          <a:lstStyle/>
          <a:p>
            <a:pPr>
              <a:buNone/>
            </a:pPr>
            <a:r>
              <a:rPr lang="ru-RU" sz="2800" dirty="0" smtClean="0"/>
              <a:t>1. по развитию </a:t>
            </a:r>
            <a:r>
              <a:rPr lang="ru-RU" sz="2800" dirty="0" err="1" smtClean="0"/>
              <a:t>дефицитарных</a:t>
            </a:r>
            <a:r>
              <a:rPr lang="ru-RU" sz="2800" dirty="0" smtClean="0"/>
              <a:t> функций (внимания, контроля поведения, двигательного контроля); </a:t>
            </a:r>
          </a:p>
          <a:p>
            <a:pPr>
              <a:buNone/>
            </a:pPr>
            <a:r>
              <a:rPr lang="ru-RU" sz="2800" dirty="0" smtClean="0"/>
              <a:t>2. по отработке конкретных навыков взаимодействия с взрослыми и сверстниками; </a:t>
            </a:r>
          </a:p>
          <a:p>
            <a:pPr>
              <a:buNone/>
            </a:pPr>
            <a:r>
              <a:rPr lang="ru-RU" sz="2800" dirty="0" smtClean="0"/>
              <a:t>3. при необходимости должна осуществляться работа с гневом.</a:t>
            </a:r>
            <a:endParaRPr lang="ru-RU" sz="2800" dirty="0"/>
          </a:p>
        </p:txBody>
      </p:sp>
      <p:pic>
        <p:nvPicPr>
          <p:cNvPr id="2050" name="Picture 2" descr="C:\Users\User1\Desktop\СДВГ\0bbd75b7f033e4e9507bf5250bbd7de4_preview.jpg"/>
          <p:cNvPicPr>
            <a:picLocks noChangeAspect="1" noChangeArrowheads="1"/>
          </p:cNvPicPr>
          <p:nvPr/>
        </p:nvPicPr>
        <p:blipFill>
          <a:blip r:embed="rId2" cstate="print"/>
          <a:srcRect l="12810" t="892" r="12810"/>
          <a:stretch>
            <a:fillRect/>
          </a:stretch>
        </p:blipFill>
        <p:spPr bwMode="auto">
          <a:xfrm>
            <a:off x="3500430" y="4857760"/>
            <a:ext cx="2643206" cy="183371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rPr>
              <a:t>Развитие </a:t>
            </a:r>
            <a:r>
              <a:rPr lang="ru-RU" sz="3200" b="1" dirty="0" err="1" smtClean="0">
                <a:solidFill>
                  <a:srgbClr val="C00000"/>
                </a:solidFill>
              </a:rPr>
              <a:t>дефицитарных</a:t>
            </a:r>
            <a:r>
              <a:rPr lang="ru-RU" sz="3200" b="1" dirty="0" smtClean="0">
                <a:solidFill>
                  <a:srgbClr val="C00000"/>
                </a:solidFill>
              </a:rPr>
              <a:t> функций.</a:t>
            </a:r>
            <a:br>
              <a:rPr lang="ru-RU" sz="3200" b="1" dirty="0" smtClean="0">
                <a:solidFill>
                  <a:srgbClr val="C00000"/>
                </a:solidFill>
              </a:rPr>
            </a:br>
            <a:r>
              <a:rPr lang="ru-RU" sz="3200" b="1" dirty="0" smtClean="0">
                <a:solidFill>
                  <a:srgbClr val="C00000"/>
                </a:solidFill>
              </a:rPr>
              <a:t>Игры на развитие внимания:</a:t>
            </a:r>
            <a:endParaRPr lang="ru-RU" sz="3200" b="1" dirty="0">
              <a:solidFill>
                <a:srgbClr val="C00000"/>
              </a:solidFill>
            </a:endParaRPr>
          </a:p>
        </p:txBody>
      </p:sp>
      <p:sp>
        <p:nvSpPr>
          <p:cNvPr id="3" name="Содержимое 2"/>
          <p:cNvSpPr>
            <a:spLocks noGrp="1"/>
          </p:cNvSpPr>
          <p:nvPr>
            <p:ph idx="1"/>
          </p:nvPr>
        </p:nvSpPr>
        <p:spPr>
          <a:xfrm>
            <a:off x="928662" y="1142984"/>
            <a:ext cx="7758138" cy="4983179"/>
          </a:xfrm>
        </p:spPr>
        <p:txBody>
          <a:bodyPr/>
          <a:lstStyle/>
          <a:p>
            <a:pPr algn="ctr">
              <a:buNone/>
            </a:pPr>
            <a:r>
              <a:rPr lang="ru-RU" sz="2400" b="1" dirty="0" smtClean="0"/>
              <a:t>«Корректурная проба»</a:t>
            </a:r>
            <a:endParaRPr lang="ru-RU" sz="2400" dirty="0"/>
          </a:p>
        </p:txBody>
      </p:sp>
      <p:pic>
        <p:nvPicPr>
          <p:cNvPr id="4098" name="Picture 2" descr="C:\Users\User1\Desktop\СДВГ\d628d095994343862bb798198ad1733b.jpg"/>
          <p:cNvPicPr>
            <a:picLocks noChangeAspect="1" noChangeArrowheads="1"/>
          </p:cNvPicPr>
          <p:nvPr/>
        </p:nvPicPr>
        <p:blipFill>
          <a:blip r:embed="rId2"/>
          <a:srcRect/>
          <a:stretch>
            <a:fillRect/>
          </a:stretch>
        </p:blipFill>
        <p:spPr bwMode="auto">
          <a:xfrm>
            <a:off x="1214414" y="1785926"/>
            <a:ext cx="3381376" cy="4728725"/>
          </a:xfrm>
          <a:prstGeom prst="rect">
            <a:avLst/>
          </a:prstGeom>
          <a:noFill/>
        </p:spPr>
      </p:pic>
      <p:pic>
        <p:nvPicPr>
          <p:cNvPr id="4099" name="Picture 3" descr="C:\Users\User1\Desktop\СДВГ\200.jpg"/>
          <p:cNvPicPr>
            <a:picLocks noChangeAspect="1" noChangeArrowheads="1"/>
          </p:cNvPicPr>
          <p:nvPr/>
        </p:nvPicPr>
        <p:blipFill>
          <a:blip r:embed="rId3"/>
          <a:srcRect/>
          <a:stretch>
            <a:fillRect/>
          </a:stretch>
        </p:blipFill>
        <p:spPr bwMode="auto">
          <a:xfrm>
            <a:off x="5000628" y="1714488"/>
            <a:ext cx="3690936" cy="47739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654032"/>
          </a:xfrm>
        </p:spPr>
        <p:txBody>
          <a:bodyPr/>
          <a:lstStyle/>
          <a:p>
            <a:r>
              <a:rPr lang="ru-RU" sz="2400" b="1" dirty="0" smtClean="0"/>
              <a:t>«Найди отличия»</a:t>
            </a:r>
            <a:endParaRPr lang="ru-RU" sz="2400" b="1" dirty="0"/>
          </a:p>
        </p:txBody>
      </p:sp>
      <p:pic>
        <p:nvPicPr>
          <p:cNvPr id="7" name="Содержимое 6" descr="scale_1200 (2).jpg"/>
          <p:cNvPicPr>
            <a:picLocks noGrp="1" noChangeAspect="1"/>
          </p:cNvPicPr>
          <p:nvPr>
            <p:ph idx="1"/>
          </p:nvPr>
        </p:nvPicPr>
        <p:blipFill>
          <a:blip r:embed="rId2"/>
          <a:stretch>
            <a:fillRect/>
          </a:stretch>
        </p:blipFill>
        <p:spPr>
          <a:xfrm>
            <a:off x="1285852" y="1643050"/>
            <a:ext cx="3388304" cy="4429156"/>
          </a:xfrm>
        </p:spPr>
      </p:pic>
      <p:pic>
        <p:nvPicPr>
          <p:cNvPr id="5124" name="Picture 4" descr="C:\Users\User1\Desktop\СДВГ\scale_1200 (3).jpg"/>
          <p:cNvPicPr>
            <a:picLocks noChangeAspect="1" noChangeArrowheads="1"/>
          </p:cNvPicPr>
          <p:nvPr/>
        </p:nvPicPr>
        <p:blipFill>
          <a:blip r:embed="rId3"/>
          <a:srcRect/>
          <a:stretch>
            <a:fillRect/>
          </a:stretch>
        </p:blipFill>
        <p:spPr bwMode="auto">
          <a:xfrm>
            <a:off x="5286380" y="1428736"/>
            <a:ext cx="3400421" cy="48062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357166"/>
            <a:ext cx="7800972" cy="4525963"/>
          </a:xfrm>
        </p:spPr>
        <p:txBody>
          <a:bodyPr/>
          <a:lstStyle/>
          <a:p>
            <a:pPr>
              <a:buNone/>
            </a:pPr>
            <a:r>
              <a:rPr lang="ru-RU" sz="2400" b="1" u="sng" dirty="0" smtClean="0"/>
              <a:t>“Найди отличие” (Лютова Е.К., Монина Г.Б.)</a:t>
            </a:r>
            <a:endParaRPr lang="ru-RU" sz="2400" b="1" dirty="0" smtClean="0"/>
          </a:p>
          <a:p>
            <a:pPr>
              <a:buNone/>
            </a:pPr>
            <a:r>
              <a:rPr lang="ru-RU" sz="2400" dirty="0" smtClean="0"/>
              <a:t>Цель: развитие умения концентрировать внимание на деталях.</a:t>
            </a:r>
          </a:p>
          <a:p>
            <a:pPr>
              <a:buNone/>
            </a:pPr>
            <a:r>
              <a:rPr lang="ru-RU" sz="2400" dirty="0" smtClean="0"/>
              <a:t>Ребенок рисует любую несложную картинку (котик, домик и др.) и передает ее взрослому, а сам отворачивается. Взрослый дорисовывает несколько деталей и возвращает картинку. Ребенок должен заметить, что изменилось в рисунке. Затем взрослый и ребенок могут поменяться ролями.</a:t>
            </a:r>
          </a:p>
          <a:p>
            <a:pPr>
              <a:buNone/>
            </a:pPr>
            <a:r>
              <a:rPr lang="ru-RU" sz="2400" dirty="0" smtClean="0"/>
              <a:t>Игру можно проводить и с группой детей. В этом случае дети по очереди рисуют на доске какой-либо рисунок и отворачиваются (при этом возможность движения не ограничивается). Взрослый дорисовывает несколько деталей. Дети, взглянув на рисунок, должны сказать, какие изменения произошли.</a:t>
            </a:r>
          </a:p>
          <a:p>
            <a:endParaRPr lang="ru-RU" sz="2400" dirty="0"/>
          </a:p>
        </p:txBody>
      </p:sp>
    </p:spTree>
  </p:cSld>
  <p:clrMapOvr>
    <a:masterClrMapping/>
  </p:clrMapOvr>
</p:sld>
</file>

<file path=ppt/theme/theme1.xml><?xml version="1.0" encoding="utf-8"?>
<a:theme xmlns:a="http://schemas.openxmlformats.org/drawingml/2006/main" name="1_Тема Office">
  <a:themeElements>
    <a:clrScheme name="Другая 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919</Words>
  <Application>Microsoft Office PowerPoint</Application>
  <PresentationFormat>Экран (4:3)</PresentationFormat>
  <Paragraphs>144</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1_Тема Office</vt:lpstr>
      <vt:lpstr>«Эффективное взаимодействие  с ребенком с двигательной расторможенностью и дефицитом внимания»</vt:lpstr>
      <vt:lpstr>Правила работы с ребёнком  с  двигательной расторможенностью и дефицитом внимания </vt:lpstr>
      <vt:lpstr>Презентация PowerPoint</vt:lpstr>
      <vt:lpstr>Комплексный подход</vt:lpstr>
      <vt:lpstr>Психолого-педагогической поддержки ребенка с  двигательной расторможенностью и дефицитом внимания</vt:lpstr>
      <vt:lpstr>В работе с такими детьми  использовать три основных направления:</vt:lpstr>
      <vt:lpstr>Развитие дефицитарных функций. Игры на развитие внимания:</vt:lpstr>
      <vt:lpstr>«Найди отличия»</vt:lpstr>
      <vt:lpstr>Презентация PowerPoint</vt:lpstr>
      <vt:lpstr>Презентация PowerPoint</vt:lpstr>
      <vt:lpstr>Презентация PowerPoint</vt:lpstr>
      <vt:lpstr>Игры на тренировку одной функции </vt:lpstr>
      <vt:lpstr>Игры на тренировку двух и трех функций </vt:lpstr>
      <vt:lpstr>Развитие дефицитарных функций</vt:lpstr>
      <vt:lpstr>Развитие навыков взаимодействия со взрослыми и детьми</vt:lpstr>
      <vt:lpstr>Проигрывание и разбор конкретных ситуаций взаимодействия</vt:lpstr>
      <vt:lpstr>           Способы выражения гнева (В.Квинн): 1.   Прямо (вербально или невербально) заявить о своих чувствах,            при этом давая выход отрицательным эмоциям.   2.   Выразить гнев в косвенной форме, вымещая его на человеке или           предмете, которые представляется разгневанному неопасным. 3. Сдерживать свой гнев, «загоняя» его внутрь.  4.  Задерживать негативную эмоцию до момента ее наступления,           не давая ей возможности развиться, при этом человек пытается          выяснить причину гнева и устранить ее в кратчайший срок. </vt:lpstr>
      <vt:lpstr>Способы выражения (выплескивания) гнева</vt:lpstr>
      <vt:lpstr>Формы работы  с детьми, имеющими дефицит внимания и двигательную расторможенность</vt:lpstr>
      <vt:lpstr>Песочная терапия</vt:lpstr>
      <vt:lpstr>Рисование</vt:lpstr>
      <vt:lpstr>Сказкотерапия</vt:lpstr>
      <vt:lpstr>Работа с мягким материалом  </vt:lpstr>
      <vt:lpstr>Использование воды</vt:lpstr>
      <vt:lpstr>Игротерапия </vt:lpstr>
      <vt:lpstr>Хатха-йога, упражнения для  релаксации, медитации </vt:lpstr>
      <vt:lpstr>Как играть с ребёнком  с  двигательной расторможенностью и дефицитом внимания  </vt:lpstr>
      <vt:lpstr>Поэтапное включение в игру</vt:lpstr>
      <vt:lpstr>Открытое письмо  детей с   двигательной расторможенностью и дефицитом внимания к воспитателю</vt:lpstr>
      <vt:lpstr>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Шаблон Фокиной Л. П.</dc:creator>
  <cp:lastModifiedBy>сад251</cp:lastModifiedBy>
  <cp:revision>95</cp:revision>
  <dcterms:created xsi:type="dcterms:W3CDTF">2014-07-06T18:18:01Z</dcterms:created>
  <dcterms:modified xsi:type="dcterms:W3CDTF">2021-10-25T05:48:04Z</dcterms:modified>
</cp:coreProperties>
</file>