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2" r:id="rId5"/>
    <p:sldId id="260" r:id="rId6"/>
    <p:sldId id="261" r:id="rId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20.12.2022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20.12.2022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20.12.2022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20.12.2022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20.12.2022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20.12.2022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20.12.2022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13" Type="http://schemas.microsoft.com/office/2007/relationships/hdphoto" Target="../media/hdphoto5.wdp"/><Relationship Id="rId3" Type="http://schemas.openxmlformats.org/officeDocument/2006/relationships/image" Target="../media/image3.png"/><Relationship Id="rId7" Type="http://schemas.openxmlformats.org/officeDocument/2006/relationships/image" Target="../media/image5.png"/><Relationship Id="rId12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microsoft.com/office/2007/relationships/hdphoto" Target="../media/hdphoto2.wdp"/><Relationship Id="rId11" Type="http://schemas.microsoft.com/office/2007/relationships/hdphoto" Target="../media/hdphoto4.wdp"/><Relationship Id="rId5" Type="http://schemas.openxmlformats.org/officeDocument/2006/relationships/image" Target="../media/image4.png"/><Relationship Id="rId10" Type="http://schemas.openxmlformats.org/officeDocument/2006/relationships/image" Target="../media/image7.png"/><Relationship Id="rId4" Type="http://schemas.microsoft.com/office/2007/relationships/hdphoto" Target="../media/hdphoto1.wdp"/><Relationship Id="rId9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13" Type="http://schemas.microsoft.com/office/2007/relationships/hdphoto" Target="../media/hdphoto10.wdp"/><Relationship Id="rId18" Type="http://schemas.openxmlformats.org/officeDocument/2006/relationships/image" Target="../media/image17.png"/><Relationship Id="rId3" Type="http://schemas.openxmlformats.org/officeDocument/2006/relationships/image" Target="../media/image9.jpeg"/><Relationship Id="rId21" Type="http://schemas.openxmlformats.org/officeDocument/2006/relationships/image" Target="../media/image19.jpg"/><Relationship Id="rId7" Type="http://schemas.microsoft.com/office/2007/relationships/hdphoto" Target="../media/hdphoto7.wdp"/><Relationship Id="rId12" Type="http://schemas.openxmlformats.org/officeDocument/2006/relationships/image" Target="../media/image14.png"/><Relationship Id="rId17" Type="http://schemas.microsoft.com/office/2007/relationships/hdphoto" Target="../media/hdphoto12.wdp"/><Relationship Id="rId25" Type="http://schemas.openxmlformats.org/officeDocument/2006/relationships/image" Target="../media/image23.png"/><Relationship Id="rId2" Type="http://schemas.openxmlformats.org/officeDocument/2006/relationships/image" Target="../media/image1.png"/><Relationship Id="rId16" Type="http://schemas.openxmlformats.org/officeDocument/2006/relationships/image" Target="../media/image16.png"/><Relationship Id="rId20" Type="http://schemas.openxmlformats.org/officeDocument/2006/relationships/image" Target="../media/image1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11" Type="http://schemas.microsoft.com/office/2007/relationships/hdphoto" Target="../media/hdphoto9.wdp"/><Relationship Id="rId24" Type="http://schemas.openxmlformats.org/officeDocument/2006/relationships/image" Target="../media/image22.jpeg"/><Relationship Id="rId5" Type="http://schemas.microsoft.com/office/2007/relationships/hdphoto" Target="../media/hdphoto6.wdp"/><Relationship Id="rId15" Type="http://schemas.microsoft.com/office/2007/relationships/hdphoto" Target="../media/hdphoto11.wdp"/><Relationship Id="rId23" Type="http://schemas.openxmlformats.org/officeDocument/2006/relationships/image" Target="../media/image21.png"/><Relationship Id="rId10" Type="http://schemas.openxmlformats.org/officeDocument/2006/relationships/image" Target="../media/image13.png"/><Relationship Id="rId19" Type="http://schemas.microsoft.com/office/2007/relationships/hdphoto" Target="../media/hdphoto13.wdp"/><Relationship Id="rId4" Type="http://schemas.openxmlformats.org/officeDocument/2006/relationships/image" Target="../media/image10.png"/><Relationship Id="rId9" Type="http://schemas.microsoft.com/office/2007/relationships/hdphoto" Target="../media/hdphoto8.wdp"/><Relationship Id="rId14" Type="http://schemas.openxmlformats.org/officeDocument/2006/relationships/image" Target="../media/image15.png"/><Relationship Id="rId22" Type="http://schemas.openxmlformats.org/officeDocument/2006/relationships/image" Target="../media/image20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7" Type="http://schemas.openxmlformats.org/officeDocument/2006/relationships/image" Target="../media/image2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microsoft.com/office/2007/relationships/hdphoto" Target="../media/hdphoto14.wdp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hdphoto" Target="../media/hdphoto13.wdp"/><Relationship Id="rId13" Type="http://schemas.openxmlformats.org/officeDocument/2006/relationships/image" Target="../media/image33.png"/><Relationship Id="rId3" Type="http://schemas.openxmlformats.org/officeDocument/2006/relationships/image" Target="../media/image28.png"/><Relationship Id="rId7" Type="http://schemas.openxmlformats.org/officeDocument/2006/relationships/image" Target="../media/image30.png"/><Relationship Id="rId12" Type="http://schemas.microsoft.com/office/2007/relationships/hdphoto" Target="../media/hdphoto18.wdp"/><Relationship Id="rId17" Type="http://schemas.openxmlformats.org/officeDocument/2006/relationships/image" Target="../media/image35.png"/><Relationship Id="rId2" Type="http://schemas.openxmlformats.org/officeDocument/2006/relationships/image" Target="../media/image1.png"/><Relationship Id="rId16" Type="http://schemas.openxmlformats.org/officeDocument/2006/relationships/image" Target="../media/image34.png"/><Relationship Id="rId1" Type="http://schemas.openxmlformats.org/officeDocument/2006/relationships/slideLayout" Target="../slideLayouts/slideLayout1.xml"/><Relationship Id="rId6" Type="http://schemas.microsoft.com/office/2007/relationships/hdphoto" Target="../media/hdphoto16.wdp"/><Relationship Id="rId11" Type="http://schemas.openxmlformats.org/officeDocument/2006/relationships/image" Target="../media/image32.png"/><Relationship Id="rId5" Type="http://schemas.openxmlformats.org/officeDocument/2006/relationships/image" Target="../media/image29.png"/><Relationship Id="rId15" Type="http://schemas.microsoft.com/office/2007/relationships/hdphoto" Target="../media/hdphoto8.wdp"/><Relationship Id="rId10" Type="http://schemas.microsoft.com/office/2007/relationships/hdphoto" Target="../media/hdphoto17.wdp"/><Relationship Id="rId4" Type="http://schemas.microsoft.com/office/2007/relationships/hdphoto" Target="../media/hdphoto15.wdp"/><Relationship Id="rId9" Type="http://schemas.openxmlformats.org/officeDocument/2006/relationships/image" Target="../media/image31.png"/><Relationship Id="rId1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microsoft.com/office/2007/relationships/hdphoto" Target="../media/hdphoto19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980728"/>
            <a:ext cx="6858000" cy="5877272"/>
          </a:xfrm>
          <a:prstGeom prst="rect">
            <a:avLst/>
          </a:prstGeom>
        </p:spPr>
      </p:pic>
      <p:sp>
        <p:nvSpPr>
          <p:cNvPr id="10" name="Прямоугольник 3"/>
          <p:cNvSpPr/>
          <p:nvPr/>
        </p:nvSpPr>
        <p:spPr>
          <a:xfrm>
            <a:off x="3482630" y="2328632"/>
            <a:ext cx="2178737" cy="830997"/>
          </a:xfrm>
          <a:custGeom>
            <a:avLst/>
            <a:gdLst>
              <a:gd name="connsiteX0" fmla="*/ 0 w 4678973"/>
              <a:gd name="connsiteY0" fmla="*/ 0 h 1754326"/>
              <a:gd name="connsiteX1" fmla="*/ 4678973 w 4678973"/>
              <a:gd name="connsiteY1" fmla="*/ 0 h 1754326"/>
              <a:gd name="connsiteX2" fmla="*/ 4678973 w 4678973"/>
              <a:gd name="connsiteY2" fmla="*/ 1754326 h 1754326"/>
              <a:gd name="connsiteX3" fmla="*/ 0 w 4678973"/>
              <a:gd name="connsiteY3" fmla="*/ 1754326 h 1754326"/>
              <a:gd name="connsiteX4" fmla="*/ 0 w 4678973"/>
              <a:gd name="connsiteY4" fmla="*/ 0 h 1754326"/>
              <a:gd name="connsiteX0" fmla="*/ 0 w 4678973"/>
              <a:gd name="connsiteY0" fmla="*/ 0 h 1754326"/>
              <a:gd name="connsiteX1" fmla="*/ 4678973 w 4678973"/>
              <a:gd name="connsiteY1" fmla="*/ 0 h 1754326"/>
              <a:gd name="connsiteX2" fmla="*/ 4678973 w 4678973"/>
              <a:gd name="connsiteY2" fmla="*/ 1754326 h 1754326"/>
              <a:gd name="connsiteX3" fmla="*/ 0 w 4678973"/>
              <a:gd name="connsiteY3" fmla="*/ 1754326 h 1754326"/>
              <a:gd name="connsiteX4" fmla="*/ 0 w 4678973"/>
              <a:gd name="connsiteY4" fmla="*/ 0 h 1754326"/>
              <a:gd name="connsiteX0" fmla="*/ 0 w 4678973"/>
              <a:gd name="connsiteY0" fmla="*/ 0 h 1754326"/>
              <a:gd name="connsiteX1" fmla="*/ 4678973 w 4678973"/>
              <a:gd name="connsiteY1" fmla="*/ 0 h 1754326"/>
              <a:gd name="connsiteX2" fmla="*/ 4678973 w 4678973"/>
              <a:gd name="connsiteY2" fmla="*/ 1754326 h 1754326"/>
              <a:gd name="connsiteX3" fmla="*/ 868883 w 4678973"/>
              <a:gd name="connsiteY3" fmla="*/ 1749687 h 1754326"/>
              <a:gd name="connsiteX4" fmla="*/ 0 w 4678973"/>
              <a:gd name="connsiteY4" fmla="*/ 1754326 h 1754326"/>
              <a:gd name="connsiteX5" fmla="*/ 0 w 4678973"/>
              <a:gd name="connsiteY5" fmla="*/ 0 h 17543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678973" h="1754326">
                <a:moveTo>
                  <a:pt x="0" y="0"/>
                </a:moveTo>
                <a:lnTo>
                  <a:pt x="4678973" y="0"/>
                </a:lnTo>
                <a:lnTo>
                  <a:pt x="4678973" y="1754326"/>
                </a:lnTo>
                <a:lnTo>
                  <a:pt x="868883" y="1749687"/>
                </a:lnTo>
                <a:lnTo>
                  <a:pt x="0" y="1754326"/>
                </a:lnTo>
                <a:lnTo>
                  <a:pt x="0" y="0"/>
                </a:lnTo>
                <a:close/>
              </a:path>
            </a:pathLst>
          </a:custGeom>
          <a:noFill/>
          <a:scene3d>
            <a:camera prst="obliqueTopLeft"/>
            <a:lightRig rig="threePt" dir="t"/>
          </a:scene3d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400" b="1" dirty="0" smtClean="0">
                <a:ln w="18000">
                  <a:solidFill>
                    <a:schemeClr val="accent3">
                      <a:lumMod val="50000"/>
                    </a:schemeClr>
                  </a:solidFill>
                  <a:prstDash val="solid"/>
                  <a:miter lim="800000"/>
                </a:ln>
                <a:solidFill>
                  <a:schemeClr val="accent3">
                    <a:lumMod val="75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ВИТАМИННЫЙ</a:t>
            </a:r>
          </a:p>
          <a:p>
            <a:pPr algn="ctr"/>
            <a:r>
              <a:rPr lang="ru-RU" sz="2400" b="1" cap="none" spc="0" dirty="0" smtClean="0">
                <a:ln w="18000">
                  <a:solidFill>
                    <a:schemeClr val="accent3">
                      <a:lumMod val="50000"/>
                    </a:schemeClr>
                  </a:solidFill>
                  <a:prstDash val="solid"/>
                  <a:miter lim="800000"/>
                </a:ln>
                <a:solidFill>
                  <a:schemeClr val="accent3">
                    <a:lumMod val="75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САЛАТ</a:t>
            </a:r>
            <a:endParaRPr lang="ru-RU" sz="2400" b="1" cap="none" spc="0" dirty="0">
              <a:ln w="18000">
                <a:solidFill>
                  <a:schemeClr val="accent3">
                    <a:lumMod val="50000"/>
                  </a:schemeClr>
                </a:solidFill>
                <a:prstDash val="solid"/>
                <a:miter lim="800000"/>
              </a:ln>
              <a:solidFill>
                <a:schemeClr val="accent3">
                  <a:lumMod val="7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143000" y="476091"/>
            <a:ext cx="748883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100" b="1" dirty="0">
                <a:solidFill>
                  <a:schemeClr val="accent3">
                    <a:lumMod val="50000"/>
                  </a:schemeClr>
                </a:solidFill>
                <a:latin typeface="Comic Sans MS" pitchFamily="66" charset="0"/>
              </a:rPr>
              <a:t>МУНИЦИПАЛЬНОЕ  БЮДЖЕТНОЕ  ДОШКОЛЬНОЕ  ОБРАЗОВАТЕЛЬНОЕ  УЧРЕЖДЕНИЕ</a:t>
            </a:r>
            <a:br>
              <a:rPr lang="ru-RU" sz="1100" b="1" dirty="0">
                <a:solidFill>
                  <a:schemeClr val="accent3">
                    <a:lumMod val="50000"/>
                  </a:schemeClr>
                </a:solidFill>
                <a:latin typeface="Comic Sans MS" pitchFamily="66" charset="0"/>
              </a:rPr>
            </a:br>
            <a:r>
              <a:rPr lang="ru-RU" sz="1100" b="1" dirty="0">
                <a:solidFill>
                  <a:schemeClr val="accent3">
                    <a:lumMod val="50000"/>
                  </a:schemeClr>
                </a:solidFill>
                <a:latin typeface="Comic Sans MS" pitchFamily="66" charset="0"/>
              </a:rPr>
              <a:t>«</a:t>
            </a:r>
            <a:r>
              <a:rPr lang="ru-RU" sz="1100" b="1" dirty="0">
                <a:solidFill>
                  <a:schemeClr val="accent3">
                    <a:lumMod val="75000"/>
                  </a:schemeClr>
                </a:solidFill>
                <a:latin typeface="Comic Sans MS" pitchFamily="66" charset="0"/>
              </a:rPr>
              <a:t>ДЕТСКИЙ</a:t>
            </a:r>
            <a:r>
              <a:rPr lang="ru-RU" sz="1100" b="1" dirty="0">
                <a:solidFill>
                  <a:schemeClr val="accent3">
                    <a:lumMod val="50000"/>
                  </a:schemeClr>
                </a:solidFill>
                <a:latin typeface="Comic Sans MS" pitchFamily="66" charset="0"/>
              </a:rPr>
              <a:t> САД № 251 </a:t>
            </a:r>
            <a:r>
              <a:rPr lang="ru-RU" sz="1100" b="1" dirty="0" err="1">
                <a:solidFill>
                  <a:schemeClr val="accent3">
                    <a:lumMod val="50000"/>
                  </a:schemeClr>
                </a:solidFill>
                <a:latin typeface="Comic Sans MS" pitchFamily="66" charset="0"/>
              </a:rPr>
              <a:t>г.ЧЕЛЯБИНСКА</a:t>
            </a:r>
            <a:r>
              <a:rPr lang="ru-RU" sz="1100" b="1" dirty="0">
                <a:solidFill>
                  <a:schemeClr val="accent3">
                    <a:lumMod val="50000"/>
                  </a:schemeClr>
                </a:solidFill>
                <a:latin typeface="Comic Sans MS" pitchFamily="66" charset="0"/>
              </a:rPr>
              <a:t>»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512875" y="5460552"/>
            <a:ext cx="2454518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b="1" dirty="0">
                <a:solidFill>
                  <a:schemeClr val="accent3">
                    <a:lumMod val="50000"/>
                  </a:schemeClr>
                </a:solidFill>
                <a:latin typeface="Comic Sans MS" pitchFamily="66" charset="0"/>
              </a:rPr>
              <a:t>Лексическая тема:</a:t>
            </a:r>
          </a:p>
          <a:p>
            <a:r>
              <a:rPr lang="ru-RU" sz="1400" b="1" dirty="0">
                <a:solidFill>
                  <a:schemeClr val="accent3">
                    <a:lumMod val="50000"/>
                  </a:schemeClr>
                </a:solidFill>
                <a:latin typeface="Comic Sans MS" pitchFamily="66" charset="0"/>
              </a:rPr>
              <a:t>«Разговор о правильном </a:t>
            </a:r>
            <a:endParaRPr lang="ru-RU" sz="1400" b="1" dirty="0" smtClean="0">
              <a:solidFill>
                <a:schemeClr val="accent3">
                  <a:lumMod val="50000"/>
                </a:schemeClr>
              </a:solidFill>
              <a:latin typeface="Comic Sans MS" pitchFamily="66" charset="0"/>
            </a:endParaRPr>
          </a:p>
          <a:p>
            <a:r>
              <a:rPr lang="ru-RU" sz="1400" b="1" dirty="0" smtClean="0">
                <a:solidFill>
                  <a:schemeClr val="accent3">
                    <a:lumMod val="50000"/>
                  </a:schemeClr>
                </a:solidFill>
                <a:latin typeface="Comic Sans MS" pitchFamily="66" charset="0"/>
              </a:rPr>
              <a:t>питании</a:t>
            </a:r>
            <a:r>
              <a:rPr lang="ru-RU" sz="1400" b="1" dirty="0">
                <a:solidFill>
                  <a:schemeClr val="accent3">
                    <a:lumMod val="50000"/>
                  </a:schemeClr>
                </a:solidFill>
                <a:latin typeface="Comic Sans MS" pitchFamily="66" charset="0"/>
              </a:rPr>
              <a:t>»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6386874" y="5983772"/>
            <a:ext cx="227177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b="1" dirty="0">
                <a:solidFill>
                  <a:schemeClr val="accent3">
                    <a:lumMod val="50000"/>
                  </a:schemeClr>
                </a:solidFill>
                <a:latin typeface="Comic Sans MS" pitchFamily="66" charset="0"/>
              </a:rPr>
              <a:t>Автор: Ларионова С.А.</a:t>
            </a:r>
          </a:p>
        </p:txBody>
      </p:sp>
      <p:sp>
        <p:nvSpPr>
          <p:cNvPr id="3" name="Управляющая кнопка: далее 2">
            <a:hlinkClick r:id="" action="ppaction://hlinkshowjump?jump=nextslide" highlightClick="1"/>
          </p:cNvPr>
          <p:cNvSpPr/>
          <p:nvPr/>
        </p:nvSpPr>
        <p:spPr>
          <a:xfrm>
            <a:off x="8622792" y="6563254"/>
            <a:ext cx="521208" cy="322336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248676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9523"/>
            <a:ext cx="9144000" cy="6910683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961" b="100000" l="0" r="100000">
                        <a14:backgroundMark x1="2930" y1="2637" x2="2344" y2="283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50000"/>
          <a:stretch/>
        </p:blipFill>
        <p:spPr>
          <a:xfrm rot="5400000">
            <a:off x="-1512819" y="2068362"/>
            <a:ext cx="6192690" cy="266401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332551" y="1916832"/>
            <a:ext cx="5998758" cy="21698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lnSpc>
                <a:spcPct val="150000"/>
              </a:lnSpc>
              <a:buFont typeface="Wingdings" pitchFamily="2" charset="2"/>
              <a:buChar char="v"/>
            </a:pPr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  <a:latin typeface="Comic Sans MS" pitchFamily="66" charset="0"/>
              </a:rPr>
              <a:t>САЛАТЫ  ИЗ  ОВОЩЕЙ  ОЧЕНЬ  ПОЛЕЗНЫ</a:t>
            </a:r>
          </a:p>
          <a:p>
            <a:pPr marL="285750" indent="-285750">
              <a:lnSpc>
                <a:spcPct val="150000"/>
              </a:lnSpc>
              <a:buFont typeface="Wingdings" pitchFamily="2" charset="2"/>
              <a:buChar char="v"/>
            </a:pPr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  <a:latin typeface="Comic Sans MS" pitchFamily="66" charset="0"/>
              </a:rPr>
              <a:t>В ОВОЩНЫХ САЛАТАХ МНОГО  ВИТАМИНОВ</a:t>
            </a:r>
          </a:p>
          <a:p>
            <a:pPr marL="285750" indent="-285750">
              <a:lnSpc>
                <a:spcPct val="150000"/>
              </a:lnSpc>
              <a:buFont typeface="Wingdings" pitchFamily="2" charset="2"/>
              <a:buChar char="v"/>
            </a:pPr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  <a:latin typeface="Comic Sans MS" pitchFamily="66" charset="0"/>
              </a:rPr>
              <a:t>В ОВОЩАХ  СОДЕРЖИТСЯ  КЛЕТЧАТКА</a:t>
            </a:r>
          </a:p>
          <a:p>
            <a:pPr marL="285750" indent="-285750">
              <a:lnSpc>
                <a:spcPct val="150000"/>
              </a:lnSpc>
              <a:buFont typeface="Wingdings" pitchFamily="2" charset="2"/>
              <a:buChar char="v"/>
            </a:pPr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  <a:latin typeface="Comic Sans MS" pitchFamily="66" charset="0"/>
              </a:rPr>
              <a:t>ОВОЩНЫЕ  САЛАТЫ  МОЖНО  ГОТОВИТЬ </a:t>
            </a:r>
          </a:p>
          <a:p>
            <a:pPr>
              <a:lnSpc>
                <a:spcPct val="150000"/>
              </a:lnSpc>
            </a:pPr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  <a:latin typeface="Comic Sans MS" pitchFamily="66" charset="0"/>
              </a:rPr>
              <a:t>КРУГЛЫЙ  ГОД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99800" l="9904" r="89959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048101" y="2724472"/>
            <a:ext cx="2566416" cy="4156689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2490" y="4545145"/>
            <a:ext cx="2283845" cy="1943751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7004" y="771673"/>
            <a:ext cx="1340733" cy="946400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0" b="100000" l="0" r="100000">
                        <a14:foregroundMark x1="97250" y1="50080" x2="79875" y2="65760"/>
                        <a14:foregroundMark x1="6000" y1="55680" x2="32500" y2="7056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7302" y="692696"/>
            <a:ext cx="1413573" cy="1104354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12" cstate="print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54412" y="692696"/>
            <a:ext cx="1950106" cy="1104354"/>
          </a:xfrm>
          <a:prstGeom prst="rect">
            <a:avLst/>
          </a:prstGeom>
        </p:spPr>
      </p:pic>
      <p:sp>
        <p:nvSpPr>
          <p:cNvPr id="13" name="Управляющая кнопка: далее 12">
            <a:hlinkClick r:id="" action="ppaction://hlinkshowjump?jump=nextslide" highlightClick="1"/>
          </p:cNvPr>
          <p:cNvSpPr/>
          <p:nvPr/>
        </p:nvSpPr>
        <p:spPr>
          <a:xfrm>
            <a:off x="8622792" y="6563254"/>
            <a:ext cx="521208" cy="322336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Управляющая кнопка: назад 13">
            <a:hlinkClick r:id="" action="ppaction://hlinkshowjump?jump=previousslide" highlightClick="1"/>
          </p:cNvPr>
          <p:cNvSpPr/>
          <p:nvPr/>
        </p:nvSpPr>
        <p:spPr>
          <a:xfrm>
            <a:off x="0" y="6535309"/>
            <a:ext cx="539552" cy="369103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588836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3881" y="1911621"/>
            <a:ext cx="1151114" cy="108000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9877" b="100000" l="10000" r="100000">
                        <a14:foregroundMark x1="86375" y1="75309" x2="92000" y2="72134"/>
                        <a14:foregroundMark x1="84125" y1="73721" x2="93125" y2="7213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1258" t="59219"/>
          <a:stretch/>
        </p:blipFill>
        <p:spPr>
          <a:xfrm>
            <a:off x="3905726" y="5164258"/>
            <a:ext cx="1326448" cy="786564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89771" l="23250" r="455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3296" r="52953" b="15929"/>
          <a:stretch/>
        </p:blipFill>
        <p:spPr>
          <a:xfrm rot="1461939">
            <a:off x="7523625" y="4652886"/>
            <a:ext cx="766554" cy="1923051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0000" b="90000" l="10000" r="90000">
                        <a14:foregroundMark x1="71000" y1="43800" x2="75800" y2="440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6109" t="39964" r="16836" b="34727"/>
          <a:stretch/>
        </p:blipFill>
        <p:spPr>
          <a:xfrm>
            <a:off x="1418160" y="5246040"/>
            <a:ext cx="693770" cy="649010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 rotWithShape="1"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0" b="72840" l="0" r="2612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953" t="531" r="68638" b="23179"/>
          <a:stretch/>
        </p:blipFill>
        <p:spPr>
          <a:xfrm>
            <a:off x="2950724" y="4928442"/>
            <a:ext cx="653725" cy="1244234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12" cstate="print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0" b="9914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5135078" y="4666676"/>
            <a:ext cx="943710" cy="794571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14" cstate="print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0" b="10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95697" y="4191687"/>
            <a:ext cx="1291304" cy="803477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16" cstate="print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backgroundRemoval t="0" b="100000" l="0" r="99778">
                        <a14:foregroundMark x1="79222" y1="556" x2="94778" y2="29861"/>
                        <a14:foregroundMark x1="68778" y1="48472" x2="83778" y2="35417"/>
                        <a14:foregroundMark x1="87444" y1="36389" x2="86000" y2="53333"/>
                        <a14:foregroundMark x1="64333" y1="21806" x2="61111" y2="38194"/>
                        <a14:foregroundMark x1="36222" y1="77222" x2="29778" y2="81806"/>
                        <a14:backgroundMark x1="34111" y1="74722" x2="34111" y2="74722"/>
                        <a14:backgroundMark x1="33333" y1="76111" x2="33333" y2="7611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6382" y="4136899"/>
            <a:ext cx="1050093" cy="840075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 rotWithShape="1">
          <a:blip r:embed="rId18" cstate="print">
            <a:extLst>
              <a:ext uri="{BEBA8EAE-BF5A-486C-A8C5-ECC9F3942E4B}">
                <a14:imgProps xmlns:a14="http://schemas.microsoft.com/office/drawing/2010/main">
                  <a14:imgLayer r:embed="rId19">
                    <a14:imgEffect>
                      <a14:backgroundRemoval t="705" b="38448" l="79000" r="9937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5629" b="50326"/>
          <a:stretch/>
        </p:blipFill>
        <p:spPr>
          <a:xfrm>
            <a:off x="2135551" y="4059732"/>
            <a:ext cx="821206" cy="1186308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 rotWithShape="1">
          <a:blip r:embed="rId20" cstate="print">
            <a:extLst>
              <a:ext uri="{BEBA8EAE-BF5A-486C-A8C5-ECC9F3942E4B}">
                <a14:imgProps xmlns:a14="http://schemas.microsoft.com/office/drawing/2010/main">
                  <a14:imgLayer r:embed="rId19">
                    <a14:imgEffect>
                      <a14:backgroundRemoval t="35979" b="68783" l="76125" r="9937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1023" t="25858" b="25101"/>
          <a:stretch/>
        </p:blipFill>
        <p:spPr>
          <a:xfrm rot="5400000">
            <a:off x="6190674" y="4824898"/>
            <a:ext cx="1038062" cy="1245151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 rotWithShape="1"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273" t="28003" r="28909" b="20247"/>
          <a:stretch/>
        </p:blipFill>
        <p:spPr>
          <a:xfrm>
            <a:off x="986509" y="1911621"/>
            <a:ext cx="1151844" cy="1080000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 rotWithShape="1"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526" t="25488" r="32121" b="22614"/>
          <a:stretch/>
        </p:blipFill>
        <p:spPr>
          <a:xfrm>
            <a:off x="6942381" y="1925476"/>
            <a:ext cx="1107080" cy="1080000"/>
          </a:xfrm>
          <a:prstGeom prst="rect">
            <a:avLst/>
          </a:prstGeom>
        </p:spPr>
      </p:pic>
      <p:sp>
        <p:nvSpPr>
          <p:cNvPr id="24" name="TextBox 23"/>
          <p:cNvSpPr txBox="1"/>
          <p:nvPr/>
        </p:nvSpPr>
        <p:spPr>
          <a:xfrm>
            <a:off x="1499268" y="476672"/>
            <a:ext cx="638187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b="1" dirty="0" smtClean="0">
                <a:solidFill>
                  <a:schemeClr val="accent3">
                    <a:lumMod val="75000"/>
                  </a:schemeClr>
                </a:solidFill>
                <a:latin typeface="Comic Sans MS" pitchFamily="66" charset="0"/>
              </a:rPr>
              <a:t>ИЗ  КАКИХ  ОВОЩЕЙ  ПРИГОТОВЛЕНЫ  САЛАТЫ?</a:t>
            </a:r>
          </a:p>
          <a:p>
            <a:pPr algn="ctr"/>
            <a:endParaRPr lang="ru-RU" b="1" dirty="0" smtClean="0">
              <a:solidFill>
                <a:schemeClr val="accent3">
                  <a:lumMod val="75000"/>
                </a:schemeClr>
              </a:solidFill>
              <a:latin typeface="Comic Sans MS" pitchFamily="66" charset="0"/>
            </a:endParaRPr>
          </a:p>
          <a:p>
            <a:pPr algn="ctr"/>
            <a:r>
              <a:rPr lang="ru-RU" b="1" dirty="0" smtClean="0">
                <a:solidFill>
                  <a:schemeClr val="accent3">
                    <a:lumMod val="75000"/>
                  </a:schemeClr>
                </a:solidFill>
                <a:latin typeface="Comic Sans MS" pitchFamily="66" charset="0"/>
              </a:rPr>
              <a:t>В КАКОМ  САЛАТЕ  БОЛЬШЕ  ВСЕГО  ОВОЩЕЙ?</a:t>
            </a:r>
            <a:endParaRPr lang="ru-RU" b="1" dirty="0">
              <a:solidFill>
                <a:schemeClr val="accent3">
                  <a:lumMod val="75000"/>
                </a:schemeClr>
              </a:solidFill>
              <a:latin typeface="Comic Sans MS" pitchFamily="66" charset="0"/>
            </a:endParaRPr>
          </a:p>
        </p:txBody>
      </p:sp>
      <p:pic>
        <p:nvPicPr>
          <p:cNvPr id="25" name="Рисунок 24"/>
          <p:cNvPicPr>
            <a:picLocks noChangeAspect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76222" y="4451937"/>
            <a:ext cx="529512" cy="507115"/>
          </a:xfrm>
          <a:prstGeom prst="rect">
            <a:avLst/>
          </a:prstGeom>
        </p:spPr>
      </p:pic>
      <p:pic>
        <p:nvPicPr>
          <p:cNvPr id="26" name="Рисунок 25"/>
          <p:cNvPicPr>
            <a:picLocks noChangeAspect="1"/>
          </p:cNvPicPr>
          <p:nvPr/>
        </p:nvPicPr>
        <p:blipFill rotWithShape="1"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000" t="27874" r="26622" b="26160"/>
          <a:stretch/>
        </p:blipFill>
        <p:spPr>
          <a:xfrm>
            <a:off x="4965940" y="1911622"/>
            <a:ext cx="1137809" cy="1080000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5675" y="4317537"/>
            <a:ext cx="829370" cy="775914"/>
          </a:xfrm>
          <a:prstGeom prst="rect">
            <a:avLst/>
          </a:prstGeom>
        </p:spPr>
      </p:pic>
      <p:sp>
        <p:nvSpPr>
          <p:cNvPr id="22" name="Управляющая кнопка: далее 21">
            <a:hlinkClick r:id="" action="ppaction://hlinkshowjump?jump=nextslide" highlightClick="1"/>
          </p:cNvPr>
          <p:cNvSpPr/>
          <p:nvPr/>
        </p:nvSpPr>
        <p:spPr>
          <a:xfrm>
            <a:off x="8622792" y="6563254"/>
            <a:ext cx="521208" cy="322336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Управляющая кнопка: назад 26">
            <a:hlinkClick r:id="" action="ppaction://hlinkshowjump?jump=previousslide" highlightClick="1"/>
          </p:cNvPr>
          <p:cNvSpPr/>
          <p:nvPr/>
        </p:nvSpPr>
        <p:spPr>
          <a:xfrm>
            <a:off x="0" y="6535309"/>
            <a:ext cx="539552" cy="369103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561663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7.40741E-7 L -0.18924 -0.27778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462" y="-1388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-1.11111E-6 L 0.19496 -0.17569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740" y="-879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1.48148E-6 L -0.45902 -0.26597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951" y="-1331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1.48148E-6 L 0.36233 -0.29121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108" y="-1456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3.33333E-6 L 0.11059 -0.27894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521" y="-1395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4.07407E-6 L 0.02848 -0.23843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24" y="-1192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-1.85185E-6 L 0.1158 -0.14329 " pathEditMode="relative" rAng="0" ptsTypes="AA">
                                      <p:cBhvr>
                                        <p:cTn id="30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781" y="-717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206862" cy="6886809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218804" y="755412"/>
            <a:ext cx="47692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chemeClr val="accent3">
                    <a:lumMod val="75000"/>
                  </a:schemeClr>
                </a:solidFill>
                <a:latin typeface="Comic Sans MS" pitchFamily="66" charset="0"/>
              </a:rPr>
              <a:t>РАССТАВЬ  КАРТИНКИ  ПО  ПОРЯДКУ</a:t>
            </a:r>
            <a:endParaRPr lang="ru-RU" b="1" dirty="0">
              <a:solidFill>
                <a:schemeClr val="accent3">
                  <a:lumMod val="75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8" name="Блок-схема: узел 7"/>
          <p:cNvSpPr/>
          <p:nvPr/>
        </p:nvSpPr>
        <p:spPr>
          <a:xfrm>
            <a:off x="7398169" y="2049528"/>
            <a:ext cx="457200" cy="457200"/>
          </a:xfrm>
          <a:prstGeom prst="flowChartConnector">
            <a:avLst/>
          </a:prstGeom>
          <a:noFill/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10" name="Блок-схема: узел 9"/>
          <p:cNvSpPr/>
          <p:nvPr/>
        </p:nvSpPr>
        <p:spPr>
          <a:xfrm>
            <a:off x="5359059" y="2095895"/>
            <a:ext cx="457200" cy="457200"/>
          </a:xfrm>
          <a:prstGeom prst="flowChartConnector">
            <a:avLst/>
          </a:prstGeom>
          <a:noFill/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12" name="Блок-схема: узел 11"/>
          <p:cNvSpPr/>
          <p:nvPr/>
        </p:nvSpPr>
        <p:spPr>
          <a:xfrm>
            <a:off x="3360738" y="2107901"/>
            <a:ext cx="457200" cy="457200"/>
          </a:xfrm>
          <a:prstGeom prst="flowChartConnector">
            <a:avLst/>
          </a:prstGeom>
          <a:noFill/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13" name="Блок-схема: узел 12"/>
          <p:cNvSpPr/>
          <p:nvPr/>
        </p:nvSpPr>
        <p:spPr>
          <a:xfrm>
            <a:off x="1273841" y="2063967"/>
            <a:ext cx="457200" cy="457200"/>
          </a:xfrm>
          <a:prstGeom prst="flowChartConnector">
            <a:avLst/>
          </a:prstGeom>
          <a:noFill/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339576" y="2137396"/>
            <a:ext cx="3257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chemeClr val="accent3">
                    <a:lumMod val="75000"/>
                  </a:schemeClr>
                </a:solidFill>
                <a:latin typeface="Comic Sans MS" pitchFamily="66" charset="0"/>
              </a:rPr>
              <a:t>1</a:t>
            </a:r>
            <a:endParaRPr lang="ru-RU" b="1" dirty="0">
              <a:solidFill>
                <a:schemeClr val="accent3">
                  <a:lumMod val="75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426473" y="2115108"/>
            <a:ext cx="3257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chemeClr val="accent3">
                    <a:lumMod val="75000"/>
                  </a:schemeClr>
                </a:solidFill>
                <a:latin typeface="Comic Sans MS" pitchFamily="66" charset="0"/>
              </a:rPr>
              <a:t>2</a:t>
            </a:r>
            <a:endParaRPr lang="ru-RU" b="1" dirty="0">
              <a:solidFill>
                <a:schemeClr val="accent3">
                  <a:lumMod val="75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424794" y="2137396"/>
            <a:ext cx="3257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chemeClr val="accent3">
                    <a:lumMod val="75000"/>
                  </a:schemeClr>
                </a:solidFill>
                <a:latin typeface="Comic Sans MS" pitchFamily="66" charset="0"/>
              </a:rPr>
              <a:t>3</a:t>
            </a:r>
            <a:endParaRPr lang="ru-RU" b="1" dirty="0">
              <a:solidFill>
                <a:schemeClr val="accent3">
                  <a:lumMod val="75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7463904" y="2107901"/>
            <a:ext cx="3257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chemeClr val="accent3">
                    <a:lumMod val="75000"/>
                  </a:schemeClr>
                </a:solidFill>
                <a:latin typeface="Comic Sans MS" pitchFamily="66" charset="0"/>
              </a:rPr>
              <a:t>4</a:t>
            </a:r>
            <a:endParaRPr lang="ru-RU" b="1" dirty="0">
              <a:solidFill>
                <a:schemeClr val="accent3">
                  <a:lumMod val="75000"/>
                </a:schemeClr>
              </a:solidFill>
              <a:latin typeface="Comic Sans MS" pitchFamily="66" charset="0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4286" b="56727" l="0" r="33105">
                        <a14:foregroundMark x1="3027" y1="16921" x2="31641" y2="53953"/>
                        <a14:foregroundMark x1="32227" y1="16089" x2="2246" y2="38419"/>
                        <a14:foregroundMark x1="1074" y1="26491" x2="15723" y2="14563"/>
                        <a14:foregroundMark x1="488" y1="19834" x2="31641" y2="15257"/>
                        <a14:foregroundMark x1="781" y1="55340" x2="31934" y2="34813"/>
                        <a14:foregroundMark x1="5566" y1="23162" x2="7129" y2="56172"/>
                        <a14:foregroundMark x1="32129" y1="16505" x2="26172" y2="55895"/>
                        <a14:foregroundMark x1="26074" y1="22607" x2="28516" y2="27046"/>
                        <a14:foregroundMark x1="3906" y1="27323" x2="4980" y2="27739"/>
                        <a14:foregroundMark x1="8203" y1="52427" x2="26074" y2="55340"/>
                        <a14:foregroundMark x1="12891" y1="18447" x2="15918" y2="27462"/>
                        <a14:foregroundMark x1="32422" y1="26491" x2="32227" y2="5547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4210" r="67050" b="42895"/>
          <a:stretch/>
        </p:blipFill>
        <p:spPr>
          <a:xfrm>
            <a:off x="4880294" y="4941168"/>
            <a:ext cx="1414729" cy="1296746"/>
          </a:xfrm>
          <a:prstGeom prst="rect">
            <a:avLst/>
          </a:prstGeom>
          <a:ln w="28575">
            <a:solidFill>
              <a:schemeClr val="accent3">
                <a:lumMod val="50000"/>
              </a:schemeClr>
            </a:solidFill>
          </a:ln>
        </p:spPr>
      </p:pic>
      <p:pic>
        <p:nvPicPr>
          <p:cNvPr id="20" name="Рисунок 19"/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3592" b="56033" l="33008" r="66016">
                        <a14:foregroundMark x1="36621" y1="16089" x2="65723" y2="32732"/>
                        <a14:foregroundMark x1="56934" y1="14979" x2="35449" y2="54230"/>
                        <a14:foregroundMark x1="34863" y1="16089" x2="51855" y2="53953"/>
                        <a14:foregroundMark x1="57617" y1="48405" x2="65332" y2="5506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3023" t="14210" r="33953" b="42895"/>
          <a:stretch/>
        </p:blipFill>
        <p:spPr>
          <a:xfrm>
            <a:off x="826180" y="4941168"/>
            <a:ext cx="1417544" cy="1296444"/>
          </a:xfrm>
          <a:prstGeom prst="rect">
            <a:avLst/>
          </a:prstGeom>
          <a:ln w="28575">
            <a:solidFill>
              <a:schemeClr val="accent3">
                <a:lumMod val="50000"/>
              </a:schemeClr>
            </a:solidFill>
          </a:ln>
        </p:spPr>
      </p:pic>
      <p:pic>
        <p:nvPicPr>
          <p:cNvPr id="21" name="Рисунок 20"/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3037" b="57698" l="66309" r="100000">
                        <a14:foregroundMark x1="68652" y1="15257" x2="68652" y2="15257"/>
                        <a14:foregroundMark x1="73145" y1="13037" x2="73145" y2="13037"/>
                        <a14:foregroundMark x1="70410" y1="15950" x2="98340" y2="55340"/>
                        <a14:foregroundMark x1="96387" y1="16089" x2="67773" y2="43689"/>
                        <a14:foregroundMark x1="79395" y1="14840" x2="78906" y2="51872"/>
                        <a14:foregroundMark x1="66797" y1="21498" x2="98926" y2="15395"/>
                        <a14:foregroundMark x1="67578" y1="16366" x2="72266" y2="55756"/>
                        <a14:foregroundMark x1="74512" y1="14424" x2="67773" y2="53953"/>
                        <a14:foregroundMark x1="67383" y1="14424" x2="99707" y2="27323"/>
                        <a14:foregroundMark x1="74414" y1="15950" x2="93652" y2="15673"/>
                        <a14:foregroundMark x1="67285" y1="22607" x2="69434" y2="54785"/>
                        <a14:foregroundMark x1="98828" y1="15395" x2="98828" y2="55479"/>
                        <a14:foregroundMark x1="69824" y1="30374" x2="98828" y2="32316"/>
                        <a14:foregroundMark x1="96777" y1="16089" x2="94434" y2="39112"/>
                        <a14:foregroundMark x1="87891" y1="23578" x2="92090" y2="30513"/>
                        <a14:foregroundMark x1="89648" y1="29820" x2="94434" y2="22191"/>
                        <a14:foregroundMark x1="97168" y1="32871" x2="97559" y2="54785"/>
                        <a14:foregroundMark x1="67383" y1="34813" x2="67578" y2="55340"/>
                        <a14:foregroundMark x1="74707" y1="30929" x2="73145" y2="38280"/>
                        <a14:foregroundMark x1="69238" y1="52427" x2="97852" y2="55479"/>
                        <a14:foregroundMark x1="71973" y1="56172" x2="89063" y2="55062"/>
                        <a14:foregroundMark x1="80957" y1="21914" x2="80273" y2="27462"/>
                        <a14:foregroundMark x1="82129" y1="22191" x2="80957" y2="3009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6047" t="14210" b="42895"/>
          <a:stretch/>
        </p:blipFill>
        <p:spPr>
          <a:xfrm>
            <a:off x="6924216" y="4941168"/>
            <a:ext cx="1405106" cy="1296746"/>
          </a:xfrm>
          <a:prstGeom prst="rect">
            <a:avLst/>
          </a:prstGeom>
          <a:ln w="28575">
            <a:solidFill>
              <a:schemeClr val="accent3">
                <a:lumMod val="50000"/>
              </a:schemeClr>
            </a:solidFill>
          </a:ln>
        </p:spPr>
      </p:pic>
      <p:pic>
        <p:nvPicPr>
          <p:cNvPr id="22" name="Рисунок 21"/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56727" b="100000" l="66504" r="100000">
                        <a14:foregroundMark x1="70410" y1="59362" x2="98926" y2="97642"/>
                        <a14:foregroundMark x1="91699" y1="57836" x2="67285" y2="67961"/>
                        <a14:foregroundMark x1="98828" y1="59085" x2="67285" y2="83911"/>
                        <a14:foregroundMark x1="98926" y1="62136" x2="97461" y2="91817"/>
                        <a14:foregroundMark x1="69531" y1="84605" x2="68750" y2="9764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7777" t="57838"/>
          <a:stretch/>
        </p:blipFill>
        <p:spPr>
          <a:xfrm>
            <a:off x="2881641" y="4931768"/>
            <a:ext cx="1417416" cy="1305844"/>
          </a:xfrm>
          <a:prstGeom prst="rect">
            <a:avLst/>
          </a:prstGeom>
          <a:ln w="28575">
            <a:solidFill>
              <a:schemeClr val="accent3">
                <a:lumMod val="50000"/>
              </a:schemeClr>
            </a:solidFill>
          </a:ln>
        </p:spPr>
      </p:pic>
      <p:sp>
        <p:nvSpPr>
          <p:cNvPr id="19" name="Управляющая кнопка: далее 18">
            <a:hlinkClick r:id="" action="ppaction://hlinkshowjump?jump=nextslide" highlightClick="1"/>
          </p:cNvPr>
          <p:cNvSpPr/>
          <p:nvPr/>
        </p:nvSpPr>
        <p:spPr>
          <a:xfrm>
            <a:off x="8622792" y="6563254"/>
            <a:ext cx="521208" cy="322336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Управляющая кнопка: назад 22">
            <a:hlinkClick r:id="" action="ppaction://hlinkshowjump?jump=previousslide" highlightClick="1"/>
          </p:cNvPr>
          <p:cNvSpPr/>
          <p:nvPr/>
        </p:nvSpPr>
        <p:spPr>
          <a:xfrm>
            <a:off x="0" y="6535309"/>
            <a:ext cx="539552" cy="369103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066489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3.7037E-6 L -0.44948 -0.31505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483" y="-1576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3.7037E-6 L 0.22986 -0.31505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493" y="-1576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222E-6 3.7037E-6 L -0.21597 -0.31505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799" y="-1576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2222E-6 -1.85185E-6 L 0.44601 -0.31435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292" y="-1571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71400"/>
            <a:ext cx="9144000" cy="70294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2634145" y="482265"/>
            <a:ext cx="45031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chemeClr val="accent3">
                    <a:lumMod val="75000"/>
                  </a:schemeClr>
                </a:solidFill>
                <a:latin typeface="Comic Sans MS" pitchFamily="66" charset="0"/>
              </a:rPr>
              <a:t>СОБЕРИ В КОРЗИНУ КОРНЕПЛОДЫ</a:t>
            </a:r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6005" y="3244164"/>
            <a:ext cx="3790341" cy="285750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99778">
                        <a14:foregroundMark x1="79222" y1="556" x2="94778" y2="29861"/>
                        <a14:foregroundMark x1="68778" y1="48472" x2="83778" y2="35417"/>
                        <a14:foregroundMark x1="87444" y1="36389" x2="86000" y2="53333"/>
                        <a14:foregroundMark x1="64333" y1="21806" x2="61111" y2="38194"/>
                        <a14:foregroundMark x1="36222" y1="77222" x2="29778" y2="81806"/>
                        <a14:backgroundMark x1="34111" y1="74722" x2="34111" y2="74722"/>
                        <a14:backgroundMark x1="33333" y1="76111" x2="33333" y2="7611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5896" y="1428449"/>
            <a:ext cx="1187173" cy="94974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72840" l="0" r="2612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953" t="531" r="68638" b="23179"/>
          <a:stretch/>
        </p:blipFill>
        <p:spPr>
          <a:xfrm>
            <a:off x="1789939" y="963989"/>
            <a:ext cx="1053869" cy="2005827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0" b="9914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5979376" y="1384744"/>
            <a:ext cx="1078198" cy="907806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0" b="10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544592" y="2377746"/>
            <a:ext cx="2599408" cy="1567440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 rotWithShape="1">
          <a:blip r:embed="rId13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89771" l="23250" r="455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3296" r="52953" b="15929"/>
          <a:stretch/>
        </p:blipFill>
        <p:spPr>
          <a:xfrm rot="901805">
            <a:off x="6819183" y="1044775"/>
            <a:ext cx="1377574" cy="2525654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 rotWithShape="1">
          <a:blip r:embed="rId14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10000" b="90000" l="10000" r="90000">
                        <a14:foregroundMark x1="71000" y1="43800" x2="75800" y2="440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6109" t="39964" r="16836" b="34727"/>
          <a:stretch/>
        </p:blipFill>
        <p:spPr>
          <a:xfrm>
            <a:off x="2843808" y="1560504"/>
            <a:ext cx="957744" cy="895953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 rotWithShape="1">
          <a:blip r:embed="rId16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9877" b="100000" l="10000" r="100000">
                        <a14:foregroundMark x1="86375" y1="75309" x2="92000" y2="72134"/>
                        <a14:foregroundMark x1="84125" y1="73721" x2="93125" y2="7213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1258" t="59219"/>
          <a:stretch/>
        </p:blipFill>
        <p:spPr>
          <a:xfrm>
            <a:off x="4489908" y="1309506"/>
            <a:ext cx="1805234" cy="1070477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2482902"/>
            <a:ext cx="1483201" cy="1387603"/>
          </a:xfrm>
          <a:prstGeom prst="rect">
            <a:avLst/>
          </a:prstGeom>
        </p:spPr>
      </p:pic>
      <p:sp>
        <p:nvSpPr>
          <p:cNvPr id="17" name="Управляющая кнопка: далее 16">
            <a:hlinkClick r:id="" action="ppaction://hlinkshowjump?jump=nextslide" highlightClick="1"/>
          </p:cNvPr>
          <p:cNvSpPr/>
          <p:nvPr/>
        </p:nvSpPr>
        <p:spPr>
          <a:xfrm>
            <a:off x="8622792" y="6582076"/>
            <a:ext cx="521208" cy="322336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Управляющая кнопка: назад 17">
            <a:hlinkClick r:id="" action="ppaction://hlinkshowjump?jump=previousslide" highlightClick="1"/>
          </p:cNvPr>
          <p:cNvSpPr/>
          <p:nvPr/>
        </p:nvSpPr>
        <p:spPr>
          <a:xfrm>
            <a:off x="0" y="6535309"/>
            <a:ext cx="539552" cy="369103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066142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4.44444E-6 L 0.16788 0.3497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385" y="1747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3.7037E-6 L 0.00608 0.39051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95" y="1951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0.00092 L -0.19705 0.42083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861" y="2099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-2.59259E-6 L -0.19497 0.35255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757" y="1761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46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" fill="hold">
                      <p:stCondLst>
                        <p:cond delay="0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890247" y="836755"/>
            <a:ext cx="199605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>
                <a:solidFill>
                  <a:schemeClr val="accent3">
                    <a:lumMod val="75000"/>
                  </a:schemeClr>
                </a:solidFill>
                <a:latin typeface="Comic Sans MS" pitchFamily="66" charset="0"/>
              </a:rPr>
              <a:t>ФИЗМИНУТКА</a:t>
            </a:r>
            <a:endParaRPr lang="ru-RU" sz="2000" b="1" dirty="0">
              <a:solidFill>
                <a:schemeClr val="accent3">
                  <a:lumMod val="75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899592" y="1672533"/>
            <a:ext cx="3977371" cy="424731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b="1" dirty="0" smtClean="0">
                <a:solidFill>
                  <a:schemeClr val="accent3">
                    <a:lumMod val="75000"/>
                  </a:schemeClr>
                </a:solidFill>
                <a:latin typeface="Comic Sans MS" pitchFamily="66" charset="0"/>
              </a:rPr>
              <a:t>В огород пойдём </a:t>
            </a:r>
          </a:p>
          <a:p>
            <a:pPr algn="ctr"/>
            <a:r>
              <a:rPr lang="ru-RU" b="1" i="1" dirty="0" smtClean="0">
                <a:solidFill>
                  <a:schemeClr val="accent3">
                    <a:lumMod val="75000"/>
                  </a:schemeClr>
                </a:solidFill>
                <a:latin typeface="Comic Sans MS" pitchFamily="66" charset="0"/>
              </a:rPr>
              <a:t>(шаги на месте)</a:t>
            </a:r>
          </a:p>
          <a:p>
            <a:pPr algn="ctr"/>
            <a:r>
              <a:rPr lang="ru-RU" b="1" dirty="0" smtClean="0">
                <a:solidFill>
                  <a:schemeClr val="accent3">
                    <a:lumMod val="75000"/>
                  </a:schemeClr>
                </a:solidFill>
                <a:latin typeface="Comic Sans MS" pitchFamily="66" charset="0"/>
              </a:rPr>
              <a:t>Урожай соберём.</a:t>
            </a:r>
          </a:p>
          <a:p>
            <a:pPr algn="ctr"/>
            <a:r>
              <a:rPr lang="ru-RU" b="1" dirty="0" smtClean="0">
                <a:solidFill>
                  <a:schemeClr val="accent3">
                    <a:lumMod val="75000"/>
                  </a:schemeClr>
                </a:solidFill>
                <a:latin typeface="Comic Sans MS" pitchFamily="66" charset="0"/>
              </a:rPr>
              <a:t>Мы моркови натаскаем </a:t>
            </a:r>
          </a:p>
          <a:p>
            <a:pPr algn="ctr"/>
            <a:r>
              <a:rPr lang="ru-RU" b="1" dirty="0" smtClean="0">
                <a:solidFill>
                  <a:schemeClr val="accent3">
                    <a:lumMod val="75000"/>
                  </a:schemeClr>
                </a:solidFill>
                <a:latin typeface="Comic Sans MS" pitchFamily="66" charset="0"/>
              </a:rPr>
              <a:t>(«таскают мешок»)</a:t>
            </a:r>
          </a:p>
          <a:p>
            <a:pPr algn="ctr"/>
            <a:r>
              <a:rPr lang="ru-RU" b="1" dirty="0" smtClean="0">
                <a:solidFill>
                  <a:schemeClr val="accent3">
                    <a:lumMod val="75000"/>
                  </a:schemeClr>
                </a:solidFill>
                <a:latin typeface="Comic Sans MS" pitchFamily="66" charset="0"/>
              </a:rPr>
              <a:t>И картошки накопаем</a:t>
            </a:r>
          </a:p>
          <a:p>
            <a:pPr algn="ctr"/>
            <a:r>
              <a:rPr lang="ru-RU" b="1" i="1" dirty="0" smtClean="0">
                <a:solidFill>
                  <a:schemeClr val="accent3">
                    <a:lumMod val="75000"/>
                  </a:schemeClr>
                </a:solidFill>
                <a:latin typeface="Comic Sans MS" pitchFamily="66" charset="0"/>
              </a:rPr>
              <a:t>(«копают»</a:t>
            </a:r>
            <a:r>
              <a:rPr lang="ru-RU" b="1" dirty="0" smtClean="0">
                <a:solidFill>
                  <a:schemeClr val="accent3">
                    <a:lumMod val="75000"/>
                  </a:schemeClr>
                </a:solidFill>
                <a:latin typeface="Comic Sans MS" pitchFamily="66" charset="0"/>
              </a:rPr>
              <a:t>)</a:t>
            </a:r>
          </a:p>
          <a:p>
            <a:pPr algn="ctr"/>
            <a:r>
              <a:rPr lang="ru-RU" b="1" dirty="0" smtClean="0">
                <a:solidFill>
                  <a:schemeClr val="accent3">
                    <a:lumMod val="75000"/>
                  </a:schemeClr>
                </a:solidFill>
                <a:latin typeface="Comic Sans MS" pitchFamily="66" charset="0"/>
              </a:rPr>
              <a:t>Срежем мы </a:t>
            </a:r>
            <a:r>
              <a:rPr lang="ru-RU" b="1" dirty="0" err="1" smtClean="0">
                <a:solidFill>
                  <a:schemeClr val="accent3">
                    <a:lumMod val="75000"/>
                  </a:schemeClr>
                </a:solidFill>
                <a:latin typeface="Comic Sans MS" pitchFamily="66" charset="0"/>
              </a:rPr>
              <a:t>качан</a:t>
            </a:r>
            <a:r>
              <a:rPr lang="ru-RU" b="1" dirty="0" smtClean="0">
                <a:solidFill>
                  <a:schemeClr val="accent3">
                    <a:lumMod val="75000"/>
                  </a:schemeClr>
                </a:solidFill>
                <a:latin typeface="Comic Sans MS" pitchFamily="66" charset="0"/>
              </a:rPr>
              <a:t> капусты</a:t>
            </a:r>
          </a:p>
          <a:p>
            <a:pPr algn="ctr"/>
            <a:r>
              <a:rPr lang="ru-RU" b="1" i="1" dirty="0" smtClean="0">
                <a:solidFill>
                  <a:schemeClr val="accent3">
                    <a:lumMod val="75000"/>
                  </a:schemeClr>
                </a:solidFill>
                <a:latin typeface="Comic Sans MS" pitchFamily="66" charset="0"/>
              </a:rPr>
              <a:t>(наклоны вперед)</a:t>
            </a:r>
          </a:p>
          <a:p>
            <a:pPr algn="ctr"/>
            <a:r>
              <a:rPr lang="ru-RU" b="1" dirty="0" smtClean="0">
                <a:solidFill>
                  <a:schemeClr val="accent3">
                    <a:lumMod val="75000"/>
                  </a:schemeClr>
                </a:solidFill>
                <a:latin typeface="Comic Sans MS" pitchFamily="66" charset="0"/>
              </a:rPr>
              <a:t>Круглый сочный, очень вкусный</a:t>
            </a:r>
          </a:p>
          <a:p>
            <a:pPr algn="ctr"/>
            <a:r>
              <a:rPr lang="ru-RU" b="1" dirty="0" smtClean="0">
                <a:solidFill>
                  <a:schemeClr val="accent3">
                    <a:lumMod val="75000"/>
                  </a:schemeClr>
                </a:solidFill>
                <a:latin typeface="Comic Sans MS" pitchFamily="66" charset="0"/>
              </a:rPr>
              <a:t>(</a:t>
            </a:r>
            <a:r>
              <a:rPr lang="ru-RU" b="1" i="1" dirty="0" smtClean="0">
                <a:solidFill>
                  <a:schemeClr val="accent3">
                    <a:lumMod val="75000"/>
                  </a:schemeClr>
                </a:solidFill>
                <a:latin typeface="Comic Sans MS" pitchFamily="66" charset="0"/>
              </a:rPr>
              <a:t>круг руками три раза</a:t>
            </a:r>
            <a:r>
              <a:rPr lang="ru-RU" b="1" dirty="0" smtClean="0">
                <a:solidFill>
                  <a:schemeClr val="accent3">
                    <a:lumMod val="75000"/>
                  </a:schemeClr>
                </a:solidFill>
                <a:latin typeface="Comic Sans MS" pitchFamily="66" charset="0"/>
              </a:rPr>
              <a:t>)</a:t>
            </a:r>
          </a:p>
          <a:p>
            <a:pPr algn="ctr"/>
            <a:r>
              <a:rPr lang="ru-RU" b="1" dirty="0" smtClean="0">
                <a:solidFill>
                  <a:schemeClr val="accent3">
                    <a:lumMod val="75000"/>
                  </a:schemeClr>
                </a:solidFill>
                <a:latin typeface="Comic Sans MS" pitchFamily="66" charset="0"/>
              </a:rPr>
              <a:t>Щавеля нарвём немножко</a:t>
            </a:r>
          </a:p>
          <a:p>
            <a:pPr algn="ctr"/>
            <a:r>
              <a:rPr lang="ru-RU" b="1" i="1" dirty="0" smtClean="0">
                <a:solidFill>
                  <a:schemeClr val="accent3">
                    <a:lumMod val="75000"/>
                  </a:schemeClr>
                </a:solidFill>
                <a:latin typeface="Comic Sans MS" pitchFamily="66" charset="0"/>
              </a:rPr>
              <a:t>(«рвут»)</a:t>
            </a:r>
          </a:p>
          <a:p>
            <a:pPr algn="ctr"/>
            <a:r>
              <a:rPr lang="ru-RU" b="1" dirty="0" smtClean="0">
                <a:solidFill>
                  <a:schemeClr val="accent3">
                    <a:lumMod val="75000"/>
                  </a:schemeClr>
                </a:solidFill>
                <a:latin typeface="Comic Sans MS" pitchFamily="66" charset="0"/>
              </a:rPr>
              <a:t>И вернёмся по дорожке</a:t>
            </a:r>
          </a:p>
          <a:p>
            <a:pPr algn="ctr"/>
            <a:r>
              <a:rPr lang="ru-RU" b="1" dirty="0" smtClean="0">
                <a:solidFill>
                  <a:schemeClr val="accent3">
                    <a:lumMod val="75000"/>
                  </a:schemeClr>
                </a:solidFill>
                <a:latin typeface="Comic Sans MS" pitchFamily="66" charset="0"/>
              </a:rPr>
              <a:t>(шаги на месте)</a:t>
            </a:r>
            <a:endParaRPr lang="ru-RU" b="1" dirty="0">
              <a:solidFill>
                <a:schemeClr val="accent3">
                  <a:lumMod val="75000"/>
                </a:schemeClr>
              </a:solidFill>
              <a:latin typeface="Comic Sans MS" pitchFamily="66" charset="0"/>
            </a:endParaRP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222" r="100000">
                        <a14:foregroundMark x1="18778" y1="63625" x2="22000" y2="66625"/>
                        <a14:foregroundMark x1="67111" y1="5000" x2="78000" y2="13375"/>
                        <a14:foregroundMark x1="64333" y1="6625" x2="64000" y2="8875"/>
                        <a14:backgroundMark x1="75000" y1="24500" x2="74222" y2="36375"/>
                        <a14:backgroundMark x1="65222" y1="26500" x2="66667" y2="2912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0003" y="2636913"/>
            <a:ext cx="4222467" cy="3753304"/>
          </a:xfrm>
          <a:prstGeom prst="rect">
            <a:avLst/>
          </a:prstGeom>
        </p:spPr>
      </p:pic>
      <p:sp>
        <p:nvSpPr>
          <p:cNvPr id="2" name="Управляющая кнопка: домой 1">
            <a:hlinkClick r:id="" action="ppaction://hlinkshowjump?jump=firstslide" highlightClick="1"/>
          </p:cNvPr>
          <p:cNvSpPr/>
          <p:nvPr/>
        </p:nvSpPr>
        <p:spPr>
          <a:xfrm>
            <a:off x="8676456" y="6390217"/>
            <a:ext cx="482380" cy="441910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Управляющая кнопка: назад 2">
            <a:hlinkClick r:id="" action="ppaction://hlinkshowjump?jump=previousslide" highlightClick="1"/>
          </p:cNvPr>
          <p:cNvSpPr/>
          <p:nvPr/>
        </p:nvSpPr>
        <p:spPr>
          <a:xfrm>
            <a:off x="0" y="6555445"/>
            <a:ext cx="521208" cy="336156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595359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451</TotalTime>
  <Words>125</Words>
  <Application>Microsoft Office PowerPoint</Application>
  <PresentationFormat>Экран (4:3)</PresentationFormat>
  <Paragraphs>37</Paragraphs>
  <Slides>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1</dc:creator>
  <cp:lastModifiedBy>1</cp:lastModifiedBy>
  <cp:revision>51</cp:revision>
  <dcterms:created xsi:type="dcterms:W3CDTF">2022-12-13T08:49:04Z</dcterms:created>
  <dcterms:modified xsi:type="dcterms:W3CDTF">2022-12-20T07:17:19Z</dcterms:modified>
</cp:coreProperties>
</file>