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  <a:srgbClr val="5C2C04"/>
    <a:srgbClr val="7BF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6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1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5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4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7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AE08-C1C6-4806-A866-0FFB13EDEFC7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E817-3BB3-49F6-B49A-FAD5CAAAB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microsoft.com/office/2007/relationships/hdphoto" Target="../media/hdphoto16.wdp"/><Relationship Id="rId2" Type="http://schemas.openxmlformats.org/officeDocument/2006/relationships/image" Target="../media/image3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14.png"/><Relationship Id="rId10" Type="http://schemas.microsoft.com/office/2007/relationships/hdphoto" Target="../media/hdphoto15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microsoft.com/office/2007/relationships/hdphoto" Target="../media/hdphoto18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3937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93905"/>
                </a:solidFill>
                <a:latin typeface="Comic Sans MS" pitchFamily="66" charset="0"/>
              </a:rPr>
              <a:t>П Р А З Д Н И К    </a:t>
            </a:r>
          </a:p>
          <a:p>
            <a:endParaRPr lang="ru-RU" sz="2800" b="1" dirty="0">
              <a:solidFill>
                <a:srgbClr val="793905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793905"/>
                </a:solidFill>
                <a:latin typeface="Comic Sans MS" pitchFamily="66" charset="0"/>
              </a:rPr>
              <a:t>       Ч А Я</a:t>
            </a:r>
            <a:endParaRPr lang="ru-RU" sz="28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064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5C2C04"/>
                </a:solidFill>
                <a:latin typeface="Comic Sans MS" pitchFamily="66" charset="0"/>
              </a:rPr>
              <a:t>МУНИЦИПАЛЬНОЕ  БЮДЖЕТНОЕ  ДОШКОЛЬНОЕ  ОБРАЗОВАТЕЛЬНОЕ  УЧРЕЖДЕНИЕ</a:t>
            </a:r>
            <a:br>
              <a:rPr lang="ru-RU" sz="1100" b="1" dirty="0">
                <a:solidFill>
                  <a:srgbClr val="5C2C04"/>
                </a:solidFill>
                <a:latin typeface="Comic Sans MS" pitchFamily="66" charset="0"/>
              </a:rPr>
            </a:br>
            <a:r>
              <a:rPr lang="ru-RU" sz="1100" b="1" dirty="0">
                <a:solidFill>
                  <a:srgbClr val="5C2C04"/>
                </a:solidFill>
                <a:latin typeface="Comic Sans MS" pitchFamily="66" charset="0"/>
              </a:rPr>
              <a:t>«ДЕТСКИЙ САД № 251 </a:t>
            </a:r>
            <a:r>
              <a:rPr lang="ru-RU" sz="1100" b="1" dirty="0" err="1">
                <a:solidFill>
                  <a:srgbClr val="5C2C04"/>
                </a:solidFill>
                <a:latin typeface="Comic Sans MS" pitchFamily="66" charset="0"/>
              </a:rPr>
              <a:t>г.ЧЕЛЯБИНСКА</a:t>
            </a:r>
            <a:r>
              <a:rPr lang="ru-RU" sz="1100" b="1" dirty="0">
                <a:solidFill>
                  <a:srgbClr val="5C2C04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282" y="6094297"/>
            <a:ext cx="405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5C2C04"/>
                </a:solidFill>
                <a:latin typeface="Comic Sans MS" pitchFamily="66" charset="0"/>
              </a:rPr>
              <a:t>Лексическая тема:</a:t>
            </a:r>
          </a:p>
          <a:p>
            <a:r>
              <a:rPr lang="ru-RU" dirty="0">
                <a:solidFill>
                  <a:srgbClr val="5C2C04"/>
                </a:solidFill>
                <a:latin typeface="Comic Sans MS" pitchFamily="66" charset="0"/>
              </a:rPr>
              <a:t>«Разговор о правильном питании»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6093" y="6371296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5C2C04"/>
                </a:solidFill>
                <a:latin typeface="Comic Sans MS" pitchFamily="66" charset="0"/>
              </a:rPr>
              <a:t>Автор: Ларионова С.А.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2792" y="634305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600" y1="75453" x2="34800" y2="90342"/>
                        <a14:foregroundMark x1="78400" y1="83702" x2="78400" y2="94970"/>
                        <a14:foregroundMark x1="23333" y1="48089" x2="20133" y2="72636"/>
                        <a14:foregroundMark x1="65467" y1="29577" x2="66933" y2="36821"/>
                        <a14:foregroundMark x1="70667" y1="58551" x2="76933" y2="65392"/>
                        <a14:foregroundMark x1="87733" y1="88129" x2="89467" y2="94366"/>
                        <a14:foregroundMark x1="26667" y1="70825" x2="26000" y2="89336"/>
                        <a14:foregroundMark x1="32267" y1="42455" x2="39600" y2="56942"/>
                        <a14:foregroundMark x1="45600" y1="31388" x2="41467" y2="53722"/>
                        <a14:foregroundMark x1="42933" y1="30181" x2="39600" y2="34608"/>
                        <a14:foregroundMark x1="28267" y1="53119" x2="26400" y2="64185"/>
                        <a14:foregroundMark x1="54400" y1="30181" x2="54400" y2="30181"/>
                        <a14:foregroundMark x1="63733" y1="31388" x2="63733" y2="31388"/>
                        <a14:foregroundMark x1="35200" y1="40845" x2="35200" y2="40845"/>
                        <a14:foregroundMark x1="29067" y1="37223" x2="27600" y2="42857"/>
                        <a14:foregroundMark x1="33467" y1="35815" x2="36267" y2="39034"/>
                        <a14:foregroundMark x1="46000" y1="29779" x2="46133" y2="31791"/>
                        <a14:foregroundMark x1="46000" y1="37827" x2="45333" y2="38833"/>
                        <a14:foregroundMark x1="24400" y1="58954" x2="24133" y2="67404"/>
                        <a14:foregroundMark x1="25333" y1="78270" x2="26267" y2="86922"/>
                        <a14:foregroundMark x1="24533" y1="69819" x2="24400" y2="78873"/>
                        <a14:backgroundMark x1="24933" y1="4024" x2="38933" y2="42455"/>
                        <a14:backgroundMark x1="51867" y1="4628" x2="51067" y2="37425"/>
                        <a14:backgroundMark x1="66267" y1="3421" x2="62933" y2="30181"/>
                        <a14:backgroundMark x1="66667" y1="36419" x2="67733" y2="38028"/>
                        <a14:backgroundMark x1="66667" y1="29577" x2="66667" y2="29577"/>
                        <a14:backgroundMark x1="89200" y1="89336" x2="86933" y2="96579"/>
                        <a14:backgroundMark x1="23067" y1="47485" x2="20400" y2="69215"/>
                        <a14:backgroundMark x1="23333" y1="64185" x2="20400" y2="80885"/>
                        <a14:backgroundMark x1="22933" y1="49296" x2="19733" y2="73843"/>
                        <a14:backgroundMark x1="23333" y1="49095" x2="22533" y2="56338"/>
                        <a14:backgroundMark x1="23067" y1="48290" x2="19467" y2="74447"/>
                        <a14:backgroundMark x1="20800" y1="64789" x2="20000" y2="72435"/>
                        <a14:backgroundMark x1="20133" y1="70825" x2="19333" y2="72837"/>
                        <a14:backgroundMark x1="88400" y1="88129" x2="87067" y2="92153"/>
                        <a14:backgroundMark x1="87733" y1="87324" x2="86533" y2="96579"/>
                        <a14:backgroundMark x1="90133" y1="87525" x2="90400" y2="90141"/>
                        <a14:backgroundMark x1="88800" y1="93763" x2="88800" y2="93763"/>
                        <a14:backgroundMark x1="89333" y1="87324" x2="86267" y2="95976"/>
                        <a14:backgroundMark x1="87200" y1="98793" x2="86667" y2="93763"/>
                        <a14:backgroundMark x1="86533" y1="94970" x2="88800" y2="96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9" r="10429"/>
          <a:stretch/>
        </p:blipFill>
        <p:spPr>
          <a:xfrm>
            <a:off x="272746" y="1528694"/>
            <a:ext cx="7107565" cy="4989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16">
                        <a14:foregroundMark x1="80957" y1="37598" x2="82129" y2="32520"/>
                        <a14:backgroundMark x1="33008" y1="66895" x2="35840" y2="68848"/>
                        <a14:backgroundMark x1="73633" y1="61816" x2="76074" y2="64063"/>
                        <a14:backgroundMark x1="71387" y1="52539" x2="73047" y2="51758"/>
                        <a14:backgroundMark x1="29980" y1="66895" x2="29980" y2="66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98" y="5423226"/>
            <a:ext cx="1844824" cy="184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483767" y="304558"/>
            <a:ext cx="4392489" cy="2448273"/>
          </a:xfrm>
          <a:prstGeom prst="cloud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C2C0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844" y="728698"/>
            <a:ext cx="29915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Чай горячий, ароматный,</a:t>
            </a:r>
          </a:p>
          <a:p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И на вкус такой приятный,</a:t>
            </a:r>
          </a:p>
          <a:p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Он </a:t>
            </a:r>
            <a:r>
              <a:rPr lang="ru-RU" sz="1600" b="1" dirty="0" smtClean="0">
                <a:solidFill>
                  <a:srgbClr val="5C2C04"/>
                </a:solidFill>
                <a:latin typeface="Comic Sans MS" pitchFamily="66" charset="0"/>
              </a:rPr>
              <a:t>недуга </a:t>
            </a:r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исцеляет,</a:t>
            </a:r>
          </a:p>
          <a:p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И усталость прогоняет,</a:t>
            </a:r>
          </a:p>
          <a:p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Силы свежие дает,</a:t>
            </a:r>
          </a:p>
          <a:p>
            <a:r>
              <a:rPr lang="ru-RU" sz="1600" b="1" dirty="0" smtClean="0">
                <a:solidFill>
                  <a:srgbClr val="5C2C04"/>
                </a:solidFill>
                <a:latin typeface="Comic Sans MS" pitchFamily="66" charset="0"/>
              </a:rPr>
              <a:t>Всю семью за стол зовет</a:t>
            </a:r>
            <a:r>
              <a:rPr lang="ru-RU" sz="1600" b="1" dirty="0">
                <a:solidFill>
                  <a:srgbClr val="5C2C04"/>
                </a:solidFill>
                <a:latin typeface="Comic Sans MS" pitchFamily="66" charset="0"/>
              </a:rPr>
              <a:t>!</a:t>
            </a:r>
          </a:p>
          <a:p>
            <a:endParaRPr lang="ru-RU" sz="1600" b="1" dirty="0">
              <a:solidFill>
                <a:srgbClr val="5C2C04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1889" y1="39526" x2="23222" y2="38798"/>
                        <a14:foregroundMark x1="78556" y1="12022" x2="69111" y2="28233"/>
                        <a14:foregroundMark x1="84111" y1="43534" x2="76000" y2="92350"/>
                        <a14:foregroundMark x1="67778" y1="30783" x2="72444" y2="35337"/>
                        <a14:foregroundMark x1="68778" y1="61020" x2="76000" y2="57377"/>
                        <a14:foregroundMark x1="72000" y1="11475" x2="72000" y2="11475"/>
                        <a14:foregroundMark x1="84111" y1="6740" x2="84111" y2="6740"/>
                        <a14:foregroundMark x1="87333" y1="18033" x2="87333" y2="18033"/>
                        <a14:foregroundMark x1="81333" y1="19672" x2="81333" y2="19672"/>
                        <a14:foregroundMark x1="92333" y1="21858" x2="93667" y2="24772"/>
                        <a14:foregroundMark x1="34000" y1="50455" x2="36556" y2="50455"/>
                        <a14:foregroundMark x1="47222" y1="39344" x2="57111" y2="92532"/>
                        <a14:backgroundMark x1="39000" y1="49545" x2="42444" y2="67942"/>
                        <a14:backgroundMark x1="41889" y1="46630" x2="44667" y2="55191"/>
                        <a14:backgroundMark x1="8667" y1="57377" x2="8667" y2="63024"/>
                        <a14:backgroundMark x1="94444" y1="64663" x2="93444" y2="67031"/>
                        <a14:backgroundMark x1="79222" y1="49362" x2="86556" y2="52641"/>
                        <a14:backgroundMark x1="85111" y1="42987" x2="83667" y2="46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07" y="666397"/>
            <a:ext cx="2827201" cy="1724593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22792" y="634305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-18268" y="6364188"/>
            <a:ext cx="521208" cy="49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72167" y="4715805"/>
            <a:ext cx="2048992" cy="1341580"/>
          </a:xfrm>
          <a:prstGeom prst="rect">
            <a:avLst/>
          </a:prstGeom>
          <a:noFill/>
          <a:ln w="57150">
            <a:solidFill>
              <a:srgbClr val="7BF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57" y="787423"/>
            <a:ext cx="1721932" cy="1149925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1723583" y="260647"/>
            <a:ext cx="2385911" cy="1111551"/>
          </a:xfrm>
          <a:prstGeom prst="cloud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C2C0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289" y="418091"/>
            <a:ext cx="1659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 Чай - вкусный </a:t>
            </a:r>
          </a:p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и полезный  </a:t>
            </a:r>
          </a:p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напиток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5" y="84897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Это очень древний напиток</a:t>
            </a:r>
          </a:p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Родина чая –Китай</a:t>
            </a:r>
            <a:endParaRPr lang="ru-RU" sz="1400" b="1" dirty="0">
              <a:solidFill>
                <a:srgbClr val="5C2C04"/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4250" r="96125">
                        <a14:backgroundMark x1="34250" y1="15833" x2="72500" y2="15833"/>
                        <a14:backgroundMark x1="33375" y1="16333" x2="73250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73" y="3060834"/>
            <a:ext cx="2257410" cy="16549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91881" y="3361508"/>
            <a:ext cx="2016224" cy="1252055"/>
          </a:xfrm>
          <a:prstGeom prst="rect">
            <a:avLst/>
          </a:prstGeom>
          <a:noFill/>
          <a:ln w="57150">
            <a:solidFill>
              <a:srgbClr val="7BF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0000" l="3375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93" y="1196752"/>
            <a:ext cx="4120743" cy="3090557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5321159" y="497154"/>
            <a:ext cx="3243955" cy="1347670"/>
          </a:xfrm>
          <a:prstGeom prst="cloud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321158" y="2330111"/>
            <a:ext cx="3243955" cy="1560176"/>
          </a:xfrm>
          <a:prstGeom prst="cloud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59" y="4756900"/>
            <a:ext cx="1974432" cy="1259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6136" y="2525423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Растёт чай на плантациях.</a:t>
            </a:r>
          </a:p>
          <a:p>
            <a:pPr algn="ctr"/>
            <a:endParaRPr lang="ru-RU" sz="1400" b="1" dirty="0" smtClean="0">
              <a:solidFill>
                <a:srgbClr val="5C2C04"/>
              </a:solidFill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Листочки чая собирают руками</a:t>
            </a:r>
            <a:endParaRPr lang="ru-RU" sz="1400" b="1" dirty="0">
              <a:solidFill>
                <a:srgbClr val="5C2C04"/>
              </a:solidFill>
              <a:latin typeface="Comic Sans MS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5" y="5308526"/>
            <a:ext cx="2016224" cy="12758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901" y="4437112"/>
            <a:ext cx="2781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Чайные листочки сушат -</a:t>
            </a:r>
          </a:p>
          <a:p>
            <a:pPr algn="ctr"/>
            <a:r>
              <a:rPr lang="ru-RU" sz="1400" b="1" dirty="0">
                <a:solidFill>
                  <a:srgbClr val="5C2C04"/>
                </a:solidFill>
                <a:latin typeface="Comic Sans MS" pitchFamily="66" charset="0"/>
              </a:rPr>
              <a:t>п</a:t>
            </a:r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олучается чайная заварка.</a:t>
            </a:r>
          </a:p>
          <a:p>
            <a:pPr algn="ctr"/>
            <a:endParaRPr lang="ru-RU" sz="1400" b="1" dirty="0" smtClean="0">
              <a:solidFill>
                <a:srgbClr val="5C2C04"/>
              </a:solidFill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5C2C04"/>
                </a:solidFill>
                <a:latin typeface="Comic Sans MS" pitchFamily="66" charset="0"/>
              </a:rPr>
              <a:t>Затем заварку упаковывают в коробки</a:t>
            </a:r>
            <a:endParaRPr lang="ru-RU" sz="1400" b="1" dirty="0">
              <a:solidFill>
                <a:srgbClr val="5C2C04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68045" y="5337945"/>
            <a:ext cx="1975090" cy="1252055"/>
          </a:xfrm>
          <a:prstGeom prst="rect">
            <a:avLst/>
          </a:prstGeom>
          <a:noFill/>
          <a:ln w="57150">
            <a:solidFill>
              <a:srgbClr val="7BF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50235" y="4124282"/>
            <a:ext cx="3022938" cy="2113029"/>
          </a:xfrm>
          <a:prstGeom prst="cloud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12" y="4346033"/>
            <a:ext cx="1462610" cy="171135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98297" y="4347484"/>
            <a:ext cx="1437525" cy="1709901"/>
          </a:xfrm>
          <a:prstGeom prst="rect">
            <a:avLst/>
          </a:prstGeom>
          <a:noFill/>
          <a:ln w="57150">
            <a:solidFill>
              <a:srgbClr val="7BF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622792" y="634305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-18268" y="6364188"/>
            <a:ext cx="521208" cy="49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001857" y="229927"/>
            <a:ext cx="2855166" cy="1893520"/>
          </a:xfrm>
          <a:prstGeom prst="cloud">
            <a:avLst/>
          </a:prstGeom>
          <a:noFill/>
          <a:ln>
            <a:solidFill>
              <a:srgbClr val="793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4331" y="438023"/>
            <a:ext cx="1590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Чай бывает: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черный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белый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зелёный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красный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12" y="2235698"/>
            <a:ext cx="4238575" cy="3312368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1127973" y="4965740"/>
            <a:ext cx="334886" cy="3215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49732" y="3379795"/>
            <a:ext cx="334886" cy="3215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92164" y="4180447"/>
            <a:ext cx="334886" cy="321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49732" y="2564904"/>
            <a:ext cx="334886" cy="321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6045338" y="5118718"/>
            <a:ext cx="2855166" cy="1406626"/>
          </a:xfrm>
          <a:prstGeom prst="cloud">
            <a:avLst/>
          </a:prstGeom>
          <a:noFill/>
          <a:ln>
            <a:solidFill>
              <a:srgbClr val="793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447640" y="5451523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Расставь цветные</a:t>
            </a:r>
          </a:p>
          <a:p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 метки по чашкам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 с чаем</a:t>
            </a:r>
            <a:endParaRPr lang="ru-RU" sz="16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16">
                        <a14:foregroundMark x1="80957" y1="37598" x2="82129" y2="32520"/>
                        <a14:backgroundMark x1="33008" y1="66895" x2="35840" y2="68848"/>
                        <a14:backgroundMark x1="73633" y1="61816" x2="76074" y2="64063"/>
                        <a14:backgroundMark x1="71387" y1="52539" x2="73047" y2="51758"/>
                        <a14:backgroundMark x1="29980" y1="66895" x2="29980" y2="66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97" y="5287306"/>
            <a:ext cx="1945551" cy="184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31" l="0" r="100000">
                        <a14:foregroundMark x1="40111" y1="11290" x2="42111" y2="56317"/>
                        <a14:foregroundMark x1="35333" y1="20027" x2="34444" y2="24462"/>
                        <a14:foregroundMark x1="50556" y1="24866" x2="45667" y2="32124"/>
                        <a14:backgroundMark x1="26333" y1="40860" x2="26333" y2="40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75" y="967309"/>
            <a:ext cx="1447684" cy="1196752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22792" y="634305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-18268" y="6364188"/>
            <a:ext cx="521208" cy="49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54027 0.1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41754 -0.0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30712 -0.143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8507 -0.25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5"/>
            <a:ext cx="9144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Облако 6"/>
          <p:cNvSpPr/>
          <p:nvPr/>
        </p:nvSpPr>
        <p:spPr>
          <a:xfrm>
            <a:off x="2051720" y="288772"/>
            <a:ext cx="4752528" cy="979988"/>
          </a:xfrm>
          <a:prstGeom prst="cloud">
            <a:avLst/>
          </a:prstGeom>
          <a:noFill/>
          <a:ln>
            <a:solidFill>
              <a:srgbClr val="793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04666" y="459292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КАК  ПРАВИЛЬНО  </a:t>
            </a:r>
          </a:p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ЗАВАРИВАТЬ  ЧАЙ?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544" y1="14660" x2="86893" y2="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5" y="5229200"/>
            <a:ext cx="1279758" cy="1138396"/>
          </a:xfrm>
          <a:prstGeom prst="rect">
            <a:avLst/>
          </a:prstGeom>
          <a:ln w="38100">
            <a:solidFill>
              <a:srgbClr val="5C2C04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87"/>
          <a:stretch/>
        </p:blipFill>
        <p:spPr>
          <a:xfrm>
            <a:off x="3003463" y="5229200"/>
            <a:ext cx="1223783" cy="1125792"/>
          </a:xfrm>
          <a:prstGeom prst="rect">
            <a:avLst/>
          </a:prstGeom>
          <a:ln w="38100">
            <a:solidFill>
              <a:srgbClr val="5C2C04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29200"/>
            <a:ext cx="1189256" cy="1100204"/>
          </a:xfrm>
          <a:prstGeom prst="rect">
            <a:avLst/>
          </a:prstGeom>
          <a:ln w="38100">
            <a:solidFill>
              <a:srgbClr val="5C2C04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29200"/>
            <a:ext cx="1223783" cy="1138396"/>
          </a:xfrm>
          <a:prstGeom prst="rect">
            <a:avLst/>
          </a:prstGeom>
          <a:ln w="38100">
            <a:solidFill>
              <a:srgbClr val="5C2C04"/>
            </a:solidFill>
          </a:ln>
        </p:spPr>
      </p:pic>
      <p:sp>
        <p:nvSpPr>
          <p:cNvPr id="15" name="Блок-схема: память с посл. доступом 14"/>
          <p:cNvSpPr/>
          <p:nvPr/>
        </p:nvSpPr>
        <p:spPr>
          <a:xfrm>
            <a:off x="1412260" y="2019181"/>
            <a:ext cx="612648" cy="612648"/>
          </a:xfrm>
          <a:prstGeom prst="flowChartMagneticTape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амять с посл. доступом 15"/>
          <p:cNvSpPr/>
          <p:nvPr/>
        </p:nvSpPr>
        <p:spPr>
          <a:xfrm>
            <a:off x="4044835" y="2011712"/>
            <a:ext cx="612648" cy="612648"/>
          </a:xfrm>
          <a:prstGeom prst="flowChartMagneticTape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амять с посл. доступом 16"/>
          <p:cNvSpPr/>
          <p:nvPr/>
        </p:nvSpPr>
        <p:spPr>
          <a:xfrm>
            <a:off x="1372399" y="3429000"/>
            <a:ext cx="612648" cy="612648"/>
          </a:xfrm>
          <a:prstGeom prst="flowChartMagneticTape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амять с посл. доступом 17"/>
          <p:cNvSpPr/>
          <p:nvPr/>
        </p:nvSpPr>
        <p:spPr>
          <a:xfrm>
            <a:off x="4044835" y="3452554"/>
            <a:ext cx="612648" cy="612648"/>
          </a:xfrm>
          <a:prstGeom prst="flowChartMagneticTape">
            <a:avLst/>
          </a:prstGeom>
          <a:noFill/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55719" y="21408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1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8294" y="21408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2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5719" y="354977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3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294" y="35742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4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2305449" y="4293096"/>
            <a:ext cx="4752528" cy="792088"/>
          </a:xfrm>
          <a:prstGeom prst="cloud">
            <a:avLst/>
          </a:prstGeom>
          <a:noFill/>
          <a:ln>
            <a:solidFill>
              <a:srgbClr val="793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925745" y="4533743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Расставь картинки по порядку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0000" y1="53483" x2="13500" y2="98229"/>
                        <a14:foregroundMark x1="6500" y1="95396" x2="20000" y2="97757"/>
                        <a14:foregroundMark x1="13000" y1="92562" x2="13750" y2="90083"/>
                        <a14:foregroundMark x1="17917" y1="92798" x2="18000" y2="94569"/>
                        <a14:foregroundMark x1="5333" y1="95632" x2="11833" y2="98465"/>
                        <a14:foregroundMark x1="27000" y1="59976" x2="23500" y2="78630"/>
                        <a14:foregroundMark x1="14583" y1="52656" x2="29417" y2="56080"/>
                        <a14:foregroundMark x1="30167" y1="57615" x2="32417" y2="64227"/>
                        <a14:foregroundMark x1="2583" y1="67296" x2="8333" y2="57615"/>
                        <a14:foregroundMark x1="57750" y1="2715" x2="58667" y2="12161"/>
                        <a14:foregroundMark x1="42417" y1="26446" x2="78167" y2="7438"/>
                        <a14:foregroundMark x1="49833" y1="17473" x2="50333" y2="22196"/>
                        <a14:foregroundMark x1="69083" y1="6730" x2="69083" y2="6730"/>
                        <a14:foregroundMark x1="61833" y1="27391" x2="61333" y2="31051"/>
                        <a14:foregroundMark x1="50000" y1="32468" x2="50000" y2="35301"/>
                        <a14:foregroundMark x1="31667" y1="41913" x2="40750" y2="33766"/>
                        <a14:foregroundMark x1="32250" y1="38489" x2="38667" y2="33766"/>
                        <a14:foregroundMark x1="55333" y1="67296" x2="61250" y2="61747"/>
                        <a14:foregroundMark x1="46833" y1="89138" x2="83750" y2="97166"/>
                        <a14:foregroundMark x1="80333" y1="19244" x2="87417" y2="5667"/>
                        <a14:foregroundMark x1="88000" y1="5431" x2="97083" y2="16883"/>
                        <a14:foregroundMark x1="95583" y1="16411" x2="93917" y2="50531"/>
                        <a14:foregroundMark x1="82583" y1="23731" x2="87083" y2="29870"/>
                        <a14:foregroundMark x1="38333" y1="59504" x2="38000" y2="62102"/>
                        <a14:foregroundMark x1="38500" y1="59150" x2="37917" y2="63164"/>
                        <a14:backgroundMark x1="86833" y1="12987" x2="86833" y2="25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2697"/>
            <a:ext cx="1691680" cy="1194044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622792" y="634305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зад 28">
            <a:hlinkClick r:id="" action="ppaction://hlinkshowjump?jump=previousslide" highlightClick="1"/>
          </p:cNvPr>
          <p:cNvSpPr/>
          <p:nvPr/>
        </p:nvSpPr>
        <p:spPr>
          <a:xfrm>
            <a:off x="-18268" y="6364188"/>
            <a:ext cx="521208" cy="49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8437 -0.52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20469 -0.51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12309 -0.32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382 -0.3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683567" y="278003"/>
            <a:ext cx="6480721" cy="979988"/>
          </a:xfrm>
          <a:prstGeom prst="cloud">
            <a:avLst/>
          </a:prstGeom>
          <a:noFill/>
          <a:ln>
            <a:solidFill>
              <a:srgbClr val="793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52273" y="583331"/>
            <a:ext cx="581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КАКОЙ НАПИТОК  </a:t>
            </a:r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МОЖНО ДОБАВИТЬ В ЧАЙ?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22" y="1274653"/>
            <a:ext cx="4970244" cy="3594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33" l="0" r="37250">
                        <a14:foregroundMark x1="12500" y1="6500" x2="32500" y2="23667"/>
                        <a14:foregroundMark x1="32125" y1="64000" x2="26750" y2="90333"/>
                        <a14:foregroundMark x1="15875" y1="92333" x2="26500" y2="90167"/>
                        <a14:foregroundMark x1="30375" y1="88000" x2="32000" y2="89833"/>
                        <a14:foregroundMark x1="29500" y1="91333" x2="32375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" r="63636" b="3091"/>
          <a:stretch/>
        </p:blipFill>
        <p:spPr>
          <a:xfrm>
            <a:off x="1900085" y="1240551"/>
            <a:ext cx="728871" cy="17139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167" y1="23500" x2="57333" y2="26333"/>
                        <a14:foregroundMark x1="27667" y1="29000" x2="59667" y2="31000"/>
                        <a14:foregroundMark x1="28167" y1="66333" x2="28500" y2="77500"/>
                        <a14:foregroundMark x1="23333" y1="17333" x2="27667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0441" y="4413098"/>
            <a:ext cx="1298558" cy="17484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778">
                        <a14:foregroundMark x1="45667" y1="4000" x2="58333" y2="19556"/>
                        <a14:foregroundMark x1="57778" y1="15111" x2="61667" y2="20800"/>
                        <a14:foregroundMark x1="36889" y1="47289" x2="48778" y2="49067"/>
                        <a14:foregroundMark x1="42889" y1="9511" x2="42889" y2="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4" y="2954469"/>
            <a:ext cx="1403657" cy="17545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" r="99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66" y="4730842"/>
            <a:ext cx="1880252" cy="1880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>
                        <a14:foregroundMark x1="30476" y1="43948" x2="27262" y2="71322"/>
                        <a14:foregroundMark x1="58690" y1="39106" x2="58095" y2="45624"/>
                        <a14:foregroundMark x1="56548" y1="22160" x2="56786" y2="74302"/>
                        <a14:foregroundMark x1="71667" y1="35009" x2="57143" y2="68343"/>
                        <a14:foregroundMark x1="43810" y1="10056" x2="45714" y2="11918"/>
                        <a14:foregroundMark x1="46071" y1="32588" x2="46071" y2="69646"/>
                        <a14:foregroundMark x1="40952" y1="38175" x2="40952" y2="70950"/>
                        <a14:foregroundMark x1="51429" y1="36685" x2="52738" y2="43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9" y="767997"/>
            <a:ext cx="2199497" cy="14061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316">
                        <a14:foregroundMark x1="80957" y1="37598" x2="82129" y2="32520"/>
                        <a14:backgroundMark x1="33008" y1="66895" x2="35840" y2="68848"/>
                        <a14:backgroundMark x1="73633" y1="61816" x2="76074" y2="64063"/>
                        <a14:backgroundMark x1="71387" y1="52539" x2="73047" y2="51758"/>
                        <a14:backgroundMark x1="29980" y1="66895" x2="29980" y2="66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97" y="5287306"/>
            <a:ext cx="1945551" cy="1844824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34305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-18268" y="6364188"/>
            <a:ext cx="521208" cy="49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04236 -0.395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051720" y="340716"/>
            <a:ext cx="4752528" cy="979988"/>
          </a:xfrm>
          <a:prstGeom prst="cloud">
            <a:avLst/>
          </a:prstGeom>
          <a:noFill/>
          <a:ln>
            <a:solidFill>
              <a:srgbClr val="793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100000" l="0" r="100000">
                        <a14:foregroundMark x1="75543" y1="19583" x2="76848" y2="19583"/>
                        <a14:foregroundMark x1="49457" y1="58583" x2="54457" y2="57000"/>
                        <a14:foregroundMark x1="62935" y1="65833" x2="64783" y2="62667"/>
                        <a14:foregroundMark x1="57935" y1="40583" x2="71304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0" y="352223"/>
            <a:ext cx="1548780" cy="2020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699" y="646044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93905"/>
                </a:solidFill>
                <a:latin typeface="Comic Sans MS" pitchFamily="66" charset="0"/>
              </a:rPr>
              <a:t>Ф И З М И Н У Т К А</a:t>
            </a:r>
            <a:endParaRPr lang="ru-RU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690362"/>
            <a:ext cx="55260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Я ЧАЙНИК – ВОРЧУН,ХЛОПАТУН, СУМАСБРОД!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(</a:t>
            </a:r>
            <a:r>
              <a:rPr lang="ru-RU" sz="1600" b="1" i="1" dirty="0" smtClean="0">
                <a:solidFill>
                  <a:srgbClr val="793905"/>
                </a:solidFill>
                <a:latin typeface="Comic Sans MS" pitchFamily="66" charset="0"/>
              </a:rPr>
              <a:t>шаги на месте</a:t>
            </a:r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Я ВСЕМ  НАПОКАЗ  ВЫСТАВЛЯЮ  ЖИВОТ.</a:t>
            </a:r>
          </a:p>
          <a:p>
            <a:pPr algn="ctr"/>
            <a:r>
              <a:rPr lang="ru-RU" sz="1600" b="1" i="1" dirty="0" smtClean="0">
                <a:solidFill>
                  <a:srgbClr val="793905"/>
                </a:solidFill>
                <a:latin typeface="Comic Sans MS" pitchFamily="66" charset="0"/>
              </a:rPr>
              <a:t>(руки на поясе, повороты туловища вправо-влево</a:t>
            </a:r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Я  ЧАЙ  КИПЯЧУ, КЛОКАЧУ И КРИЧУ: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(</a:t>
            </a:r>
            <a:r>
              <a:rPr lang="ru-RU" sz="1600" b="1" i="1" dirty="0" smtClean="0">
                <a:solidFill>
                  <a:srgbClr val="793905"/>
                </a:solidFill>
                <a:latin typeface="Comic Sans MS" pitchFamily="66" charset="0"/>
              </a:rPr>
              <a:t>хлопки в ладоши</a:t>
            </a:r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-ЭЙ, ЛЮДИ, Я  С  ВАМИ  ЧАЙ  ПИТЬ  ХОЧУ!</a:t>
            </a:r>
          </a:p>
          <a:p>
            <a:pPr algn="ctr"/>
            <a:r>
              <a:rPr lang="ru-RU" sz="1600" b="1" dirty="0" smtClean="0">
                <a:solidFill>
                  <a:srgbClr val="793905"/>
                </a:solidFill>
                <a:latin typeface="Comic Sans MS" pitchFamily="66" charset="0"/>
              </a:rPr>
              <a:t>(прыжки на месте)</a:t>
            </a:r>
          </a:p>
          <a:p>
            <a:pPr algn="ctr"/>
            <a:endParaRPr lang="ru-RU" sz="16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67" y="3950196"/>
            <a:ext cx="2766033" cy="2413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16">
                        <a14:foregroundMark x1="80957" y1="37598" x2="82129" y2="32520"/>
                        <a14:backgroundMark x1="33008" y1="66895" x2="35840" y2="68848"/>
                        <a14:backgroundMark x1="73633" y1="61816" x2="76074" y2="64063"/>
                        <a14:backgroundMark x1="71387" y1="52539" x2="73047" y2="51758"/>
                        <a14:backgroundMark x1="29980" y1="66895" x2="29980" y2="66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65607"/>
            <a:ext cx="1895189" cy="1844824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90917" y="6336792"/>
            <a:ext cx="553083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-18268" y="6364188"/>
            <a:ext cx="521208" cy="4938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201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2022-12-03T16:17:57Z</dcterms:created>
  <dcterms:modified xsi:type="dcterms:W3CDTF">2022-12-21T13:37:48Z</dcterms:modified>
</cp:coreProperties>
</file>