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91" r:id="rId3"/>
    <p:sldId id="273" r:id="rId4"/>
    <p:sldId id="285" r:id="rId5"/>
    <p:sldId id="287" r:id="rId6"/>
    <p:sldId id="278" r:id="rId7"/>
    <p:sldId id="288" r:id="rId8"/>
    <p:sldId id="284" r:id="rId9"/>
    <p:sldId id="290" r:id="rId10"/>
    <p:sldId id="271" r:id="rId11"/>
    <p:sldId id="275" r:id="rId12"/>
    <p:sldId id="280" r:id="rId13"/>
    <p:sldId id="281" r:id="rId14"/>
    <p:sldId id="282" r:id="rId15"/>
    <p:sldId id="283" r:id="rId16"/>
    <p:sldId id="27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59" autoAdjust="0"/>
    <p:restoredTop sz="94660"/>
  </p:normalViewPr>
  <p:slideViewPr>
    <p:cSldViewPr snapToGrid="0">
      <p:cViewPr>
        <p:scale>
          <a:sx n="80" d="100"/>
          <a:sy n="80" d="100"/>
        </p:scale>
        <p:origin x="-101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E2CEE-54FF-4252-875D-9085A35BAEA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ABF7B-8695-4162-A0E8-83EE35ECC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ABF7B-8695-4162-A0E8-83EE35ECC3B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47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99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94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4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5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4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61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8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8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97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37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46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01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0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17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39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5B891-3FE1-44F2-B5B7-30AC638A640B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C7E583-B813-463C-8F5F-C3718C81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27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3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FECE5-A8B4-4FC3-9728-AC794F75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43845"/>
            <a:ext cx="9296400" cy="380618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Педагогический совет №1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«Перспективы деятельности МБДОУ на 2024-2025 учебный год»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FECE5-A8B4-4FC3-9728-AC794F75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877" y="1391298"/>
            <a:ext cx="8363417" cy="227913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Субъектный детский сад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</a:rPr>
              <a:t>Антихрупкое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образование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</a:rPr>
              <a:t>Софтовый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» педагог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Гибкое планирование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xn----8sbahbhzjefje2bh0c.xn--p1ai/images/2020/12/09/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5880" y="3192399"/>
            <a:ext cx="5424027" cy="3491865"/>
          </a:xfrm>
          <a:prstGeom prst="rect">
            <a:avLst/>
          </a:prstGeom>
          <a:noFill/>
        </p:spPr>
      </p:pic>
      <p:pic>
        <p:nvPicPr>
          <p:cNvPr id="17414" name="Picture 6" descr="https://a.d-cd.net/P8Xd46vM1es5lr6WZtikEP3AVxQ-19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5498" y="3168523"/>
            <a:ext cx="3058541" cy="3058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2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FECE5-A8B4-4FC3-9728-AC794F75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331" y="0"/>
            <a:ext cx="8363417" cy="7589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Приоритетное направление МБДОУ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251 dc\Desktop\Qxg_wUoTrh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834"/>
          <a:stretch>
            <a:fillRect/>
          </a:stretch>
        </p:blipFill>
        <p:spPr bwMode="auto">
          <a:xfrm>
            <a:off x="6839712" y="4296683"/>
            <a:ext cx="2039112" cy="2561317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2348345e29047b8a73af0a27c8cbb127-4984053-images-thumbs&amp;ref=rim&amp;n=33&amp;w=250&amp;h=18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333" t="11141" r="8333" b="10873"/>
          <a:stretch>
            <a:fillRect/>
          </a:stretch>
        </p:blipFill>
        <p:spPr bwMode="auto">
          <a:xfrm>
            <a:off x="3533659" y="822960"/>
            <a:ext cx="2834640" cy="1984248"/>
          </a:xfrm>
          <a:prstGeom prst="rect">
            <a:avLst/>
          </a:prstGeom>
          <a:noFill/>
        </p:spPr>
      </p:pic>
      <p:pic>
        <p:nvPicPr>
          <p:cNvPr id="6" name="Picture 2" descr="https://s0.slide-share.ru/s_slide/a5d44191c250adc8fbba0af9aff1c516/a8357c47-099c-423b-937d-e6cbfa0b71d5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27" t="49932" r="25362" b="1420"/>
          <a:stretch>
            <a:fillRect/>
          </a:stretch>
        </p:blipFill>
        <p:spPr bwMode="auto">
          <a:xfrm>
            <a:off x="963481" y="815006"/>
            <a:ext cx="1717957" cy="1216886"/>
          </a:xfrm>
          <a:prstGeom prst="rect">
            <a:avLst/>
          </a:prstGeom>
          <a:noFill/>
        </p:spPr>
      </p:pic>
      <p:pic>
        <p:nvPicPr>
          <p:cNvPr id="7" name="Picture 3" descr="C:\Users\251 dc\Desktop\shutterstock_43697590.jpg"/>
          <p:cNvPicPr>
            <a:picLocks noChangeAspect="1" noChangeArrowheads="1"/>
          </p:cNvPicPr>
          <p:nvPr/>
        </p:nvPicPr>
        <p:blipFill>
          <a:blip r:embed="rId6" cstate="print"/>
          <a:srcRect l="8319" r="6540"/>
          <a:stretch>
            <a:fillRect/>
          </a:stretch>
        </p:blipFill>
        <p:spPr bwMode="auto">
          <a:xfrm>
            <a:off x="273435" y="3849624"/>
            <a:ext cx="3603621" cy="300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http://klubmama.ru/uploads/posts/2022-08/1660353960_83-klubmama-ru-p-podelka-iz-bumagi-klei-nozhnitsi-legkaya-f-9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31088" y="2753859"/>
            <a:ext cx="1428760" cy="1069481"/>
          </a:xfrm>
          <a:prstGeom prst="rect">
            <a:avLst/>
          </a:prstGeom>
          <a:noFill/>
        </p:spPr>
      </p:pic>
      <p:pic>
        <p:nvPicPr>
          <p:cNvPr id="11" name="Picture 8" descr="C:\Users\1359049\Downloads\967621171614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1010" y="2635351"/>
            <a:ext cx="1366277" cy="1473615"/>
          </a:xfrm>
          <a:prstGeom prst="rect">
            <a:avLst/>
          </a:prstGeom>
          <a:noFill/>
        </p:spPr>
      </p:pic>
      <p:pic>
        <p:nvPicPr>
          <p:cNvPr id="12" name="Picture 3" descr="C:\Users\1359049\Desktop\Бренд БИ\Скриншот 12-01-2023 21432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676574">
            <a:off x="6895462" y="3313836"/>
            <a:ext cx="885324" cy="871894"/>
          </a:xfrm>
          <a:prstGeom prst="rect">
            <a:avLst/>
          </a:prstGeom>
          <a:noFill/>
        </p:spPr>
      </p:pic>
      <p:pic>
        <p:nvPicPr>
          <p:cNvPr id="13" name="Picture 17" descr="C:\Users\1359049\Desktop\Скриншот 19-01-2023 17590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182" y="1100325"/>
            <a:ext cx="2102816" cy="1235123"/>
          </a:xfrm>
          <a:prstGeom prst="rect">
            <a:avLst/>
          </a:prstGeom>
          <a:noFill/>
        </p:spPr>
      </p:pic>
      <p:pic>
        <p:nvPicPr>
          <p:cNvPr id="2050" name="Picture 2" descr="https://polesie-igrushki.ru/upload/iblock/868/868d6ed849f1b26badac5cae80635e0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0397" y="4718303"/>
            <a:ext cx="1936377" cy="15636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611881" y="3162038"/>
            <a:ext cx="3008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Мы – будущие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инженеры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12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hsa\Desktop\Конференция_август 23г\конференция\Новый точечный рисунок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4799" y1="5330" x2="7789" y2="9257"/>
                        <a14:foregroundMark x1="3698" y1="27209" x2="3383" y2="30154"/>
                        <a14:foregroundMark x1="2282" y1="38008" x2="2282" y2="45863"/>
                        <a14:foregroundMark x1="3383" y1="53015" x2="1574" y2="60589"/>
                        <a14:foregroundMark x1="4485" y1="34783" x2="4406" y2="41795"/>
                        <a14:foregroundMark x1="10779" y1="3366" x2="19040" y2="1403"/>
                        <a14:foregroundMark x1="4170" y1="7574" x2="1888" y2="17251"/>
                        <a14:foregroundMark x1="26908" y1="1823" x2="63415" y2="1964"/>
                        <a14:foregroundMark x1="8419" y1="982" x2="9048" y2="5891"/>
                        <a14:foregroundMark x1="69866" y1="1823" x2="88985" y2="1964"/>
                        <a14:foregroundMark x1="93391" y1="1964" x2="99449" y2="1964"/>
                        <a14:foregroundMark x1="4721" y1="24684" x2="4485" y2="26648"/>
                        <a14:foregroundMark x1="4485" y1="64236" x2="1416" y2="91304"/>
                        <a14:foregroundMark x1="1731" y1="98317" x2="3777" y2="98878"/>
                        <a14:foregroundMark x1="944" y1="68583" x2="3462" y2="69565"/>
                        <a14:foregroundMark x1="3147" y1="64656" x2="2360" y2="63675"/>
                        <a14:foregroundMark x1="472" y1="48107" x2="3777" y2="46844"/>
                        <a14:foregroundMark x1="6294" y1="47826" x2="8025" y2="50210"/>
                        <a14:foregroundMark x1="9048" y1="52595" x2="8733" y2="56522"/>
                        <a14:foregroundMark x1="8261" y1="59046" x2="6845" y2="60870"/>
                        <a14:foregroundMark x1="6924" y1="81627" x2="6924" y2="83450"/>
                        <a14:foregroundMark x1="5665" y1="80365" x2="4799" y2="80365"/>
                        <a14:foregroundMark x1="7160" y1="81487" x2="8261" y2="81346"/>
                        <a14:foregroundMark x1="20850" y1="2945" x2="25806" y2="561"/>
                        <a14:foregroundMark x1="4642" y1="90603" x2="5035" y2="91865"/>
                        <a14:foregroundMark x1="6609" y1="84151" x2="5586" y2="84432"/>
                        <a14:foregroundMark x1="6294" y1="80785" x2="6845" y2="81346"/>
                        <a14:foregroundMark x1="7632" y1="89341" x2="7238" y2="90182"/>
                        <a14:foregroundMark x1="13375" y1="4628" x2="12352" y2="5049"/>
                        <a14:foregroundMark x1="14477" y1="4067" x2="15736" y2="3927"/>
                        <a14:foregroundMark x1="17152" y1="4067" x2="48623" y2="3927"/>
                        <a14:foregroundMark x1="7710" y1="84712" x2="7317" y2="84151"/>
                        <a14:foregroundMark x1="5980" y1="62693" x2="5980" y2="62693"/>
                        <a14:foregroundMark x1="6609" y1="62132" x2="6609" y2="62132"/>
                        <a14:foregroundMark x1="7789" y1="60589" x2="7789" y2="60589"/>
                        <a14:foregroundMark x1="9441" y1="54839" x2="9441" y2="54839"/>
                        <a14:foregroundMark x1="6530" y1="49649" x2="6530" y2="49649"/>
                        <a14:foregroundMark x1="7002" y1="47546" x2="7002" y2="47546"/>
                        <a14:foregroundMark x1="7632" y1="46844" x2="7632" y2="46844"/>
                        <a14:foregroundMark x1="8183" y1="46844" x2="8183" y2="46844"/>
                        <a14:foregroundMark x1="9599" y1="49088" x2="9599" y2="49088"/>
                        <a14:foregroundMark x1="9913" y1="51052" x2="9913" y2="51052"/>
                        <a14:foregroundMark x1="10307" y1="52595" x2="10307" y2="52595"/>
                        <a14:foregroundMark x1="10543" y1="55820" x2="10543" y2="55820"/>
                        <a14:foregroundMark x1="10464" y1="57644" x2="10464" y2="57644"/>
                        <a14:foregroundMark x1="9599" y1="57504" x2="9599" y2="57504"/>
                        <a14:foregroundMark x1="9048" y1="58205" x2="9048" y2="58205"/>
                        <a14:foregroundMark x1="9441" y1="60729" x2="9441" y2="60729"/>
                        <a14:foregroundMark x1="8812" y1="60729" x2="8812" y2="60729"/>
                        <a14:foregroundMark x1="8261" y1="60449" x2="8261" y2="60449"/>
                        <a14:foregroundMark x1="7317" y1="63394" x2="7317" y2="63394"/>
                        <a14:foregroundMark x1="7002" y1="62693" x2="7002" y2="62693"/>
                        <a14:foregroundMark x1="7868" y1="63114" x2="7868" y2="63114"/>
                        <a14:foregroundMark x1="9363" y1="52454" x2="9363" y2="52454"/>
                        <a14:foregroundMark x1="9756" y1="49509" x2="9756" y2="49509"/>
                        <a14:foregroundMark x1="8497" y1="49790" x2="8497" y2="49790"/>
                        <a14:foregroundMark x1="8497" y1="48387" x2="8497" y2="48387"/>
                        <a14:foregroundMark x1="8655" y1="47265" x2="8655" y2="47265"/>
                        <a14:foregroundMark x1="10071" y1="50070" x2="10071" y2="50070"/>
                        <a14:foregroundMark x1="10779" y1="53436" x2="10779" y2="53436"/>
                        <a14:foregroundMark x1="6452" y1="45161" x2="6452" y2="45161"/>
                        <a14:foregroundMark x1="7081" y1="80926" x2="7081" y2="80926"/>
                        <a14:foregroundMark x1="7238" y1="80926" x2="7238" y2="80926"/>
                        <a14:foregroundMark x1="6058" y1="79944" x2="6058" y2="79944"/>
                        <a14:foregroundMark x1="5901" y1="79102" x2="5901" y2="79102"/>
                        <a14:foregroundMark x1="7317" y1="83310" x2="7317" y2="83310"/>
                        <a14:foregroundMark x1="7474" y1="82188" x2="7474" y2="82188"/>
                        <a14:backgroundMark x1="17703" y1="9677" x2="97797" y2="94670"/>
                        <a14:backgroundMark x1="96932" y1="8415" x2="9677" y2="95652"/>
                        <a14:backgroundMark x1="12825" y1="7433" x2="20771" y2="92707"/>
                        <a14:backgroundMark x1="78049" y1="14165" x2="98112" y2="91164"/>
                        <a14:backgroundMark x1="99449" y1="79804" x2="7553" y2="93548"/>
                        <a14:backgroundMark x1="97640" y1="11080" x2="8969" y2="22160"/>
                        <a14:backgroundMark x1="67113" y1="8135" x2="91503" y2="28050"/>
                        <a14:backgroundMark x1="91503" y1="7013" x2="98112" y2="14727"/>
                        <a14:backgroundMark x1="36113" y1="33380" x2="24390" y2="62412"/>
                        <a14:backgroundMark x1="19512" y1="39972" x2="33281" y2="65638"/>
                        <a14:backgroundMark x1="47364" y1="45582" x2="29268" y2="72791"/>
                        <a14:backgroundMark x1="11644" y1="42356" x2="15893" y2="62272"/>
                        <a14:backgroundMark x1="6845" y1="53015" x2="6845" y2="56942"/>
                        <a14:backgroundMark x1="8419" y1="29593" x2="8969" y2="42216"/>
                        <a14:backgroundMark x1="13454" y1="64516" x2="13769" y2="81767"/>
                        <a14:backgroundMark x1="8104" y1="69285" x2="7474" y2="76999"/>
                        <a14:backgroundMark x1="12982" y1="97616" x2="35484" y2="97896"/>
                        <a14:backgroundMark x1="44217" y1="74614" x2="66876" y2="74614"/>
                        <a14:backgroundMark x1="55625" y1="59607" x2="64910" y2="80084"/>
                        <a14:backgroundMark x1="69945" y1="51052" x2="89929" y2="70547"/>
                        <a14:backgroundMark x1="71046" y1="31697" x2="46105" y2="39691"/>
                        <a14:backgroundMark x1="50669" y1="89621" x2="68922" y2="99860"/>
                        <a14:backgroundMark x1="40047" y1="49790" x2="18804" y2="31837"/>
                        <a14:backgroundMark x1="96932" y1="25947" x2="94571" y2="54558"/>
                        <a14:backgroundMark x1="96381" y1="64937" x2="98820" y2="76858"/>
                        <a14:backgroundMark x1="75846" y1="22861" x2="53186" y2="34222"/>
                        <a14:backgroundMark x1="6294" y1="82048" x2="6137" y2="83590"/>
                        <a14:backgroundMark x1="5822" y1="91725" x2="6058" y2="90463"/>
                        <a14:backgroundMark x1="6530" y1="15007" x2="6845" y2="15708"/>
                        <a14:backgroundMark x1="7553" y1="91304" x2="8340" y2="91164"/>
                        <a14:backgroundMark x1="23446" y1="5610" x2="56570" y2="12202"/>
                        <a14:backgroundMark x1="9913" y1="55119" x2="10543" y2="54698"/>
                        <a14:backgroundMark x1="9992" y1="51893" x2="10622" y2="50631"/>
                        <a14:backgroundMark x1="8969" y1="48808" x2="9127" y2="46985"/>
                        <a14:backgroundMark x1="6845" y1="46844" x2="6845" y2="45582"/>
                        <a14:backgroundMark x1="9677" y1="58485" x2="10307" y2="58626"/>
                        <a14:backgroundMark x1="7946" y1="61150" x2="8812" y2="61150"/>
                        <a14:backgroundMark x1="6373" y1="62973" x2="6373" y2="63815"/>
                        <a14:backgroundMark x1="6530" y1="85273" x2="6530" y2="8583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3158" y="8021"/>
            <a:ext cx="1222515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54316" y="406796"/>
            <a:ext cx="3837112" cy="857256"/>
          </a:xfrm>
        </p:spPr>
        <p:txBody>
          <a:bodyPr>
            <a:normAutofit/>
          </a:bodyPr>
          <a:lstStyle/>
          <a:p>
            <a:pPr algn="r"/>
            <a:r>
              <a:rPr lang="en-US" sz="2400" b="1" i="1" dirty="0" smtClean="0">
                <a:solidFill>
                  <a:srgbClr val="6600FF"/>
                </a:solidFill>
              </a:rPr>
              <a:t>#</a:t>
            </a:r>
            <a:r>
              <a:rPr lang="ru-RU" sz="2400" b="1" i="1" dirty="0" smtClean="0">
                <a:solidFill>
                  <a:srgbClr val="6600FF"/>
                </a:solidFill>
              </a:rPr>
              <a:t>конкурс</a:t>
            </a:r>
            <a:r>
              <a:rPr lang="en-US" sz="2400" b="1" i="1" dirty="0" smtClean="0">
                <a:solidFill>
                  <a:srgbClr val="6600FF"/>
                </a:solidFill>
              </a:rPr>
              <a:t>#</a:t>
            </a:r>
            <a:r>
              <a:rPr lang="ru-RU" sz="2400" b="1" i="1" dirty="0" smtClean="0">
                <a:solidFill>
                  <a:srgbClr val="6600FF"/>
                </a:solidFill>
              </a:rPr>
              <a:t>техносреда      </a:t>
            </a:r>
            <a:endParaRPr lang="ru-RU" sz="2400" dirty="0"/>
          </a:p>
        </p:txBody>
      </p:sp>
      <p:pic>
        <p:nvPicPr>
          <p:cNvPr id="2051" name="Picture 3" descr="C:\Users\pohsa\Desktop\2023-2024 учебный год\Конференция_август 23г\конференция\the-importance-of-group-wo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0284" y="833169"/>
            <a:ext cx="1390673" cy="1069244"/>
          </a:xfrm>
          <a:prstGeom prst="rect">
            <a:avLst/>
          </a:prstGeom>
          <a:noFill/>
        </p:spPr>
      </p:pic>
      <p:pic>
        <p:nvPicPr>
          <p:cNvPr id="8194" name="Picture 2" descr="https://r1.nubex.ru/s11805-dda/e9b1978c6d_fit-in~1280x800~filters:no_upscale()__f6716_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17522" y="1078402"/>
            <a:ext cx="2166268" cy="216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C:\Users\251 dc\Desktop\30-05-2024_12-56-45\20240328_142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9643" y="3529203"/>
            <a:ext cx="3823031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1" descr="C:\Users\251 dc\Desktop\30-05-2024_12-56-45\IMG-bb22fc42842980034fb3269968294f2e-V.jpg"/>
          <p:cNvPicPr>
            <a:picLocks noChangeAspect="1" noChangeArrowheads="1"/>
          </p:cNvPicPr>
          <p:nvPr/>
        </p:nvPicPr>
        <p:blipFill>
          <a:blip r:embed="rId6"/>
          <a:srcRect t="17073"/>
          <a:stretch>
            <a:fillRect/>
          </a:stretch>
        </p:blipFill>
        <p:spPr bwMode="auto">
          <a:xfrm>
            <a:off x="1299378" y="370953"/>
            <a:ext cx="4287635" cy="285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:\Users\251 dc\Desktop\семинар-практикум 2024\IMG202405221132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3994" y="4127337"/>
            <a:ext cx="3326764" cy="2393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pohsa\Desktop\Взаимообучение городов 2024\service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3199396"/>
            <a:ext cx="2568801" cy="994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hsa\Desktop\Конференция_август 23г\конференция\Новый точечный рисунок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4799" y1="5330" x2="7789" y2="9257"/>
                        <a14:foregroundMark x1="3698" y1="27209" x2="3383" y2="30154"/>
                        <a14:foregroundMark x1="2282" y1="38008" x2="2282" y2="45863"/>
                        <a14:foregroundMark x1="3383" y1="53015" x2="1574" y2="60589"/>
                        <a14:foregroundMark x1="4485" y1="34783" x2="4406" y2="41795"/>
                        <a14:foregroundMark x1="10779" y1="3366" x2="19040" y2="1403"/>
                        <a14:foregroundMark x1="4170" y1="7574" x2="1888" y2="17251"/>
                        <a14:foregroundMark x1="26908" y1="1823" x2="63415" y2="1964"/>
                        <a14:foregroundMark x1="8419" y1="982" x2="9048" y2="5891"/>
                        <a14:foregroundMark x1="69866" y1="1823" x2="88985" y2="1964"/>
                        <a14:foregroundMark x1="93391" y1="1964" x2="99449" y2="1964"/>
                        <a14:foregroundMark x1="4721" y1="24684" x2="4485" y2="26648"/>
                        <a14:foregroundMark x1="4485" y1="64236" x2="1416" y2="91304"/>
                        <a14:foregroundMark x1="1731" y1="98317" x2="3777" y2="98878"/>
                        <a14:foregroundMark x1="944" y1="68583" x2="3462" y2="69565"/>
                        <a14:foregroundMark x1="3147" y1="64656" x2="2360" y2="63675"/>
                        <a14:foregroundMark x1="472" y1="48107" x2="3777" y2="46844"/>
                        <a14:foregroundMark x1="6294" y1="47826" x2="8025" y2="50210"/>
                        <a14:foregroundMark x1="9048" y1="52595" x2="8733" y2="56522"/>
                        <a14:foregroundMark x1="8261" y1="59046" x2="6845" y2="60870"/>
                        <a14:foregroundMark x1="6924" y1="81627" x2="6924" y2="83450"/>
                        <a14:foregroundMark x1="5665" y1="80365" x2="4799" y2="80365"/>
                        <a14:foregroundMark x1="7160" y1="81487" x2="8261" y2="81346"/>
                        <a14:foregroundMark x1="20850" y1="2945" x2="25806" y2="561"/>
                        <a14:foregroundMark x1="4642" y1="90603" x2="5035" y2="91865"/>
                        <a14:foregroundMark x1="6609" y1="84151" x2="5586" y2="84432"/>
                        <a14:foregroundMark x1="6294" y1="80785" x2="6845" y2="81346"/>
                        <a14:foregroundMark x1="7632" y1="89341" x2="7238" y2="90182"/>
                        <a14:foregroundMark x1="13375" y1="4628" x2="12352" y2="5049"/>
                        <a14:foregroundMark x1="14477" y1="4067" x2="15736" y2="3927"/>
                        <a14:foregroundMark x1="17152" y1="4067" x2="48623" y2="3927"/>
                        <a14:foregroundMark x1="7710" y1="84712" x2="7317" y2="84151"/>
                        <a14:foregroundMark x1="5980" y1="62693" x2="5980" y2="62693"/>
                        <a14:foregroundMark x1="6609" y1="62132" x2="6609" y2="62132"/>
                        <a14:foregroundMark x1="7789" y1="60589" x2="7789" y2="60589"/>
                        <a14:foregroundMark x1="9441" y1="54839" x2="9441" y2="54839"/>
                        <a14:foregroundMark x1="6530" y1="49649" x2="6530" y2="49649"/>
                        <a14:foregroundMark x1="7002" y1="47546" x2="7002" y2="47546"/>
                        <a14:foregroundMark x1="7632" y1="46844" x2="7632" y2="46844"/>
                        <a14:foregroundMark x1="8183" y1="46844" x2="8183" y2="46844"/>
                        <a14:foregroundMark x1="9599" y1="49088" x2="9599" y2="49088"/>
                        <a14:foregroundMark x1="9913" y1="51052" x2="9913" y2="51052"/>
                        <a14:foregroundMark x1="10307" y1="52595" x2="10307" y2="52595"/>
                        <a14:foregroundMark x1="10543" y1="55820" x2="10543" y2="55820"/>
                        <a14:foregroundMark x1="10464" y1="57644" x2="10464" y2="57644"/>
                        <a14:foregroundMark x1="9599" y1="57504" x2="9599" y2="57504"/>
                        <a14:foregroundMark x1="9048" y1="58205" x2="9048" y2="58205"/>
                        <a14:foregroundMark x1="9441" y1="60729" x2="9441" y2="60729"/>
                        <a14:foregroundMark x1="8812" y1="60729" x2="8812" y2="60729"/>
                        <a14:foregroundMark x1="8261" y1="60449" x2="8261" y2="60449"/>
                        <a14:foregroundMark x1="7317" y1="63394" x2="7317" y2="63394"/>
                        <a14:foregroundMark x1="7002" y1="62693" x2="7002" y2="62693"/>
                        <a14:foregroundMark x1="7868" y1="63114" x2="7868" y2="63114"/>
                        <a14:foregroundMark x1="9363" y1="52454" x2="9363" y2="52454"/>
                        <a14:foregroundMark x1="9756" y1="49509" x2="9756" y2="49509"/>
                        <a14:foregroundMark x1="8497" y1="49790" x2="8497" y2="49790"/>
                        <a14:foregroundMark x1="8497" y1="48387" x2="8497" y2="48387"/>
                        <a14:foregroundMark x1="8655" y1="47265" x2="8655" y2="47265"/>
                        <a14:foregroundMark x1="10071" y1="50070" x2="10071" y2="50070"/>
                        <a14:foregroundMark x1="10779" y1="53436" x2="10779" y2="53436"/>
                        <a14:foregroundMark x1="6452" y1="45161" x2="6452" y2="45161"/>
                        <a14:foregroundMark x1="7081" y1="80926" x2="7081" y2="80926"/>
                        <a14:foregroundMark x1="7238" y1="80926" x2="7238" y2="80926"/>
                        <a14:foregroundMark x1="6058" y1="79944" x2="6058" y2="79944"/>
                        <a14:foregroundMark x1="5901" y1="79102" x2="5901" y2="79102"/>
                        <a14:foregroundMark x1="7317" y1="83310" x2="7317" y2="83310"/>
                        <a14:foregroundMark x1="7474" y1="82188" x2="7474" y2="82188"/>
                        <a14:backgroundMark x1="17703" y1="9677" x2="97797" y2="94670"/>
                        <a14:backgroundMark x1="96932" y1="8415" x2="9677" y2="95652"/>
                        <a14:backgroundMark x1="12825" y1="7433" x2="20771" y2="92707"/>
                        <a14:backgroundMark x1="78049" y1="14165" x2="98112" y2="91164"/>
                        <a14:backgroundMark x1="99449" y1="79804" x2="7553" y2="93548"/>
                        <a14:backgroundMark x1="97640" y1="11080" x2="8969" y2="22160"/>
                        <a14:backgroundMark x1="67113" y1="8135" x2="91503" y2="28050"/>
                        <a14:backgroundMark x1="91503" y1="7013" x2="98112" y2="14727"/>
                        <a14:backgroundMark x1="36113" y1="33380" x2="24390" y2="62412"/>
                        <a14:backgroundMark x1="19512" y1="39972" x2="33281" y2="65638"/>
                        <a14:backgroundMark x1="47364" y1="45582" x2="29268" y2="72791"/>
                        <a14:backgroundMark x1="11644" y1="42356" x2="15893" y2="62272"/>
                        <a14:backgroundMark x1="6845" y1="53015" x2="6845" y2="56942"/>
                        <a14:backgroundMark x1="8419" y1="29593" x2="8969" y2="42216"/>
                        <a14:backgroundMark x1="13454" y1="64516" x2="13769" y2="81767"/>
                        <a14:backgroundMark x1="8104" y1="69285" x2="7474" y2="76999"/>
                        <a14:backgroundMark x1="12982" y1="97616" x2="35484" y2="97896"/>
                        <a14:backgroundMark x1="44217" y1="74614" x2="66876" y2="74614"/>
                        <a14:backgroundMark x1="55625" y1="59607" x2="64910" y2="80084"/>
                        <a14:backgroundMark x1="69945" y1="51052" x2="89929" y2="70547"/>
                        <a14:backgroundMark x1="71046" y1="31697" x2="46105" y2="39691"/>
                        <a14:backgroundMark x1="50669" y1="89621" x2="68922" y2="99860"/>
                        <a14:backgroundMark x1="40047" y1="49790" x2="18804" y2="31837"/>
                        <a14:backgroundMark x1="96932" y1="25947" x2="94571" y2="54558"/>
                        <a14:backgroundMark x1="96381" y1="64937" x2="98820" y2="76858"/>
                        <a14:backgroundMark x1="75846" y1="22861" x2="53186" y2="34222"/>
                        <a14:backgroundMark x1="6294" y1="82048" x2="6137" y2="83590"/>
                        <a14:backgroundMark x1="5822" y1="91725" x2="6058" y2="90463"/>
                        <a14:backgroundMark x1="6530" y1="15007" x2="6845" y2="15708"/>
                        <a14:backgroundMark x1="7553" y1="91304" x2="8340" y2="91164"/>
                        <a14:backgroundMark x1="23446" y1="5610" x2="56570" y2="12202"/>
                        <a14:backgroundMark x1="9913" y1="55119" x2="10543" y2="54698"/>
                        <a14:backgroundMark x1="9992" y1="51893" x2="10622" y2="50631"/>
                        <a14:backgroundMark x1="8969" y1="48808" x2="9127" y2="46985"/>
                        <a14:backgroundMark x1="6845" y1="46844" x2="6845" y2="45582"/>
                        <a14:backgroundMark x1="9677" y1="58485" x2="10307" y2="58626"/>
                        <a14:backgroundMark x1="7946" y1="61150" x2="8812" y2="61150"/>
                        <a14:backgroundMark x1="6373" y1="62973" x2="6373" y2="63815"/>
                        <a14:backgroundMark x1="6530" y1="85273" x2="6530" y2="8583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8021"/>
            <a:ext cx="1222515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6344" y="0"/>
            <a:ext cx="1834284" cy="928694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i="1" dirty="0" smtClean="0">
                <a:solidFill>
                  <a:srgbClr val="6600FF"/>
                </a:solidFill>
              </a:rPr>
              <a:t>             </a:t>
            </a:r>
            <a:r>
              <a:rPr lang="en-US" sz="2400" b="1" i="1" dirty="0" smtClean="0">
                <a:solidFill>
                  <a:srgbClr val="6600FF"/>
                </a:solidFill>
              </a:rPr>
              <a:t>#</a:t>
            </a:r>
            <a:r>
              <a:rPr lang="ru-RU" sz="2400" b="1" i="1" dirty="0" smtClean="0">
                <a:solidFill>
                  <a:srgbClr val="6600FF"/>
                </a:solidFill>
              </a:rPr>
              <a:t>выставки</a:t>
            </a:r>
            <a:endParaRPr lang="ru-RU" sz="2400" dirty="0"/>
          </a:p>
        </p:txBody>
      </p:sp>
      <p:pic>
        <p:nvPicPr>
          <p:cNvPr id="15" name="Picture 2" descr="C:\Users\251 dc\Desktop\0-02-05-c634f492ae6a6a5c250ba1c397711d7a089151a64b1e1ac6e80fe26b50ea99af_ec377759a9694415.jpg"/>
          <p:cNvPicPr>
            <a:picLocks noChangeAspect="1" noChangeArrowheads="1"/>
          </p:cNvPicPr>
          <p:nvPr/>
        </p:nvPicPr>
        <p:blipFill>
          <a:blip r:embed="rId3" cstate="print"/>
          <a:srcRect l="5992" r="8921"/>
          <a:stretch>
            <a:fillRect/>
          </a:stretch>
        </p:blipFill>
        <p:spPr bwMode="auto">
          <a:xfrm>
            <a:off x="1523968" y="3357562"/>
            <a:ext cx="3882221" cy="2833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17" y="714356"/>
            <a:ext cx="327964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3" descr="C:\Users\pohsa\Desktop\Взаимообучение городов 2024\5f0876f1b558ec2b62df17531ed261d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6560" y="1431237"/>
            <a:ext cx="2075696" cy="1167951"/>
          </a:xfrm>
          <a:prstGeom prst="rect">
            <a:avLst/>
          </a:prstGeom>
          <a:noFill/>
        </p:spPr>
      </p:pic>
      <p:pic>
        <p:nvPicPr>
          <p:cNvPr id="10" name="Picture 3" descr="C:\Users\pohsa\Desktop\2023-2024 учебный год\Конференция_август 23г\конференция\the-importance-of-group-wor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5186" y="462207"/>
            <a:ext cx="1155025" cy="1069244"/>
          </a:xfrm>
          <a:prstGeom prst="rect">
            <a:avLst/>
          </a:prstGeom>
          <a:noFill/>
        </p:spPr>
      </p:pic>
      <p:pic>
        <p:nvPicPr>
          <p:cNvPr id="14" name="Рисунок 13" descr="IMG-6c2ff5379dda889d209015dfb7d6297b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05876">
            <a:off x="7758257" y="749090"/>
            <a:ext cx="1872753" cy="2366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871">
            <a:off x="6271283" y="3260335"/>
            <a:ext cx="4013525" cy="2995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hsa\Desktop\Конференция_август 23г\конференция\Новый точечный рисунок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4799" y1="5330" x2="7789" y2="9257"/>
                        <a14:foregroundMark x1="3698" y1="27209" x2="3383" y2="30154"/>
                        <a14:foregroundMark x1="2282" y1="38008" x2="2282" y2="45863"/>
                        <a14:foregroundMark x1="3383" y1="53015" x2="1574" y2="60589"/>
                        <a14:foregroundMark x1="4485" y1="34783" x2="4406" y2="41795"/>
                        <a14:foregroundMark x1="10779" y1="3366" x2="19040" y2="1403"/>
                        <a14:foregroundMark x1="4170" y1="7574" x2="1888" y2="17251"/>
                        <a14:foregroundMark x1="26908" y1="1823" x2="63415" y2="1964"/>
                        <a14:foregroundMark x1="8419" y1="982" x2="9048" y2="5891"/>
                        <a14:foregroundMark x1="69866" y1="1823" x2="88985" y2="1964"/>
                        <a14:foregroundMark x1="93391" y1="1964" x2="99449" y2="1964"/>
                        <a14:foregroundMark x1="4721" y1="24684" x2="4485" y2="26648"/>
                        <a14:foregroundMark x1="4485" y1="64236" x2="1416" y2="91304"/>
                        <a14:foregroundMark x1="1731" y1="98317" x2="3777" y2="98878"/>
                        <a14:foregroundMark x1="944" y1="68583" x2="3462" y2="69565"/>
                        <a14:foregroundMark x1="3147" y1="64656" x2="2360" y2="63675"/>
                        <a14:foregroundMark x1="472" y1="48107" x2="3777" y2="46844"/>
                        <a14:foregroundMark x1="6294" y1="47826" x2="8025" y2="50210"/>
                        <a14:foregroundMark x1="9048" y1="52595" x2="8733" y2="56522"/>
                        <a14:foregroundMark x1="8261" y1="59046" x2="6845" y2="60870"/>
                        <a14:foregroundMark x1="6924" y1="81627" x2="6924" y2="83450"/>
                        <a14:foregroundMark x1="5665" y1="80365" x2="4799" y2="80365"/>
                        <a14:foregroundMark x1="7160" y1="81487" x2="8261" y2="81346"/>
                        <a14:foregroundMark x1="20850" y1="2945" x2="25806" y2="561"/>
                        <a14:foregroundMark x1="4642" y1="90603" x2="5035" y2="91865"/>
                        <a14:foregroundMark x1="6609" y1="84151" x2="5586" y2="84432"/>
                        <a14:foregroundMark x1="6294" y1="80785" x2="6845" y2="81346"/>
                        <a14:foregroundMark x1="7632" y1="89341" x2="7238" y2="90182"/>
                        <a14:foregroundMark x1="13375" y1="4628" x2="12352" y2="5049"/>
                        <a14:foregroundMark x1="14477" y1="4067" x2="15736" y2="3927"/>
                        <a14:foregroundMark x1="17152" y1="4067" x2="48623" y2="3927"/>
                        <a14:foregroundMark x1="7710" y1="84712" x2="7317" y2="84151"/>
                        <a14:foregroundMark x1="5980" y1="62693" x2="5980" y2="62693"/>
                        <a14:foregroundMark x1="6609" y1="62132" x2="6609" y2="62132"/>
                        <a14:foregroundMark x1="7789" y1="60589" x2="7789" y2="60589"/>
                        <a14:foregroundMark x1="9441" y1="54839" x2="9441" y2="54839"/>
                        <a14:foregroundMark x1="6530" y1="49649" x2="6530" y2="49649"/>
                        <a14:foregroundMark x1="7002" y1="47546" x2="7002" y2="47546"/>
                        <a14:foregroundMark x1="7632" y1="46844" x2="7632" y2="46844"/>
                        <a14:foregroundMark x1="8183" y1="46844" x2="8183" y2="46844"/>
                        <a14:foregroundMark x1="9599" y1="49088" x2="9599" y2="49088"/>
                        <a14:foregroundMark x1="9913" y1="51052" x2="9913" y2="51052"/>
                        <a14:foregroundMark x1="10307" y1="52595" x2="10307" y2="52595"/>
                        <a14:foregroundMark x1="10543" y1="55820" x2="10543" y2="55820"/>
                        <a14:foregroundMark x1="10464" y1="57644" x2="10464" y2="57644"/>
                        <a14:foregroundMark x1="9599" y1="57504" x2="9599" y2="57504"/>
                        <a14:foregroundMark x1="9048" y1="58205" x2="9048" y2="58205"/>
                        <a14:foregroundMark x1="9441" y1="60729" x2="9441" y2="60729"/>
                        <a14:foregroundMark x1="8812" y1="60729" x2="8812" y2="60729"/>
                        <a14:foregroundMark x1="8261" y1="60449" x2="8261" y2="60449"/>
                        <a14:foregroundMark x1="7317" y1="63394" x2="7317" y2="63394"/>
                        <a14:foregroundMark x1="7002" y1="62693" x2="7002" y2="62693"/>
                        <a14:foregroundMark x1="7868" y1="63114" x2="7868" y2="63114"/>
                        <a14:foregroundMark x1="9363" y1="52454" x2="9363" y2="52454"/>
                        <a14:foregroundMark x1="9756" y1="49509" x2="9756" y2="49509"/>
                        <a14:foregroundMark x1="8497" y1="49790" x2="8497" y2="49790"/>
                        <a14:foregroundMark x1="8497" y1="48387" x2="8497" y2="48387"/>
                        <a14:foregroundMark x1="8655" y1="47265" x2="8655" y2="47265"/>
                        <a14:foregroundMark x1="10071" y1="50070" x2="10071" y2="50070"/>
                        <a14:foregroundMark x1="10779" y1="53436" x2="10779" y2="53436"/>
                        <a14:foregroundMark x1="6452" y1="45161" x2="6452" y2="45161"/>
                        <a14:foregroundMark x1="7081" y1="80926" x2="7081" y2="80926"/>
                        <a14:foregroundMark x1="7238" y1="80926" x2="7238" y2="80926"/>
                        <a14:foregroundMark x1="6058" y1="79944" x2="6058" y2="79944"/>
                        <a14:foregroundMark x1="5901" y1="79102" x2="5901" y2="79102"/>
                        <a14:foregroundMark x1="7317" y1="83310" x2="7317" y2="83310"/>
                        <a14:foregroundMark x1="7474" y1="82188" x2="7474" y2="82188"/>
                        <a14:backgroundMark x1="17703" y1="9677" x2="97797" y2="94670"/>
                        <a14:backgroundMark x1="96932" y1="8415" x2="9677" y2="95652"/>
                        <a14:backgroundMark x1="12825" y1="7433" x2="20771" y2="92707"/>
                        <a14:backgroundMark x1="78049" y1="14165" x2="98112" y2="91164"/>
                        <a14:backgroundMark x1="99449" y1="79804" x2="7553" y2="93548"/>
                        <a14:backgroundMark x1="97640" y1="11080" x2="8969" y2="22160"/>
                        <a14:backgroundMark x1="67113" y1="8135" x2="91503" y2="28050"/>
                        <a14:backgroundMark x1="91503" y1="7013" x2="98112" y2="14727"/>
                        <a14:backgroundMark x1="36113" y1="33380" x2="24390" y2="62412"/>
                        <a14:backgroundMark x1="19512" y1="39972" x2="33281" y2="65638"/>
                        <a14:backgroundMark x1="47364" y1="45582" x2="29268" y2="72791"/>
                        <a14:backgroundMark x1="11644" y1="42356" x2="15893" y2="62272"/>
                        <a14:backgroundMark x1="6845" y1="53015" x2="6845" y2="56942"/>
                        <a14:backgroundMark x1="8419" y1="29593" x2="8969" y2="42216"/>
                        <a14:backgroundMark x1="13454" y1="64516" x2="13769" y2="81767"/>
                        <a14:backgroundMark x1="8104" y1="69285" x2="7474" y2="76999"/>
                        <a14:backgroundMark x1="12982" y1="97616" x2="35484" y2="97896"/>
                        <a14:backgroundMark x1="44217" y1="74614" x2="66876" y2="74614"/>
                        <a14:backgroundMark x1="55625" y1="59607" x2="64910" y2="80084"/>
                        <a14:backgroundMark x1="69945" y1="51052" x2="89929" y2="70547"/>
                        <a14:backgroundMark x1="71046" y1="31697" x2="46105" y2="39691"/>
                        <a14:backgroundMark x1="50669" y1="89621" x2="68922" y2="99860"/>
                        <a14:backgroundMark x1="40047" y1="49790" x2="18804" y2="31837"/>
                        <a14:backgroundMark x1="96932" y1="25947" x2="94571" y2="54558"/>
                        <a14:backgroundMark x1="96381" y1="64937" x2="98820" y2="76858"/>
                        <a14:backgroundMark x1="75846" y1="22861" x2="53186" y2="34222"/>
                        <a14:backgroundMark x1="6294" y1="82048" x2="6137" y2="83590"/>
                        <a14:backgroundMark x1="5822" y1="91725" x2="6058" y2="90463"/>
                        <a14:backgroundMark x1="6530" y1="15007" x2="6845" y2="15708"/>
                        <a14:backgroundMark x1="7553" y1="91304" x2="8340" y2="91164"/>
                        <a14:backgroundMark x1="23446" y1="5610" x2="56570" y2="12202"/>
                        <a14:backgroundMark x1="9913" y1="55119" x2="10543" y2="54698"/>
                        <a14:backgroundMark x1="9992" y1="51893" x2="10622" y2="50631"/>
                        <a14:backgroundMark x1="8969" y1="48808" x2="9127" y2="46985"/>
                        <a14:backgroundMark x1="6845" y1="46844" x2="6845" y2="45582"/>
                        <a14:backgroundMark x1="9677" y1="58485" x2="10307" y2="58626"/>
                        <a14:backgroundMark x1="7946" y1="61150" x2="8812" y2="61150"/>
                        <a14:backgroundMark x1="6373" y1="62973" x2="6373" y2="63815"/>
                        <a14:backgroundMark x1="6530" y1="85273" x2="6530" y2="8583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3158" y="8021"/>
            <a:ext cx="1222515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98757" y="465221"/>
            <a:ext cx="2152691" cy="1143000"/>
          </a:xfrm>
        </p:spPr>
        <p:txBody>
          <a:bodyPr>
            <a:normAutofit/>
          </a:bodyPr>
          <a:lstStyle/>
          <a:p>
            <a:pPr algn="r"/>
            <a:r>
              <a:rPr lang="en-US" sz="2400" b="1" i="1" dirty="0" smtClean="0">
                <a:solidFill>
                  <a:srgbClr val="6600FF"/>
                </a:solidFill>
              </a:rPr>
              <a:t>#</a:t>
            </a:r>
            <a:r>
              <a:rPr lang="ru-RU" sz="2400" b="1" i="1" dirty="0" smtClean="0">
                <a:solidFill>
                  <a:srgbClr val="6600FF"/>
                </a:solidFill>
              </a:rPr>
              <a:t>фестиваль</a:t>
            </a:r>
            <a:endParaRPr lang="ru-RU" sz="2400" dirty="0"/>
          </a:p>
        </p:txBody>
      </p:sp>
      <p:pic>
        <p:nvPicPr>
          <p:cNvPr id="2051" name="Picture 3" descr="C:\Users\pohsa\Desktop\2023-2024 учебный год\Конференция_август 23г\конференция\the-importance-of-group-wo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3767" y="3428230"/>
            <a:ext cx="1091869" cy="1069244"/>
          </a:xfrm>
          <a:prstGeom prst="rect">
            <a:avLst/>
          </a:prstGeom>
          <a:noFill/>
        </p:spPr>
      </p:pic>
      <p:pic>
        <p:nvPicPr>
          <p:cNvPr id="11" name="Picture 1" descr="C:\Users\251 dc\Desktop\30-05-2024_21-51-30\IMG20240427164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5941">
            <a:off x="7055185" y="4027137"/>
            <a:ext cx="3152881" cy="2314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3" descr="C:\Users\251 dc\Desktop\фото мероприятий 2023-24\0-02-05-9a0dbd5b9586500bca50b736fa3c8a5220e2f719619f93c911df4367a5e0196b_ddcd614677e2144a.jpg"/>
          <p:cNvPicPr>
            <a:picLocks noChangeAspect="1" noChangeArrowheads="1"/>
          </p:cNvPicPr>
          <p:nvPr/>
        </p:nvPicPr>
        <p:blipFill>
          <a:blip r:embed="rId5"/>
          <a:srcRect b="16494"/>
          <a:stretch>
            <a:fillRect/>
          </a:stretch>
        </p:blipFill>
        <p:spPr bwMode="auto">
          <a:xfrm rot="668011">
            <a:off x="7323746" y="678659"/>
            <a:ext cx="388987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https://r1.nubex.ru/s11805-dda/47a2ea776f_fit-in~1280x800~filters:no_upscale()__f6765_65.jpg"/>
          <p:cNvPicPr>
            <a:picLocks noChangeAspect="1" noChangeArrowheads="1"/>
          </p:cNvPicPr>
          <p:nvPr/>
        </p:nvPicPr>
        <p:blipFill>
          <a:blip r:embed="rId6"/>
          <a:srcRect l="17573" t="16875" r="8622" b="24062"/>
          <a:stretch>
            <a:fillRect/>
          </a:stretch>
        </p:blipFill>
        <p:spPr bwMode="auto">
          <a:xfrm>
            <a:off x="1523969" y="3714752"/>
            <a:ext cx="482870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5" descr="C:\Users\251 dc\Desktop\фото мероприятий 2023-24\0-02-05-b016128836247a90d7de0c8d8b7efdbda649b5f576bf139cdc96c4344a3400b7_530a0edf4b70e9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34" y="642918"/>
            <a:ext cx="260010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2" descr="C:\Users\pohsa\Desktop\Фестиваль_04.24\фестивал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6899" y="2049623"/>
            <a:ext cx="3726673" cy="1541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3801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hsa\Desktop\Конференция_август 23г\конференция\Новый точечный рисунок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4799" y1="5330" x2="7789" y2="9257"/>
                        <a14:foregroundMark x1="3698" y1="27209" x2="3383" y2="30154"/>
                        <a14:foregroundMark x1="2282" y1="38008" x2="2282" y2="45863"/>
                        <a14:foregroundMark x1="3383" y1="53015" x2="1574" y2="60589"/>
                        <a14:foregroundMark x1="4485" y1="34783" x2="4406" y2="41795"/>
                        <a14:foregroundMark x1="10779" y1="3366" x2="19040" y2="1403"/>
                        <a14:foregroundMark x1="4170" y1="7574" x2="1888" y2="17251"/>
                        <a14:foregroundMark x1="26908" y1="1823" x2="63415" y2="1964"/>
                        <a14:foregroundMark x1="8419" y1="982" x2="9048" y2="5891"/>
                        <a14:foregroundMark x1="69866" y1="1823" x2="88985" y2="1964"/>
                        <a14:foregroundMark x1="93391" y1="1964" x2="99449" y2="1964"/>
                        <a14:foregroundMark x1="4721" y1="24684" x2="4485" y2="26648"/>
                        <a14:foregroundMark x1="4485" y1="64236" x2="1416" y2="91304"/>
                        <a14:foregroundMark x1="1731" y1="98317" x2="3777" y2="98878"/>
                        <a14:foregroundMark x1="944" y1="68583" x2="3462" y2="69565"/>
                        <a14:foregroundMark x1="3147" y1="64656" x2="2360" y2="63675"/>
                        <a14:foregroundMark x1="472" y1="48107" x2="3777" y2="46844"/>
                        <a14:foregroundMark x1="6294" y1="47826" x2="8025" y2="50210"/>
                        <a14:foregroundMark x1="9048" y1="52595" x2="8733" y2="56522"/>
                        <a14:foregroundMark x1="8261" y1="59046" x2="6845" y2="60870"/>
                        <a14:foregroundMark x1="6924" y1="81627" x2="6924" y2="83450"/>
                        <a14:foregroundMark x1="5665" y1="80365" x2="4799" y2="80365"/>
                        <a14:foregroundMark x1="7160" y1="81487" x2="8261" y2="81346"/>
                        <a14:foregroundMark x1="20850" y1="2945" x2="25806" y2="561"/>
                        <a14:foregroundMark x1="4642" y1="90603" x2="5035" y2="91865"/>
                        <a14:foregroundMark x1="6609" y1="84151" x2="5586" y2="84432"/>
                        <a14:foregroundMark x1="6294" y1="80785" x2="6845" y2="81346"/>
                        <a14:foregroundMark x1="7632" y1="89341" x2="7238" y2="90182"/>
                        <a14:foregroundMark x1="13375" y1="4628" x2="12352" y2="5049"/>
                        <a14:foregroundMark x1="14477" y1="4067" x2="15736" y2="3927"/>
                        <a14:foregroundMark x1="17152" y1="4067" x2="48623" y2="3927"/>
                        <a14:foregroundMark x1="7710" y1="84712" x2="7317" y2="84151"/>
                        <a14:foregroundMark x1="5980" y1="62693" x2="5980" y2="62693"/>
                        <a14:foregroundMark x1="6609" y1="62132" x2="6609" y2="62132"/>
                        <a14:foregroundMark x1="7789" y1="60589" x2="7789" y2="60589"/>
                        <a14:foregroundMark x1="9441" y1="54839" x2="9441" y2="54839"/>
                        <a14:foregroundMark x1="6530" y1="49649" x2="6530" y2="49649"/>
                        <a14:foregroundMark x1="7002" y1="47546" x2="7002" y2="47546"/>
                        <a14:foregroundMark x1="7632" y1="46844" x2="7632" y2="46844"/>
                        <a14:foregroundMark x1="8183" y1="46844" x2="8183" y2="46844"/>
                        <a14:foregroundMark x1="9599" y1="49088" x2="9599" y2="49088"/>
                        <a14:foregroundMark x1="9913" y1="51052" x2="9913" y2="51052"/>
                        <a14:foregroundMark x1="10307" y1="52595" x2="10307" y2="52595"/>
                        <a14:foregroundMark x1="10543" y1="55820" x2="10543" y2="55820"/>
                        <a14:foregroundMark x1="10464" y1="57644" x2="10464" y2="57644"/>
                        <a14:foregroundMark x1="9599" y1="57504" x2="9599" y2="57504"/>
                        <a14:foregroundMark x1="9048" y1="58205" x2="9048" y2="58205"/>
                        <a14:foregroundMark x1="9441" y1="60729" x2="9441" y2="60729"/>
                        <a14:foregroundMark x1="8812" y1="60729" x2="8812" y2="60729"/>
                        <a14:foregroundMark x1="8261" y1="60449" x2="8261" y2="60449"/>
                        <a14:foregroundMark x1="7317" y1="63394" x2="7317" y2="63394"/>
                        <a14:foregroundMark x1="7002" y1="62693" x2="7002" y2="62693"/>
                        <a14:foregroundMark x1="7868" y1="63114" x2="7868" y2="63114"/>
                        <a14:foregroundMark x1="9363" y1="52454" x2="9363" y2="52454"/>
                        <a14:foregroundMark x1="9756" y1="49509" x2="9756" y2="49509"/>
                        <a14:foregroundMark x1="8497" y1="49790" x2="8497" y2="49790"/>
                        <a14:foregroundMark x1="8497" y1="48387" x2="8497" y2="48387"/>
                        <a14:foregroundMark x1="8655" y1="47265" x2="8655" y2="47265"/>
                        <a14:foregroundMark x1="10071" y1="50070" x2="10071" y2="50070"/>
                        <a14:foregroundMark x1="10779" y1="53436" x2="10779" y2="53436"/>
                        <a14:foregroundMark x1="6452" y1="45161" x2="6452" y2="45161"/>
                        <a14:foregroundMark x1="7081" y1="80926" x2="7081" y2="80926"/>
                        <a14:foregroundMark x1="7238" y1="80926" x2="7238" y2="80926"/>
                        <a14:foregroundMark x1="6058" y1="79944" x2="6058" y2="79944"/>
                        <a14:foregroundMark x1="5901" y1="79102" x2="5901" y2="79102"/>
                        <a14:foregroundMark x1="7317" y1="83310" x2="7317" y2="83310"/>
                        <a14:foregroundMark x1="7474" y1="82188" x2="7474" y2="82188"/>
                        <a14:backgroundMark x1="17703" y1="9677" x2="97797" y2="94670"/>
                        <a14:backgroundMark x1="96932" y1="8415" x2="9677" y2="95652"/>
                        <a14:backgroundMark x1="12825" y1="7433" x2="20771" y2="92707"/>
                        <a14:backgroundMark x1="78049" y1="14165" x2="98112" y2="91164"/>
                        <a14:backgroundMark x1="99449" y1="79804" x2="7553" y2="93548"/>
                        <a14:backgroundMark x1="97640" y1="11080" x2="8969" y2="22160"/>
                        <a14:backgroundMark x1="67113" y1="8135" x2="91503" y2="28050"/>
                        <a14:backgroundMark x1="91503" y1="7013" x2="98112" y2="14727"/>
                        <a14:backgroundMark x1="36113" y1="33380" x2="24390" y2="62412"/>
                        <a14:backgroundMark x1="19512" y1="39972" x2="33281" y2="65638"/>
                        <a14:backgroundMark x1="47364" y1="45582" x2="29268" y2="72791"/>
                        <a14:backgroundMark x1="11644" y1="42356" x2="15893" y2="62272"/>
                        <a14:backgroundMark x1="6845" y1="53015" x2="6845" y2="56942"/>
                        <a14:backgroundMark x1="8419" y1="29593" x2="8969" y2="42216"/>
                        <a14:backgroundMark x1="13454" y1="64516" x2="13769" y2="81767"/>
                        <a14:backgroundMark x1="8104" y1="69285" x2="7474" y2="76999"/>
                        <a14:backgroundMark x1="12982" y1="97616" x2="35484" y2="97896"/>
                        <a14:backgroundMark x1="44217" y1="74614" x2="66876" y2="74614"/>
                        <a14:backgroundMark x1="55625" y1="59607" x2="64910" y2="80084"/>
                        <a14:backgroundMark x1="69945" y1="51052" x2="89929" y2="70547"/>
                        <a14:backgroundMark x1="71046" y1="31697" x2="46105" y2="39691"/>
                        <a14:backgroundMark x1="50669" y1="89621" x2="68922" y2="99860"/>
                        <a14:backgroundMark x1="40047" y1="49790" x2="18804" y2="31837"/>
                        <a14:backgroundMark x1="96932" y1="25947" x2="94571" y2="54558"/>
                        <a14:backgroundMark x1="96381" y1="64937" x2="98820" y2="76858"/>
                        <a14:backgroundMark x1="75846" y1="22861" x2="53186" y2="34222"/>
                        <a14:backgroundMark x1="6294" y1="82048" x2="6137" y2="83590"/>
                        <a14:backgroundMark x1="5822" y1="91725" x2="6058" y2="90463"/>
                        <a14:backgroundMark x1="6530" y1="15007" x2="6845" y2="15708"/>
                        <a14:backgroundMark x1="7553" y1="91304" x2="8340" y2="91164"/>
                        <a14:backgroundMark x1="23446" y1="5610" x2="56570" y2="12202"/>
                        <a14:backgroundMark x1="9913" y1="55119" x2="10543" y2="54698"/>
                        <a14:backgroundMark x1="9992" y1="51893" x2="10622" y2="50631"/>
                        <a14:backgroundMark x1="8969" y1="48808" x2="9127" y2="46985"/>
                        <a14:backgroundMark x1="6845" y1="46844" x2="6845" y2="45582"/>
                        <a14:backgroundMark x1="9677" y1="58485" x2="10307" y2="58626"/>
                        <a14:backgroundMark x1="7946" y1="61150" x2="8812" y2="61150"/>
                        <a14:backgroundMark x1="6373" y1="62973" x2="6373" y2="63815"/>
                        <a14:backgroundMark x1="6530" y1="85273" x2="6530" y2="8583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25160" cy="6858001"/>
          </a:xfrm>
          <a:prstGeom prst="rect">
            <a:avLst/>
          </a:prstGeom>
          <a:noFill/>
        </p:spPr>
      </p:pic>
      <p:pic>
        <p:nvPicPr>
          <p:cNvPr id="15" name="Picture 1" descr="C:\Users\pohsa\Desktop\Конференция_август 23г\конференция\a0574429a9e30ab7a85ed514672517e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8588">
            <a:off x="2216628" y="1075429"/>
            <a:ext cx="7956785" cy="6077596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13750" y1="35336" x2="9688" y2="40823"/>
                        <a14:foregroundMark x1="22875" y1="40823" x2="25188" y2="44089"/>
                        <a14:foregroundMark x1="15000" y1="49771" x2="14875" y2="52776"/>
                        <a14:foregroundMark x1="30188" y1="46114" x2="30875" y2="49902"/>
                        <a14:foregroundMark x1="37625" y1="39974" x2="36438" y2="44938"/>
                        <a14:foregroundMark x1="45125" y1="36316" x2="44438" y2="42848"/>
                        <a14:foregroundMark x1="51250" y1="40562" x2="51500" y2="44415"/>
                        <a14:foregroundMark x1="59375" y1="35206" x2="58125" y2="39125"/>
                        <a14:foregroundMark x1="66125" y1="46114" x2="65875" y2="49053"/>
                        <a14:foregroundMark x1="87625" y1="38733" x2="84188" y2="38145"/>
                        <a14:foregroundMark x1="94250" y1="38994" x2="94813" y2="41999"/>
                        <a14:foregroundMark x1="76750" y1="17897" x2="78500" y2="20836"/>
                        <a14:foregroundMark x1="63563" y1="6793" x2="64813" y2="8099"/>
                        <a14:foregroundMark x1="68313" y1="12084" x2="69938" y2="14304"/>
                        <a14:foregroundMark x1="53125" y1="4833" x2="54313" y2="8099"/>
                        <a14:foregroundMark x1="39250" y1="6924" x2="40375" y2="9471"/>
                        <a14:foregroundMark x1="35500" y1="8622" x2="37000" y2="12345"/>
                        <a14:foregroundMark x1="39938" y1="69954" x2="39563" y2="71522"/>
                        <a14:foregroundMark x1="42688" y1="69758" x2="42688" y2="71326"/>
                        <a14:foregroundMark x1="46188" y1="69366" x2="46313" y2="70607"/>
                        <a14:foregroundMark x1="49875" y1="69236" x2="50125" y2="70085"/>
                        <a14:foregroundMark x1="49063" y1="69758" x2="49625" y2="70281"/>
                        <a14:foregroundMark x1="50438" y1="71326" x2="49500" y2="71261"/>
                        <a14:foregroundMark x1="53500" y1="69497" x2="53625" y2="70346"/>
                        <a14:foregroundMark x1="55125" y1="69432" x2="55125" y2="70281"/>
                        <a14:foregroundMark x1="57813" y1="69758" x2="57875" y2="70738"/>
                        <a14:foregroundMark x1="64313" y1="58916" x2="64438" y2="64076"/>
                        <a14:backgroundMark x1="68813" y1="14827" x2="69875" y2="16264"/>
                        <a14:backgroundMark x1="38563" y1="42587" x2="38875" y2="43305"/>
                        <a14:backgroundMark x1="16563" y1="54213" x2="18938" y2="53952"/>
                        <a14:backgroundMark x1="18813" y1="56760" x2="16813" y2="57022"/>
                        <a14:backgroundMark x1="52500" y1="41737" x2="52500" y2="43109"/>
                        <a14:backgroundMark x1="67250" y1="48269" x2="67625" y2="50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46" y="1051137"/>
            <a:ext cx="1679154" cy="164057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15168" y="449015"/>
            <a:ext cx="7239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6600FF"/>
                </a:solidFill>
              </a:rPr>
              <a:t>ДЕТСКИЙ САД И СЕМЬЯ-   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6600FF"/>
                </a:solidFill>
              </a:rPr>
              <a:t>                              ЕДИНОМЫШЛЕННИКИ И ПАРТНЁРЫ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25413" y="2083924"/>
            <a:ext cx="1029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#</a:t>
            </a:r>
            <a:r>
              <a:rPr lang="ru-RU" sz="2000" b="1" i="1" dirty="0" smtClean="0">
                <a:solidFill>
                  <a:srgbClr val="FF0000"/>
                </a:solidFill>
              </a:rPr>
              <a:t>ИДЕИ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1356" y="4027035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i="1" dirty="0" smtClean="0">
                <a:solidFill>
                  <a:srgbClr val="FF0000"/>
                </a:solidFill>
              </a:rPr>
              <a:t>#</a:t>
            </a:r>
            <a:r>
              <a:rPr lang="ru-RU" sz="2000" b="1" i="1" dirty="0" smtClean="0">
                <a:solidFill>
                  <a:srgbClr val="FF0000"/>
                </a:solidFill>
              </a:rPr>
              <a:t>КРЕАТИВНОСТЬ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3577963">
            <a:off x="6770153" y="4022501"/>
            <a:ext cx="2455737" cy="323421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739007"/>
              </a:avLst>
            </a:prstTxWarp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#</a:t>
            </a:r>
            <a:r>
              <a:rPr lang="ru-RU" b="1" i="1" dirty="0" smtClean="0">
                <a:solidFill>
                  <a:srgbClr val="FF0000"/>
                </a:solidFill>
              </a:rPr>
              <a:t>ЗДОРОВЬЕСБЕРЕЖЕНИЕ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8814932">
            <a:off x="2402753" y="4345348"/>
            <a:ext cx="2281011" cy="304140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3249560"/>
              </a:avLst>
            </a:prstTxWarp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#</a:t>
            </a:r>
            <a:r>
              <a:rPr lang="ru-RU" b="1" i="1" dirty="0" smtClean="0">
                <a:solidFill>
                  <a:srgbClr val="FF0000"/>
                </a:solidFill>
              </a:rPr>
              <a:t>БЕЗОПАСНОСТЬ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" name="Picture 3" descr="C:\Users\pohsa\Desktop\GtKl68Vk5s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223"/>
          <a:stretch>
            <a:fillRect/>
          </a:stretch>
        </p:blipFill>
        <p:spPr bwMode="auto">
          <a:xfrm>
            <a:off x="3352784" y="2592154"/>
            <a:ext cx="952507" cy="75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70432" y="411480"/>
            <a:ext cx="68488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Задачи педагогического коллектива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на 2024-2025 учебный год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105" y="1737353"/>
            <a:ext cx="8815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1 задача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i="1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Развитие  </a:t>
            </a:r>
            <a:r>
              <a:rPr lang="ru-RU" sz="2400" dirty="0" err="1" smtClean="0">
                <a:solidFill>
                  <a:srgbClr val="002060"/>
                </a:solidFill>
              </a:rPr>
              <a:t>Soft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</a:t>
            </a:r>
            <a:r>
              <a:rPr lang="ru-RU" sz="2400" dirty="0" err="1" smtClean="0">
                <a:solidFill>
                  <a:srgbClr val="002060"/>
                </a:solidFill>
              </a:rPr>
              <a:t>kills</a:t>
            </a:r>
            <a:r>
              <a:rPr lang="ru-RU" sz="2400" dirty="0" smtClean="0">
                <a:solidFill>
                  <a:srgbClr val="002060"/>
                </a:solidFill>
              </a:rPr>
              <a:t> компетенций педагогов в условиях современной дошкольной образовательной организации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063" y="3729788"/>
            <a:ext cx="8534400" cy="234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2 задача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Вовлечение родителей (законных представителей) воспитанников в процесс реализации модуля «Мы - будущие инженеры» образовательной программы ДОУ</a:t>
            </a:r>
          </a:p>
          <a:p>
            <a:pPr algn="just">
              <a:lnSpc>
                <a:spcPct val="115000"/>
              </a:lnSpc>
            </a:pPr>
            <a:endParaRPr lang="ru-RU" sz="2400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FECE5-A8B4-4FC3-9728-AC794F75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907" y="0"/>
            <a:ext cx="8363417" cy="7589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педсовета: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73768" y="856007"/>
            <a:ext cx="9737557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Тема: </a:t>
            </a:r>
            <a:r>
              <a:rPr lang="ru-RU" sz="2000" dirty="0" smtClean="0">
                <a:solidFill>
                  <a:srgbClr val="002060"/>
                </a:solidFill>
              </a:rPr>
              <a:t>«Перспективы деятельности МБДОУ на 2024-2025 учебный год»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 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1. Утвердить планово-прогностические документы на  2024-2025 учебный год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годовой план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учебный план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календарный учебный график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 Утвердить сетку занятий, режим дня на 2024-2025 учебный год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 Утвердить состав творческой группы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 Педагогам всех возрастных групп заполнить групповую документацию в соответствии с требованиями в срок до 16.09.2024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5. Всем педагогам разработать планы по самообразованию в срок до 27.09.2024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6. Педагогам всех возрастных дошкольных групп провести педагогическую диагностику  достижения планируемых результатов в срок до 16.09.2024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FECE5-A8B4-4FC3-9728-AC794F75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758" y="158262"/>
            <a:ext cx="8363417" cy="75895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педсовета: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04159" y="927935"/>
            <a:ext cx="90322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1. «Государственная политика в сфере дошкольного образования» (материалы Августовской конференции работников системы образования г. Челябинска в 2024 году)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                                 Мальцева Н.А., заведующий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Торопова И.П., руководитель СП                                                                       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2. </a:t>
            </a:r>
            <a:r>
              <a:rPr lang="ru-RU" sz="2000" dirty="0" err="1" smtClean="0">
                <a:solidFill>
                  <a:srgbClr val="002060"/>
                </a:solidFill>
              </a:rPr>
              <a:t>Soft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Skills</a:t>
            </a:r>
            <a:r>
              <a:rPr lang="ru-RU" sz="2000" dirty="0" smtClean="0">
                <a:solidFill>
                  <a:srgbClr val="002060"/>
                </a:solidFill>
              </a:rPr>
              <a:t> педагога в условиях современного подхода к образованию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dirty="0" err="1" smtClean="0">
                <a:solidFill>
                  <a:srgbClr val="002060"/>
                </a:solidFill>
              </a:rPr>
              <a:t>Шумова</a:t>
            </a:r>
            <a:r>
              <a:rPr lang="ru-RU" sz="2000" dirty="0" smtClean="0">
                <a:solidFill>
                  <a:srgbClr val="002060"/>
                </a:solidFill>
              </a:rPr>
              <a:t> С.М., зам. зав. по УВР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 Ведущие идеи приоритетного направления МБДОУ на новый учебный год   </a:t>
            </a:r>
          </a:p>
          <a:p>
            <a:pPr algn="r"/>
            <a:r>
              <a:rPr lang="ru-RU" sz="2000" dirty="0" err="1" smtClean="0">
                <a:solidFill>
                  <a:srgbClr val="002060"/>
                </a:solidFill>
              </a:rPr>
              <a:t>Алилуева</a:t>
            </a:r>
            <a:r>
              <a:rPr lang="ru-RU" sz="2000" dirty="0" smtClean="0">
                <a:solidFill>
                  <a:srgbClr val="002060"/>
                </a:solidFill>
              </a:rPr>
              <a:t> Ю.В., старший воспитатель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 Календарь образовательных событий для воспитанников муниципальных образовательных организаций города Челябинска на 2024/2025 учебный год</a:t>
            </a:r>
          </a:p>
          <a:p>
            <a:pPr algn="r"/>
            <a:r>
              <a:rPr lang="ru-RU" sz="2000" dirty="0" err="1" smtClean="0">
                <a:solidFill>
                  <a:srgbClr val="002060"/>
                </a:solidFill>
              </a:rPr>
              <a:t>Михренина</a:t>
            </a:r>
            <a:r>
              <a:rPr lang="ru-RU" sz="2000" dirty="0" smtClean="0">
                <a:solidFill>
                  <a:srgbClr val="002060"/>
                </a:solidFill>
              </a:rPr>
              <a:t> О.А., старший воспитатель                                               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5. Утверждение планово-прогностических документов МБДОУ на 2024-2025 учебный год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Мальцева Н.А., заведующий</a:t>
            </a:r>
          </a:p>
        </p:txBody>
      </p:sp>
    </p:spTree>
    <p:extLst>
      <p:ext uri="{BB962C8B-B14F-4D97-AF65-F5344CB8AC3E}">
        <p14:creationId xmlns:p14="http://schemas.microsoft.com/office/powerpoint/2010/main" xmlns="" val="3612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76546" y="413239"/>
            <a:ext cx="28487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Федеральная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образовательная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Программа дошкольного образования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(ФОП ДО),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утвержден приказом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Министерства Просвещения РФ от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ноября 2022 года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№ 1028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5" t="13077" r="6415" b="18308"/>
          <a:stretch>
            <a:fillRect/>
          </a:stretch>
        </p:blipFill>
        <p:spPr bwMode="auto">
          <a:xfrm>
            <a:off x="792095" y="351691"/>
            <a:ext cx="4659136" cy="35520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3883" y="4272951"/>
            <a:ext cx="80478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Цель ФОП ДО</a:t>
            </a:r>
            <a:r>
              <a:rPr lang="ru-RU" sz="2000" dirty="0" smtClean="0">
                <a:solidFill>
                  <a:srgbClr val="002060"/>
                </a:solidFill>
              </a:rPr>
              <a:t> — разностороннее развитие ребёнка дошкольного возраста с учётом его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lmamater13.ru/800/600/http/ds7mr.ru/about/%D0%A4%D0%93%D0%9E%D0%A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" b="51"/>
          <a:stretch/>
        </p:blipFill>
        <p:spPr bwMode="auto">
          <a:xfrm>
            <a:off x="385408" y="316524"/>
            <a:ext cx="2258565" cy="3165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8707" y="337875"/>
            <a:ext cx="31212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Федеральный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государственный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образовательный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стандарт дошкольного образования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(ФГОС ДО),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утвержден приказом 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Минобрнауки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России от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17 октября 2013 года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№ 1155.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529" y="3907673"/>
            <a:ext cx="8496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Стандарт направлен на достижение следующих целей</a:t>
            </a:r>
            <a:r>
              <a:rPr lang="ru-RU" dirty="0" smtClean="0">
                <a:solidFill>
                  <a:srgbClr val="002060"/>
                </a:solidFill>
              </a:rPr>
              <a:t>: 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повышение социального статуса дошкольного образования; 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обеспечение государством равенства возможностей для каждого ребёнка в получении качественного дошкольного образования; 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8193" y="1107830"/>
            <a:ext cx="25497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ФГОС ДО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 изменениями и дополнениями от: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21 января 2019 г.,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8 ноября 2022 г.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961185" y="1934308"/>
            <a:ext cx="404446" cy="87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46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51 dc\Desktop\2024-09-10_16-26-5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6" t="21700" r="3406" b="4097"/>
          <a:stretch>
            <a:fillRect/>
          </a:stretch>
        </p:blipFill>
        <p:spPr bwMode="auto">
          <a:xfrm>
            <a:off x="0" y="2329908"/>
            <a:ext cx="10084775" cy="4528092"/>
          </a:xfrm>
          <a:prstGeom prst="rect">
            <a:avLst/>
          </a:prstGeom>
          <a:noFill/>
        </p:spPr>
      </p:pic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5618" cy="14902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4313" y="0"/>
            <a:ext cx="72109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Цели: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dirty="0" smtClean="0">
                <a:solidFill>
                  <a:srgbClr val="002060"/>
                </a:solidFill>
              </a:rPr>
              <a:t>Обеспечение глобальной конкурентоспособности российского образования, вхождение РФ в число 10 ведущих стран мира по качеству общего образования.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50853"/>
            <a:ext cx="3245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Срок реализации: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 2019 года по 2024 год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d:\Users\snitko\Desktop\Salerio · SlidesCarniv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2034" y="6096000"/>
            <a:ext cx="18499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d:\Users\snitko\Desktop\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1275538" cy="122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715751" y="6396567"/>
            <a:ext cx="438149" cy="36618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532A42-A8CA-4FB1-A613-5B4D36659CF9}" type="slidenum">
              <a:rPr lang="ru-RU" altLang="ru-RU" sz="1300"/>
              <a:pPr/>
              <a:t>7</a:t>
            </a:fld>
            <a:endParaRPr lang="ru-RU" altLang="ru-RU" sz="1300" dirty="0"/>
          </a:p>
        </p:txBody>
      </p:sp>
      <p:sp>
        <p:nvSpPr>
          <p:cNvPr id="26630" name="Прямоугольник 15"/>
          <p:cNvSpPr>
            <a:spLocks noChangeArrowheads="1"/>
          </p:cNvSpPr>
          <p:nvPr/>
        </p:nvSpPr>
        <p:spPr bwMode="auto">
          <a:xfrm>
            <a:off x="0" y="301451"/>
            <a:ext cx="6885517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 eaLnBrk="1" hangingPunct="1"/>
            <a:r>
              <a:rPr lang="ru-RU" altLang="ru-RU" sz="1900" b="1" dirty="0">
                <a:solidFill>
                  <a:schemeClr val="bg1"/>
                </a:solidFill>
              </a:rPr>
              <a:t>Федеральный закон «Об образовании» </a:t>
            </a:r>
          </a:p>
          <a:p>
            <a:pPr algn="ctr" eaLnBrk="1" hangingPunct="1"/>
            <a:r>
              <a:rPr lang="ru-RU" altLang="ru-RU" sz="1900" b="1" dirty="0">
                <a:solidFill>
                  <a:schemeClr val="bg1"/>
                </a:solidFill>
              </a:rPr>
              <a:t>№ 273 ФЗ от 29.12.2012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8349" y="1239570"/>
            <a:ext cx="7496176" cy="5546493"/>
          </a:xfrm>
          <a:prstGeom prst="roundRect">
            <a:avLst>
              <a:gd name="adj" fmla="val 7355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eaLnBrk="1" hangingPunct="1">
              <a:defRPr/>
            </a:pPr>
            <a:endParaRPr lang="ru-RU" sz="1900" dirty="0">
              <a:latin typeface="Arial" charset="0"/>
              <a:cs typeface="Arial" charset="0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осуществлять свою деятельность на высоком профессиональном уровне,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развивать 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жизни в условиях современного мира, формировать культуру здорового и безопасного образа жизни;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соблюдать правовые, нравственные и этические нормы, следовать требованиям профессиональной этики.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применять педагогически обоснованные и обеспечивающие высокое качество образования формы, методы обучения и воспитания;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систематически повышать свой профессиональный </a:t>
            </a:r>
            <a:r>
              <a:rPr lang="ru-RU" sz="2000" dirty="0" smtClean="0">
                <a:latin typeface="Arial" charset="0"/>
                <a:cs typeface="Arial" charset="0"/>
              </a:rPr>
              <a:t>уровень</a:t>
            </a:r>
            <a:endParaRPr lang="ru-RU" sz="1900" dirty="0">
              <a:latin typeface="Arial" charset="0"/>
              <a:cs typeface="Arial" charset="0"/>
            </a:endParaRPr>
          </a:p>
        </p:txBody>
      </p: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46980"/>
          <a:stretch>
            <a:fillRect/>
          </a:stretch>
        </p:blipFill>
        <p:spPr bwMode="auto">
          <a:xfrm>
            <a:off x="209550" y="1458791"/>
            <a:ext cx="1786501" cy="2527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B7CD11-1242-475B-A0A8-27D483695F50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25603" name="Picture 2" descr="d:\Users\snitko\Desktop\Salerio · SlidesCarni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5221"/>
            <a:ext cx="10353825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378069" y="1552657"/>
            <a:ext cx="8405446" cy="39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ru-RU" alt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Конкурентные преимущества получат те люди, которые не просто обладают набором интересных и важных знаний, а обладают тем, что сегодня называют </a:t>
            </a:r>
            <a:r>
              <a:rPr lang="ru-RU" alt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</a:t>
            </a:r>
            <a:r>
              <a:rPr lang="ru-RU" alt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alt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обладают и </a:t>
            </a:r>
            <a:r>
              <a:rPr lang="ru-RU" alt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креативным</a:t>
            </a:r>
            <a:r>
              <a:rPr lang="ru-RU" alt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плановым, и другими мышлениями. </a:t>
            </a:r>
            <a:r>
              <a:rPr lang="ru-RU" alt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3200" b="1" dirty="0" smtClean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altLang="ru-RU" sz="3200" b="1" dirty="0">
                <a:solidFill>
                  <a:srgbClr val="3668C4"/>
                </a:solidFill>
                <a:latin typeface="Times New Roman" pitchFamily="18" charset="0"/>
                <a:cs typeface="Times New Roman" pitchFamily="18" charset="0"/>
              </a:rPr>
              <a:t>Путин</a:t>
            </a:r>
            <a:endParaRPr lang="ru-RU" altLang="ru-RU" sz="3200" b="1" dirty="0">
              <a:solidFill>
                <a:srgbClr val="3668C4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d:\Users\snitko\Desktop\Salerio · SlidesCarniv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2034" y="6096000"/>
            <a:ext cx="18499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d:\Users\snitko\Desktop\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52855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715751" y="6396567"/>
            <a:ext cx="438149" cy="36618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7EDA863-2D11-4EDB-BE41-070E5DD883B8}" type="slidenum">
              <a:rPr lang="ru-RU" altLang="ru-RU" sz="1300"/>
              <a:pPr/>
              <a:t>9</a:t>
            </a:fld>
            <a:endParaRPr lang="ru-RU" altLang="ru-RU" sz="1300" dirty="0"/>
          </a:p>
        </p:txBody>
      </p:sp>
      <p:sp>
        <p:nvSpPr>
          <p:cNvPr id="33798" name="Заголовок 1"/>
          <p:cNvSpPr txBox="1">
            <a:spLocks/>
          </p:cNvSpPr>
          <p:nvPr/>
        </p:nvSpPr>
        <p:spPr bwMode="auto">
          <a:xfrm>
            <a:off x="-1009651" y="243417"/>
            <a:ext cx="11078635" cy="4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 algn="ctr"/>
            <a:r>
              <a:rPr lang="ru-RU" altLang="ru-RU" sz="27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27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Креативность</a:t>
            </a:r>
            <a:r>
              <a:rPr lang="ru-RU" altLang="ru-RU" sz="27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это мышца, которую можно прокачать»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1011278"/>
            <a:ext cx="9495692" cy="86148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3C8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C8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C8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C8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C8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C8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C8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C8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C8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alt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навыки будущего</a:t>
            </a:r>
            <a:endParaRPr lang="ru-RU" altLang="ru-RU" sz="4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40459" y="2010995"/>
            <a:ext cx="9067311" cy="5137151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8C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8C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Aft>
                <a:spcPts val="1333"/>
              </a:spcAft>
              <a:buNone/>
              <a:defRPr/>
            </a:pPr>
            <a:r>
              <a:rPr lang="ru-RU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(“мягкие”, “гибкие” навыки) — комплекс неспециализированных, </a:t>
            </a:r>
            <a:r>
              <a:rPr lang="ru-RU" alt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надпрофессиональных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навыков, которые отвечают за успешное участие в рабочем процессе, высокую производительность труда и являются сквозными, то есть не связанными с конкретной предметной областью. Это, куда в российском образовании сами педагоги еще мало смотрят, но в нормативных документах уже начинает фиксироваться.</a:t>
            </a:r>
            <a:endParaRPr lang="ru-RU" altLang="ru-R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746</TotalTime>
  <Words>497</Words>
  <Application>Microsoft Office PowerPoint</Application>
  <PresentationFormat>Произвольный</PresentationFormat>
  <Paragraphs>100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    Педагогический совет №1 «Перспективы деятельности МБДОУ на 2024-2025 учебный год» </vt:lpstr>
      <vt:lpstr>Слайд 2</vt:lpstr>
      <vt:lpstr>План педсовета:</vt:lpstr>
      <vt:lpstr>Слайд 4</vt:lpstr>
      <vt:lpstr>Слайд 5</vt:lpstr>
      <vt:lpstr>Слайд 6</vt:lpstr>
      <vt:lpstr>Слайд 7</vt:lpstr>
      <vt:lpstr>Слайд 8</vt:lpstr>
      <vt:lpstr>Слайд 9</vt:lpstr>
      <vt:lpstr>     Субъектный детский сад Антихрупкое образование  «Софтовый» педагог Гибкое планирование  </vt:lpstr>
      <vt:lpstr>Приоритетное направление МБДОУ</vt:lpstr>
      <vt:lpstr>#конкурс#техносреда      </vt:lpstr>
      <vt:lpstr>             #выставки</vt:lpstr>
      <vt:lpstr>#фестиваль</vt:lpstr>
      <vt:lpstr>Слайд 15</vt:lpstr>
      <vt:lpstr>Слайд 16</vt:lpstr>
      <vt:lpstr>Проект решения педсовета: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ооп И ФОП</dc:title>
  <dc:creator>Павел Федоров</dc:creator>
  <cp:lastModifiedBy>pohsad251@yandex.ru</cp:lastModifiedBy>
  <cp:revision>35</cp:revision>
  <dcterms:created xsi:type="dcterms:W3CDTF">2023-05-26T05:30:23Z</dcterms:created>
  <dcterms:modified xsi:type="dcterms:W3CDTF">2024-09-26T09:36:45Z</dcterms:modified>
</cp:coreProperties>
</file>