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90" r:id="rId2"/>
    <p:sldId id="292" r:id="rId3"/>
    <p:sldId id="257" r:id="rId4"/>
    <p:sldId id="285" r:id="rId5"/>
    <p:sldId id="268" r:id="rId6"/>
    <p:sldId id="283" r:id="rId7"/>
    <p:sldId id="262" r:id="rId8"/>
    <p:sldId id="301" r:id="rId9"/>
    <p:sldId id="260" r:id="rId10"/>
    <p:sldId id="259" r:id="rId11"/>
    <p:sldId id="296" r:id="rId12"/>
    <p:sldId id="261" r:id="rId13"/>
    <p:sldId id="298" r:id="rId14"/>
    <p:sldId id="288" r:id="rId15"/>
    <p:sldId id="263" r:id="rId16"/>
    <p:sldId id="293" r:id="rId17"/>
    <p:sldId id="297" r:id="rId18"/>
    <p:sldId id="307" r:id="rId19"/>
    <p:sldId id="302" r:id="rId20"/>
    <p:sldId id="294" r:id="rId21"/>
    <p:sldId id="295" r:id="rId22"/>
    <p:sldId id="303" r:id="rId23"/>
    <p:sldId id="304" r:id="rId24"/>
    <p:sldId id="305" r:id="rId25"/>
    <p:sldId id="306" r:id="rId26"/>
    <p:sldId id="282" r:id="rId27"/>
    <p:sldId id="300" r:id="rId28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94554" autoAdjust="0"/>
  </p:normalViewPr>
  <p:slideViewPr>
    <p:cSldViewPr>
      <p:cViewPr>
        <p:scale>
          <a:sx n="77" d="100"/>
          <a:sy n="77" d="100"/>
        </p:scale>
        <p:origin x="-1954" y="-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Первая категория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</c:v>
                </c:pt>
                <c:pt idx="1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Высшая категория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664832"/>
        <c:axId val="56666368"/>
      </c:barChart>
      <c:catAx>
        <c:axId val="56664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666368"/>
        <c:crosses val="autoZero"/>
        <c:auto val="1"/>
        <c:lblAlgn val="ctr"/>
        <c:lblOffset val="100"/>
        <c:noMultiLvlLbl val="0"/>
      </c:catAx>
      <c:valAx>
        <c:axId val="56666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664832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c:spPr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специальное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Высшее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33</c:v>
                </c:pt>
                <c:pt idx="1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797824"/>
        <c:axId val="56693120"/>
      </c:barChart>
      <c:catAx>
        <c:axId val="5679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693120"/>
        <c:crosses val="autoZero"/>
        <c:auto val="1"/>
        <c:lblAlgn val="ctr"/>
        <c:lblOffset val="100"/>
        <c:noMultiLvlLbl val="0"/>
      </c:catAx>
      <c:valAx>
        <c:axId val="56693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797824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60077518656426299"/>
          <c:y val="0.296382875304258"/>
          <c:w val="0.37552127563606102"/>
          <c:h val="0.407234249391488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B5180-9EF5-46FC-BCE0-18AE64379D95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22603-1DD2-4A4F-AC1D-BFC6FC4E7C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33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pdoo251.nubex.ru/dtg/bauer/21955/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vipdoo251.nubex.ru/dtg/constr/constr_razrab/22749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210980749_456239415?list=eab6d4e194769f0e4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video.ru/video-169093607_456242169?list=ln-MVlnz7GnDwMJzt6uf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vkvideo.ru/video-207171156_456239128?pid=207171156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r1.nubex.ru/s11805-dda/f7671_13/&#1064;&#1091;&#1084;&#1086;&#1074;&#1072;%20&#1057;.%20&#1052;.,%20&#1040;&#1083;&#1080;&#1083;&#1091;&#1077;&#1074;&#1072;%20&#1070;.%20&#1042;.%20&#171;&#1044;&#1086;&#1096;&#1082;&#1086;&#1083;&#1100;&#1085;&#1099;&#1081;%20&#1056;&#1086;&#1073;&#1086;&#1043;&#1088;&#1072;&#1076;&#187;%20&#1089;&#1090;&#1088;&#1072;&#1090;&#1077;&#1075;&#1080;&#1103;%20&#1088;&#1072;&#1079;&#1074;&#1080;&#1090;&#1080;&#1103;%20&#1073;&#1091;&#1076;&#1091;&#1097;&#1080;&#1093;%20&#1080;&#1085;&#1078;&#1077;&#1085;&#1077;&#1088;&#1086;&#1074;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cro.chel-edu.ru/doshkolnoe-obrazovanie/Metod_rabota/&#1050;&#1072;&#1090;&#1072;&#1083;&#1086;&#1075;%20&#1057;&#1086;&#1079;&#1076;&#1072;&#1085;&#1086;%20&#1080;%20&#1088;&#1077;&#1082;&#1086;&#1084;&#1077;&#1085;&#1076;&#1086;&#1074;&#1072;&#1085;&#1086;%20&#1095;&#1072;&#1089;&#1090;&#1100;%203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o.chel-edu.ru/doshkolnoe-obrazovanie/Metod_rabota/&#1050;&#1072;&#1090;&#1072;&#1083;&#1086;&#1075;%20&#1057;&#1086;&#1079;&#1076;&#1072;&#1085;&#1086;%20&#1080;%20&#1088;&#1077;&#1082;&#1086;&#1084;&#1077;&#1085;&#1076;&#1086;&#1074;&#1072;&#1085;&#1086;%20&#1095;&#1072;&#1089;&#1090;&#1100;%203.pdf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5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gif"/><Relationship Id="rId5" Type="http://schemas.openxmlformats.org/officeDocument/2006/relationships/image" Target="../media/image87.png"/><Relationship Id="rId10" Type="http://schemas.openxmlformats.org/officeDocument/2006/relationships/image" Target="../media/image92.gif"/><Relationship Id="rId4" Type="http://schemas.openxmlformats.org/officeDocument/2006/relationships/image" Target="../media/image86.png"/><Relationship Id="rId9" Type="http://schemas.openxmlformats.org/officeDocument/2006/relationships/image" Target="../media/image9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vipdoo251.nubex.ru/dtg/progr/progr_razrab/mp_algoritmik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pdoo251.nubex.ru/dtg/constr/constr_razrab/mp_frebel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pdoo251.nubex.ru/dtg/progr/progr_razrab/mp_robodom_1_s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pdoo251.nubex.ru/dtg/progr/progr_razrab/mp_robodom_1_s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ipdoo251.nubex.ru/direction/14135_pchelki/14139/1510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9384" y="105438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№251 г. Челябинска»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/>
          <p:nvPr/>
        </p:nvSpPr>
        <p:spPr>
          <a:xfrm>
            <a:off x="1334887" y="753918"/>
            <a:ext cx="7746653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муниципальной площадки: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опорная площадка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2400" b="1" i="0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Инновационный</a:t>
            </a:r>
            <a:r>
              <a:rPr kumimoji="0" lang="ru-RU" sz="24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</a:t>
            </a:r>
            <a:r>
              <a:rPr kumimoji="0" lang="ru-RU" sz="24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24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теме</a:t>
            </a: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«Дошкольный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РобоГрад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6215826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Челябинск 2025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РОБОГРАД инновационная площадка 2023\Оформление стен ДОУ Робоград\робоград Эмбл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77479"/>
            <a:ext cx="2455957" cy="12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4653136"/>
            <a:ext cx="5466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МБДОУ «ДС № 251 г. Челябинска»: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Мальцева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адежда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ихайловна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88640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Картотека тематических построек для детей 3-5 лет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«Мир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деревянных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кубиков»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382286"/>
            <a:ext cx="38884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включает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картотеку авторских тематических построек с использованием неокрашенных деревянных кубиков конструктора Бабашки.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артотека станет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полезным инструментом для планирования и проведения развивающих строительных игр и занятий с детьми, организуя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образовательный процесс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более интересным и продуктивным.</a:t>
            </a:r>
          </a:p>
        </p:txBody>
      </p:sp>
      <p:pic>
        <p:nvPicPr>
          <p:cNvPr id="8194" name="Picture 2" descr="C:\Users\5А\Desktop\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2"/>
          <a:stretch/>
        </p:blipFill>
        <p:spPr bwMode="auto">
          <a:xfrm>
            <a:off x="380151" y="1149586"/>
            <a:ext cx="3903639" cy="125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5А\Desktop\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4"/>
          <a:stretch/>
        </p:blipFill>
        <p:spPr bwMode="auto">
          <a:xfrm>
            <a:off x="890916" y="2471621"/>
            <a:ext cx="3934538" cy="130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5А\Desktop\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01044" y="3933056"/>
            <a:ext cx="3810915" cy="1238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5А\Desktop\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90916" y="5259017"/>
            <a:ext cx="4017675" cy="130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16405" y="5779317"/>
            <a:ext cx="4102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5"/>
              </a:rPr>
              <a:t>https://vipdoo251.nubex.ru/dtg/bauer/21955/</a:t>
            </a: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6" y="-28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188639"/>
            <a:ext cx="9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Электронная картотека схем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«Волшебные картинки»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2129" y="1069938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картотеке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представлены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схемы для плоскостного конструирования из геометрических фигур с использованием художественного слова для детей 3-5, 5-7 лет </a:t>
            </a:r>
          </a:p>
        </p:txBody>
      </p:sp>
      <p:pic>
        <p:nvPicPr>
          <p:cNvPr id="2050" name="Picture 2" descr="C:\Users\5А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034" y="764703"/>
            <a:ext cx="2200746" cy="285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75369" y="6208821"/>
            <a:ext cx="6512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https://vipdoo251.nubex.ru/dtg/constr/constr_razrab/22749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Users\5А\Desktop\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 t="19489"/>
          <a:stretch/>
        </p:blipFill>
        <p:spPr bwMode="auto">
          <a:xfrm>
            <a:off x="2267744" y="3783812"/>
            <a:ext cx="1836204" cy="2271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5А\Desktop\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3" r="75000"/>
          <a:stretch/>
        </p:blipFill>
        <p:spPr bwMode="auto">
          <a:xfrm>
            <a:off x="4400959" y="3783811"/>
            <a:ext cx="1848706" cy="230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5А\Desktop\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8983" r="50000"/>
          <a:stretch/>
        </p:blipFill>
        <p:spPr bwMode="auto">
          <a:xfrm>
            <a:off x="6568520" y="3783812"/>
            <a:ext cx="1853921" cy="230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5А\Desktop\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89" r="25000"/>
          <a:stretch/>
        </p:blipFill>
        <p:spPr bwMode="auto">
          <a:xfrm>
            <a:off x="467544" y="1340768"/>
            <a:ext cx="20372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8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9552" y="254950"/>
            <a:ext cx="8496944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реализации инновационного проекта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44006" y="3068960"/>
            <a:ext cx="3168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базе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ГБУ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ДПО «ЦРО г. Челябинска», «Дошкольный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ТехноГрад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город технического творчества /организационно-методические и педагогические условия реализации приоритетного направления «Мы – будущие инженеры»/ (декабрь, 2024) 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vk.com/video-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210980749_456239415?list=eab6d4e194769f0e42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/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077" y="4658881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семинар-практикум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теме: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«Дошкольный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ТехноГрад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город технического творчества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май, 2024)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2530" y="3840754"/>
            <a:ext cx="2909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семинар-практикум «Образовательная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алгоритмика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дошкольное_образование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современный_подход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#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технология»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(октябрь, 2024)</a:t>
            </a:r>
          </a:p>
        </p:txBody>
      </p:sp>
      <p:pic>
        <p:nvPicPr>
          <p:cNvPr id="6146" name="Picture 2" descr="https://r1.nubex.ru/s11805-dda/34940d0d8f_fit-in~1280x800~filters:no_upscale()__f6870_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9" y="1226619"/>
            <a:ext cx="2352475" cy="3136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5А\Desktop\Screenshot_20250324_172317_V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37006" r="-171" b="37000"/>
          <a:stretch/>
        </p:blipFill>
        <p:spPr bwMode="auto">
          <a:xfrm>
            <a:off x="5974230" y="1064253"/>
            <a:ext cx="3138128" cy="1767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20241023_1411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20241023_1411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5А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30" y="1554139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31438" y="404664"/>
            <a:ext cx="7776864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реализации инновационного проекта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0175" y="3717032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Онлайн-семинар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«Инновационная деятельность как стимул развития и повышения качества образования дошкольной образовательной организации».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«Повышение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качества образования посредством инновационной деятельности в дошкольной образовательной деятельности»,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Шумова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Светлана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ихайловна,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зам. зав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УВР,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(февраль, 2025)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223" y="3861048"/>
            <a:ext cx="3934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Родительский всеобуч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«Стратегия понимания»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Тема: «Игра как средство логического мышления детей дошкольного возраста»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Поздеева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Елена Николаевна,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педагог-психолог, (январь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2025)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1506" y="60253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vkvideo.ru/video-169093607_456242169?list=ln-MVlnz7GnDwMJzt6uf7</a:t>
            </a:r>
            <a:endParaRPr lang="ru-RU" sz="1400" dirty="0" smtClean="0"/>
          </a:p>
          <a:p>
            <a:endParaRPr lang="ru-RU" sz="1400" dirty="0"/>
          </a:p>
        </p:txBody>
      </p:sp>
      <p:pic>
        <p:nvPicPr>
          <p:cNvPr id="7170" name="Picture 2" descr="C:\Users\5А\Desktop\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/>
          <a:stretch/>
        </p:blipFill>
        <p:spPr bwMode="auto">
          <a:xfrm>
            <a:off x="4759627" y="1236425"/>
            <a:ext cx="3976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2909" y="5589240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vkvideo.ru/video-207171156_456239128?pid=207171156</a:t>
            </a:r>
            <a:endParaRPr lang="ru-RU" sz="1400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5А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6" y="1236425"/>
            <a:ext cx="419142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0050" y="188640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по реализации инновационного проекта 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6788" y="853261"/>
            <a:ext cx="73802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VIII научно-практический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форум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Современное образование – современному ребёнку»</a:t>
            </a:r>
          </a:p>
        </p:txBody>
      </p:sp>
      <p:pic>
        <p:nvPicPr>
          <p:cNvPr id="1026" name="Picture 2" descr="https://r1.nubex.ru/s11805-dda/c90f9e1d15_fit-in~1280x800~filters:no_upscale()__f7584_d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3" b="15337"/>
          <a:stretch/>
        </p:blipFill>
        <p:spPr bwMode="auto">
          <a:xfrm>
            <a:off x="190647" y="1729993"/>
            <a:ext cx="4846626" cy="253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1.nubex.ru/s11805-dda/73952f3d8b_fit-in~1280x800~filters:no_upscale()__f7597_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29993"/>
            <a:ext cx="3168352" cy="2375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1.nubex.ru/s11805-dda/b16016457c_fit-in~1280x800~filters:no_upscale()__f7614_f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1" b="12709"/>
          <a:stretch/>
        </p:blipFill>
        <p:spPr bwMode="auto">
          <a:xfrm>
            <a:off x="267613" y="4492729"/>
            <a:ext cx="3103906" cy="22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r1.nubex.ru/s11805-dda/9e293fa297_fit-in~1280x800~filters:no_upscale()__f7592_f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88" y="4215812"/>
            <a:ext cx="1891203" cy="252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0488" y="4691784"/>
            <a:ext cx="33048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опыта работы базовой площадки городского объединения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– будущие инженеры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 инновационного проекта «Дошкольный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 марта 2025)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" y="58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2309"/>
            <a:ext cx="73581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Издательская деятельность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инновационного проекта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pohsa\Desktop\1614593727_27-p-kniga-na-belom-fone-kartinki-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246" y="90346"/>
            <a:ext cx="1331754" cy="11007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1521" y="5517232"/>
            <a:ext cx="8458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6" y="1101507"/>
            <a:ext cx="2861571" cy="202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53" y="1844824"/>
            <a:ext cx="2740100" cy="193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68" y="1092496"/>
            <a:ext cx="1741816" cy="246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66" y="3673998"/>
            <a:ext cx="1753388" cy="247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" y="3676497"/>
            <a:ext cx="2690012" cy="190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66" y="4311465"/>
            <a:ext cx="1673550" cy="236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83" y="4375064"/>
            <a:ext cx="2572219" cy="1817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5А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00682"/>
            <a:ext cx="2228092" cy="301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5А\Desktop\Сертификат публикации Шумова С.М.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82" y="1412776"/>
            <a:ext cx="2346581" cy="144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5А\Desktop\Сертификат о публикации Алилуева Ю.В.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72706"/>
            <a:ext cx="2194449" cy="133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5А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2797666" cy="399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82295"/>
            <a:ext cx="83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Издательская деятельность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инновационного проекта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4362372"/>
            <a:ext cx="5256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Научно-методический журнал «Методист»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«ДОШКОЛЬНЫЙ РОБОГРАД»: СТРАТЕГИЯ РАЗВИТИЯ БУДУЩИХ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ИНЖЕНЕРОВ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Авторы: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Шумова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С.М., зам. зав. по УВР,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Алилуева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Ю.В., ст. воспитатель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1018" y="5780532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  <a:hlinkClick r:id="rId7"/>
              </a:rPr>
              <a:t>https://r1.nubex.ru/s11805-dda/f7671_13/</a:t>
            </a:r>
            <a:r>
              <a:rPr lang="ru-RU" sz="1400" dirty="0">
                <a:latin typeface="Times New Roman" pitchFamily="18" charset="0"/>
                <a:cs typeface="Times New Roman" pitchFamily="18" charset="0"/>
                <a:hlinkClick r:id="rId7"/>
              </a:rPr>
              <a:t>Шумова%20С.%20М.,%20Алилуева%20Ю.%20В.%20«Дошкольный%20РобоГрад»%20стратегия%20развития%20будущих%20инженеров.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hlinkClick r:id="rId7"/>
              </a:rPr>
              <a:t>pdf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5А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09" y="404663"/>
            <a:ext cx="1686348" cy="238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5" y="92290"/>
            <a:ext cx="61677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Издательская деятельность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инновационного проекта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9570" y="5252668"/>
            <a:ext cx="2825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Окатова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Анатольевна,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Петрова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Ксения Вячеславовна,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5А\Desktop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0" y="3121778"/>
            <a:ext cx="2139525" cy="306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5А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93586"/>
            <a:ext cx="241606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5А\Desktop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01970"/>
            <a:ext cx="2304256" cy="326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88885" y="5062926"/>
            <a:ext cx="3096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Самойлова Екатерина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Викторовна, Медведева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Мария Владимировна,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7257" y="622410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Коваленко Ирина Викторовна,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5986510"/>
            <a:ext cx="52111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cro.chel-edu.ru/doshkolnoe-obrazovanie/Metod_rabota/</a:t>
            </a:r>
            <a:r>
              <a:rPr lang="ru-RU" sz="1400" dirty="0">
                <a:hlinkClick r:id="rId7"/>
              </a:rPr>
              <a:t>Каталог%20Создано%20и%20рекомендовано%20часть%203.</a:t>
            </a:r>
            <a:r>
              <a:rPr lang="en-US" sz="1400" dirty="0" err="1" smtClean="0">
                <a:hlinkClick r:id="rId7"/>
              </a:rPr>
              <a:t>pdf</a:t>
            </a:r>
            <a:endParaRPr lang="ru-RU" sz="14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687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39983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Евстропова Мария Владимировна, 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Коваленко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Ирина Викторовна,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2211" y="5204758"/>
            <a:ext cx="3198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Оксана Владимировна, воспитатель</a:t>
            </a:r>
          </a:p>
        </p:txBody>
      </p:sp>
      <p:pic>
        <p:nvPicPr>
          <p:cNvPr id="1026" name="Picture 2" descr="C:\Users\5А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95" y="1499352"/>
            <a:ext cx="2695039" cy="38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5А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51" y="1196752"/>
            <a:ext cx="2679741" cy="382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76675" y="168761"/>
            <a:ext cx="6743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Издательская деятельность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инновационного проекта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5А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1" y="188640"/>
            <a:ext cx="1583365" cy="223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10815" y="6088559"/>
            <a:ext cx="7875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cro.chel-edu.ru/doshkolnoe-obrazovanie/Metod_rabota/</a:t>
            </a:r>
            <a:r>
              <a:rPr lang="ru-RU" sz="1400" dirty="0">
                <a:hlinkClick r:id="rId6"/>
              </a:rPr>
              <a:t>Каталог%20Создано%20и%20рекомендовано%20часть%203.</a:t>
            </a:r>
            <a:r>
              <a:rPr lang="en-US" sz="1400" dirty="0" err="1" smtClean="0">
                <a:hlinkClick r:id="rId6"/>
              </a:rPr>
              <a:t>pdf</a:t>
            </a:r>
            <a:endParaRPr lang="ru-RU" sz="14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9013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2478" y="324222"/>
            <a:ext cx="3995748" cy="352189"/>
          </a:xfrm>
        </p:spPr>
        <p:txBody>
          <a:bodyPr>
            <a:normAutofit fontScale="90000"/>
          </a:bodyPr>
          <a:lstStyle/>
          <a:p>
            <a:pPr lvl="0" algn="r">
              <a:spcBef>
                <a:spcPts val="0"/>
              </a:spcBef>
            </a:pP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Конкурсное движение </a:t>
            </a:r>
            <a:endParaRPr lang="ru-RU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572008"/>
            <a:ext cx="2571768" cy="20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/>
          <a:srcRect l="16286" t="22352" r="27075" b="14540"/>
          <a:stretch/>
        </p:blipFill>
        <p:spPr>
          <a:xfrm>
            <a:off x="3494302" y="4389095"/>
            <a:ext cx="2410790" cy="2064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pohsa\Downloads\4zm2-G9c19k.jpg"/>
          <p:cNvPicPr>
            <a:picLocks noChangeAspect="1" noChangeArrowheads="1"/>
          </p:cNvPicPr>
          <p:nvPr/>
        </p:nvPicPr>
        <p:blipFill rotWithShape="1">
          <a:blip r:embed="rId5" cstate="print"/>
          <a:srcRect l="9987" r="3009" b="6498"/>
          <a:stretch/>
        </p:blipFill>
        <p:spPr bwMode="auto">
          <a:xfrm>
            <a:off x="6107175" y="4221088"/>
            <a:ext cx="289039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16" y="1027352"/>
            <a:ext cx="1467150" cy="202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641">
            <a:off x="5775615" y="1765057"/>
            <a:ext cx="2290566" cy="213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3" name="Picture 1" descr="C:\Users\pohsa\Downloads\20241120_092016.jpg"/>
          <p:cNvPicPr>
            <a:picLocks noChangeAspect="1" noChangeArrowheads="1"/>
          </p:cNvPicPr>
          <p:nvPr/>
        </p:nvPicPr>
        <p:blipFill>
          <a:blip r:embed="rId8" cstate="print"/>
          <a:srcRect l="11728" t="25506" r="14651"/>
          <a:stretch>
            <a:fillRect/>
          </a:stretch>
        </p:blipFill>
        <p:spPr bwMode="auto">
          <a:xfrm>
            <a:off x="1928795" y="324222"/>
            <a:ext cx="2444165" cy="213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2276871"/>
            <a:ext cx="1509801" cy="223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55349"/>
            <a:ext cx="1428759" cy="200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922" y="3029493"/>
            <a:ext cx="1428760" cy="207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10690" y="1112937"/>
            <a:ext cx="1473478" cy="208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39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892" y="724883"/>
            <a:ext cx="828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инновационного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создание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условий для развития современной и безопасной цифровой образовательной инфраструктуры «Дошкольного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обеспечивающей развитие технических компетенций всех участников образовательных отношений.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8892" y="2276872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инновационного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обучение педагогов по теме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азработка и реализация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«Дошкольного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модернизация и расширение инфраструктуры «Дошкольного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разработка модели выпускника ДОУ «Юный программист»;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разработка программно-методического и дидактического комплекса по использованию робототехнических наборов в образовательном процессе с детьми 3-7 лет в развитии технических компетенций;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взаимодействие с родителями по развитию технических компетенций дошкольников;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обеспечение преемственности между дошкольным, начальным звеньями образования, учреждениями дополнительного образования;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диссеминация инновационного опыта.</a:t>
            </a:r>
          </a:p>
        </p:txBody>
      </p:sp>
      <p:pic>
        <p:nvPicPr>
          <p:cNvPr id="7" name="Picture 2" descr="D:\РОБОГРАД инновационная площадка 2023\Оформление стен ДОУ Робоград\робоград Эмбл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82" y="7729"/>
            <a:ext cx="1826818" cy="9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9743" y="2775203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«Эврика»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приняла участие в региональном этапе конкурса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ИКаРёнок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- 3 место, (2025)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r1.nubex.ru/s11805-dda/95c37129cb_240x200__f7540_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85" y="307550"/>
            <a:ext cx="2941901" cy="245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r1.nubex.ru/s11805-dda/44f5c54fa8_240x200__f7538_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80" y="4149080"/>
            <a:ext cx="2808312" cy="234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r1.nubex.ru/s11805-dda/433c0a16a4_fit-in~1280x800~filters:no_upscale()__f7449_b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98074"/>
            <a:ext cx="3210711" cy="428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90239" y="837432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роботофестиваль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среди дошкольников города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Челябинска, (2025)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5197" y="332656"/>
            <a:ext cx="7236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Регионального этапа Международных образовательных STEAM-соревнований по робототехнике «Лига» Челябинская область в номинации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Лучший стиль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команды», (март 2025)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r1.nubex.ru/s11805-dda/9fe4522cc7_240x200__f7497_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02" y="2492896"/>
            <a:ext cx="362920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r1.nubex.ru/s11805-dda/f7500_a5/opKpUXsdD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1916832"/>
            <a:ext cx="3320042" cy="442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9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-5347" y="-2"/>
            <a:ext cx="9144000" cy="6858001"/>
          </a:xfrm>
          <a:prstGeom prst="rect">
            <a:avLst/>
          </a:prstGeom>
          <a:noFill/>
        </p:spPr>
      </p:pic>
      <p:pic>
        <p:nvPicPr>
          <p:cNvPr id="1030" name="Picture 6" descr="C:\Users\pohsa\Downloads\Screenshot_20240503_200439_VK.jpg"/>
          <p:cNvPicPr>
            <a:picLocks noChangeAspect="1" noChangeArrowheads="1"/>
          </p:cNvPicPr>
          <p:nvPr/>
        </p:nvPicPr>
        <p:blipFill>
          <a:blip r:embed="rId3" cstate="print"/>
          <a:srcRect l="-903" t="33150" r="2986" b="20598"/>
          <a:stretch>
            <a:fillRect/>
          </a:stretch>
        </p:blipFill>
        <p:spPr bwMode="auto">
          <a:xfrm>
            <a:off x="557322" y="1447842"/>
            <a:ext cx="2696874" cy="228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pohsa\Downloads\20240427_154628.jpg"/>
          <p:cNvPicPr>
            <a:picLocks noChangeAspect="1" noChangeArrowheads="1"/>
          </p:cNvPicPr>
          <p:nvPr/>
        </p:nvPicPr>
        <p:blipFill>
          <a:blip r:embed="rId4" cstate="print"/>
          <a:srcRect l="16532" t="5596" r="23909"/>
          <a:stretch>
            <a:fillRect/>
          </a:stretch>
        </p:blipFill>
        <p:spPr bwMode="auto">
          <a:xfrm rot="5400000">
            <a:off x="769584" y="3919048"/>
            <a:ext cx="2254579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pohsa\Downloads\IMG-ced1b842772e2e50154f0c77e2ab6ceb-V.jpg"/>
          <p:cNvPicPr>
            <a:picLocks noChangeAspect="1" noChangeArrowheads="1"/>
          </p:cNvPicPr>
          <p:nvPr/>
        </p:nvPicPr>
        <p:blipFill>
          <a:blip r:embed="rId5"/>
          <a:srcRect l="25973" t="18620" r="17905" b="23952"/>
          <a:stretch>
            <a:fillRect/>
          </a:stretch>
        </p:blipFill>
        <p:spPr bwMode="auto">
          <a:xfrm>
            <a:off x="3707904" y="2024639"/>
            <a:ext cx="5007757" cy="424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Заголовок 3"/>
          <p:cNvSpPr>
            <a:spLocks noGrp="1"/>
          </p:cNvSpPr>
          <p:nvPr>
            <p:ph type="title"/>
          </p:nvPr>
        </p:nvSpPr>
        <p:spPr>
          <a:xfrm>
            <a:off x="395536" y="118901"/>
            <a:ext cx="5357850" cy="952483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Детский сад и семья- единомышленники и партнёры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ohsa\Desktop\2023-2024 учебный год\Метод. мероприятия\Фестиваль_04.24\фестива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2666996"/>
            <a:ext cx="1428760" cy="100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РОБОГРАД инновационная площадка 2023\Оформление стен ДОУ Робоград\робоград Эмблем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13" y="7729"/>
            <a:ext cx="1826818" cy="9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19872" y="1134252"/>
            <a:ext cx="5680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Семейный фестиваль «Мой робот-помощник и механические игрушки своими руками»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4" name="Picture 5" descr="C:\Users\251 dc\Desktop\фото мероприятий 2023-24\0-02-05-b016128836247a90d7de0c8d8b7efdbda649b5f576bf139cdc96c4344a3400b7_530a0edf4b70e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506" y="4077072"/>
            <a:ext cx="1820939" cy="247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9" name="Picture 3" descr="C:\Users\pohsa\Downloads\20241128_144420.jpg"/>
          <p:cNvPicPr>
            <a:picLocks noChangeAspect="1" noChangeArrowheads="1"/>
          </p:cNvPicPr>
          <p:nvPr/>
        </p:nvPicPr>
        <p:blipFill>
          <a:blip r:embed="rId4"/>
          <a:srcRect l="12590" t="19880" b="19642"/>
          <a:stretch>
            <a:fillRect/>
          </a:stretch>
        </p:blipFill>
        <p:spPr bwMode="auto">
          <a:xfrm>
            <a:off x="5357818" y="3151101"/>
            <a:ext cx="3500462" cy="335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8" name="Picture 2" descr="C:\Users\pohsa\Downloads\20241128_144259.jpg"/>
          <p:cNvPicPr>
            <a:picLocks noChangeAspect="1" noChangeArrowheads="1"/>
          </p:cNvPicPr>
          <p:nvPr/>
        </p:nvPicPr>
        <p:blipFill>
          <a:blip r:embed="rId5" cstate="print"/>
          <a:srcRect l="21769" t="12755" b="8163"/>
          <a:stretch>
            <a:fillRect/>
          </a:stretch>
        </p:blipFill>
        <p:spPr bwMode="auto">
          <a:xfrm>
            <a:off x="755576" y="4095936"/>
            <a:ext cx="1878287" cy="245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pohsa\Desktop\2023-2024 учебный год\Метод. мероприятия\Фестиваль_04.24\фестива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2643" y="1031104"/>
            <a:ext cx="2626796" cy="185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s://sun9-39.userapi.com/impg/V1BBTqW3DCGA2OaptBaDEnkTT-cSW4IY4Ed5dw/XdhPd5b9S9w.jpg?size=2560x1920&amp;quality=95&amp;sign=0b1c1c9af613adf014cf65cbb01a2b7b&amp;type=album"/>
          <p:cNvPicPr>
            <a:picLocks noChangeAspect="1" noChangeArrowheads="1"/>
          </p:cNvPicPr>
          <p:nvPr/>
        </p:nvPicPr>
        <p:blipFill>
          <a:blip r:embed="rId7" cstate="print"/>
          <a:srcRect t="31039"/>
          <a:stretch>
            <a:fillRect/>
          </a:stretch>
        </p:blipFill>
        <p:spPr bwMode="auto">
          <a:xfrm>
            <a:off x="539552" y="1159169"/>
            <a:ext cx="4679842" cy="265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55576" y="204715"/>
            <a:ext cx="6064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Семейный фестиваль «Мой робот-помощник и механические игрушки своими руками»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РОБОГРАД инновационная площадка 2023\Оформление стен ДОУ Робоград\робоград Эмблем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82" y="7729"/>
            <a:ext cx="1826818" cy="9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9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0" y="-33661"/>
            <a:ext cx="9144000" cy="6858001"/>
          </a:xfrm>
          <a:prstGeom prst="rect">
            <a:avLst/>
          </a:prstGeom>
          <a:noFill/>
        </p:spPr>
      </p:pic>
      <p:pic>
        <p:nvPicPr>
          <p:cNvPr id="12" name="Picture 4" descr="D:\камера телефона 20.05.2024\Camera\IMG20240426100003.jpg"/>
          <p:cNvPicPr>
            <a:picLocks noChangeAspect="1" noChangeArrowheads="1"/>
          </p:cNvPicPr>
          <p:nvPr/>
        </p:nvPicPr>
        <p:blipFill>
          <a:blip r:embed="rId3" cstate="print"/>
          <a:srcRect t="9852" b="9363"/>
          <a:stretch>
            <a:fillRect/>
          </a:stretch>
        </p:blipFill>
        <p:spPr bwMode="auto">
          <a:xfrm>
            <a:off x="6800265" y="1557568"/>
            <a:ext cx="2240958" cy="215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D:\камера телефона 20.05.2024\Camera\IMG20240425090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19" y="4077072"/>
            <a:ext cx="3097496" cy="23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0" name="Picture 2" descr="C:\Users\251 dc\Desktop\фото мероприятий 2023-24\20240425_095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110" y="1412776"/>
            <a:ext cx="2660596" cy="221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7" descr="C:\Users\251 dc\Desktop\фото мероприятий 2023-24\20240424_0929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41" y="4098370"/>
            <a:ext cx="2658733" cy="214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2" descr="Matatalab Screenless Robot Hands-on Coding Set | Robotics | STEM |  Elementary Education | Education Supplies | Nasc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41054" y="1565556"/>
            <a:ext cx="1348635" cy="138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188618" y="126799"/>
            <a:ext cx="4570985" cy="6667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</a:t>
            </a:r>
            <a:r>
              <a:rPr kumimoji="0" lang="ru-RU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етский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сад и семья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единомышленники и</a:t>
            </a:r>
            <a:r>
              <a:rPr kumimoji="0" lang="ru-RU" sz="24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партнёры</a:t>
            </a:r>
            <a:endParaRPr kumimoji="0" lang="ru-RU" sz="24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91220" y="1012666"/>
            <a:ext cx="2936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ень открытых дверей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251 dc\Desktop\30-05-2024_12-56-45\20240125_090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164" y="4443198"/>
            <a:ext cx="2683281" cy="209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9" descr="STEM - Набор &quot;Робомышь&quot; – купить в интернет-магазине, цена, заказ onlin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9031" b="15323"/>
          <a:stretch>
            <a:fillRect/>
          </a:stretch>
        </p:blipFill>
        <p:spPr bwMode="auto">
          <a:xfrm>
            <a:off x="4394717" y="3364700"/>
            <a:ext cx="1571616" cy="101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Users\1359049\Desktop\для отчетного видеоролика о викдоо\матата картинка 3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4855" y="3031322"/>
            <a:ext cx="626171" cy="66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1" descr="Робомышь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704649" y="3747366"/>
            <a:ext cx="502003" cy="47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C:\Users\pohsa\Desktop\1674266935_gas-kvas-com-p-risunok-na-den-otkritikh-dverei-v-shkole-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53648" y="1673868"/>
            <a:ext cx="1795145" cy="165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D:\РОБОГРАД инновационная площадка 2023\Оформление стен ДОУ Робоград\робоград Эмблема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82" y="7729"/>
            <a:ext cx="1826818" cy="9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1811" y="-2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266" y="188640"/>
            <a:ext cx="8501090" cy="58259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оциальное партнёрство - в ногу со временем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 descr="C:\Users\pohsa\Desktop\Конференция_август 23г\конференция\a0574429a9e30ab7a85ed514672517e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88588">
            <a:off x="3399852" y="2296215"/>
            <a:ext cx="6286544" cy="48951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52451" y="4254722"/>
            <a:ext cx="1786856" cy="912822"/>
          </a:xfrm>
          <a:prstGeom prst="rect">
            <a:avLst/>
          </a:prstGeom>
          <a:noFill/>
        </p:spPr>
        <p:txBody>
          <a:bodyPr wrap="none" lIns="81036" tIns="40517" rIns="81036" bIns="40517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«ДС № 251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г. Челябинска»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9" y="3349995"/>
            <a:ext cx="1628522" cy="820489"/>
          </a:xfrm>
          <a:prstGeom prst="rect">
            <a:avLst/>
          </a:prstGeom>
          <a:noFill/>
        </p:spPr>
        <p:txBody>
          <a:bodyPr wrap="square" lIns="81036" tIns="40517" rIns="81036" bIns="40517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етский центр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Robo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STEAMul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3093" y="2744911"/>
            <a:ext cx="1268124" cy="820489"/>
          </a:xfrm>
          <a:prstGeom prst="rect">
            <a:avLst/>
          </a:prstGeom>
          <a:noFill/>
        </p:spPr>
        <p:txBody>
          <a:bodyPr wrap="none" lIns="81036" tIns="40517" rIns="81036" bIns="40517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«Будущие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инженеры»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02016" y="5494198"/>
            <a:ext cx="1223240" cy="605046"/>
          </a:xfrm>
          <a:prstGeom prst="rect">
            <a:avLst/>
          </a:prstGeom>
          <a:noFill/>
        </p:spPr>
        <p:txBody>
          <a:bodyPr wrap="none" lIns="81036" tIns="40517" rIns="81036" bIns="40517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«Бабашки»</a:t>
            </a:r>
          </a:p>
        </p:txBody>
      </p:sp>
      <p:pic>
        <p:nvPicPr>
          <p:cNvPr id="4099" name="Picture 3" descr="C:\Users\pohsa\Desktop\GtKl68Vk5s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223"/>
          <a:stretch>
            <a:fillRect/>
          </a:stretch>
        </p:blipFill>
        <p:spPr bwMode="auto">
          <a:xfrm>
            <a:off x="5214943" y="1000110"/>
            <a:ext cx="1857388" cy="1966646"/>
          </a:xfrm>
          <a:prstGeom prst="rect">
            <a:avLst/>
          </a:prstGeom>
          <a:noFill/>
        </p:spPr>
      </p:pic>
      <p:pic>
        <p:nvPicPr>
          <p:cNvPr id="4098" name="Picture 2" descr="C:\Users\pohsa\Desktop\2127ca998e05eb8387d40617f5fa24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571746"/>
            <a:ext cx="2500330" cy="116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C:\Users\pohsa\Desktop\3d4cd77e57fa47a80a83b56e16c17084_X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5" y="4429134"/>
            <a:ext cx="2432465" cy="136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" name="Picture 9" descr="C:\Users\pohsa\Desktop\z_efec744db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300" y="1000112"/>
            <a:ext cx="2467447" cy="121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3811" y="5661248"/>
            <a:ext cx="1222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«КЕММА»</a:t>
            </a:r>
          </a:p>
        </p:txBody>
      </p:sp>
    </p:spTree>
    <p:extLst>
      <p:ext uri="{BB962C8B-B14F-4D97-AF65-F5344CB8AC3E}">
        <p14:creationId xmlns:p14="http://schemas.microsoft.com/office/powerpoint/2010/main" val="22625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2976" y="428604"/>
            <a:ext cx="5805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Перспективы деятельности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реализации инновационного проекта </a:t>
            </a:r>
            <a:endParaRPr lang="ru-RU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1359049\Desktop\для отчетного видеоролика о викдоо\depositphotos_9777013-stock-photo-working-togeth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7182" y="5453864"/>
            <a:ext cx="1332787" cy="12972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3638" y="1340768"/>
            <a:ext cx="8496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Практические рекомендации «Развитие технических компетенций детей 6-7 лет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Рабочей программы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РобоДом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Математика в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движении»;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Рабочая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 по реализации модуля «Мы – будущие инженеры» «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РобоДом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Математика в движении: учимся считать и программировать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для детей 6-7 лет;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робототехнических наборов в реализации модуля «Наш дом – Южный Урал»;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Альбом тематических сюжетных построек с использованием строительного набора «Бабашки» для детей 5-7 лет;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Серия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видеоуроков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безэкранному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программированию робототехнических наборов;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Электронный банк информационно-просветительских материалов для родителей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ТехноСемья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выпускника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ДОУ «Юный программист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7" name="Picture 2" descr="D:\РОБОГРАД инновационная площадка 2023\Оформление стен ДОУ Робоград\робоград Эмбл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82" y="7729"/>
            <a:ext cx="1826818" cy="9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251 dc\Desktop\Эврика.png"/>
          <p:cNvPicPr>
            <a:picLocks noChangeAspect="1" noChangeArrowheads="1"/>
          </p:cNvPicPr>
          <p:nvPr/>
        </p:nvPicPr>
        <p:blipFill>
          <a:blip r:embed="rId3" cstate="print"/>
          <a:srcRect l="29687" t="12500" r="22656" b="49305"/>
          <a:stretch>
            <a:fillRect/>
          </a:stretch>
        </p:blipFill>
        <p:spPr bwMode="auto">
          <a:xfrm>
            <a:off x="5698521" y="420936"/>
            <a:ext cx="3263062" cy="168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251 dc\Desktop\Рободом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2867" y="4226340"/>
            <a:ext cx="3338863" cy="1571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251 dc\Desktop\Внуки Архимед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3562" y="2348880"/>
            <a:ext cx="3338167" cy="156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251 dc\Desktop\Сайт ДОУ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3241" y="1142985"/>
            <a:ext cx="3254725" cy="264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251 dc\Desktop\ВИППДОО.png"/>
          <p:cNvPicPr>
            <a:picLocks noChangeAspect="1" noChangeArrowheads="1"/>
          </p:cNvPicPr>
          <p:nvPr/>
        </p:nvPicPr>
        <p:blipFill>
          <a:blip r:embed="rId7" cstate="print"/>
          <a:srcRect t="5396" b="35664"/>
          <a:stretch>
            <a:fillRect/>
          </a:stretch>
        </p:blipFill>
        <p:spPr bwMode="auto">
          <a:xfrm>
            <a:off x="1173242" y="4084225"/>
            <a:ext cx="3254724" cy="173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7157" y="190478"/>
            <a:ext cx="4781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нформационные площадки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обмена опытом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251 dc\Desktop\випдоо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827" y="4947032"/>
            <a:ext cx="857270" cy="850948"/>
          </a:xfrm>
          <a:prstGeom prst="rect">
            <a:avLst/>
          </a:prstGeom>
          <a:noFill/>
        </p:spPr>
      </p:pic>
      <p:pic>
        <p:nvPicPr>
          <p:cNvPr id="1032" name="Picture 8" descr="C:\Users\251 dc\Desktop\дс сайт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96" y="2780928"/>
            <a:ext cx="857256" cy="882289"/>
          </a:xfrm>
          <a:prstGeom prst="rect">
            <a:avLst/>
          </a:prstGeom>
          <a:noFill/>
        </p:spPr>
      </p:pic>
      <p:pic>
        <p:nvPicPr>
          <p:cNvPr id="1033" name="Picture 9" descr="C:\Users\251 dc\Desktop\эврика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4876" y="1142985"/>
            <a:ext cx="847726" cy="845856"/>
          </a:xfrm>
          <a:prstGeom prst="rect">
            <a:avLst/>
          </a:prstGeom>
          <a:noFill/>
        </p:spPr>
      </p:pic>
      <p:pic>
        <p:nvPicPr>
          <p:cNvPr id="1034" name="Picture 10" descr="C:\Users\251 dc\Desktop\внуки архимеда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14876" y="3118865"/>
            <a:ext cx="847726" cy="887338"/>
          </a:xfrm>
          <a:prstGeom prst="rect">
            <a:avLst/>
          </a:prstGeom>
          <a:noFill/>
        </p:spPr>
      </p:pic>
      <p:pic>
        <p:nvPicPr>
          <p:cNvPr id="1035" name="Picture 11" descr="C:\Users\251 dc\Desktop\рободом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41651" y="4947032"/>
            <a:ext cx="847726" cy="8509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46915" y="6204129"/>
            <a:ext cx="453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ПРИГЛАШАЕМ К СОТРУДНИЧЕСТВУ!</a:t>
            </a:r>
          </a:p>
        </p:txBody>
      </p:sp>
    </p:spTree>
    <p:extLst>
      <p:ext uri="{BB962C8B-B14F-4D97-AF65-F5344CB8AC3E}">
        <p14:creationId xmlns:p14="http://schemas.microsoft.com/office/powerpoint/2010/main" val="12250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37211" b="33863"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36324" y="188640"/>
            <a:ext cx="5912901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44958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 показателях реализации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58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инновационного проекта за отчетный период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620669"/>
              </p:ext>
            </p:extLst>
          </p:nvPr>
        </p:nvGraphicFramePr>
        <p:xfrm>
          <a:off x="827584" y="1052736"/>
          <a:ext cx="7920880" cy="5332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858"/>
                <a:gridCol w="4176464"/>
                <a:gridCol w="1649382"/>
                <a:gridCol w="1584176"/>
              </a:tblGrid>
              <a:tr h="467139"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за отчетный период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6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238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педагогов, прошедших внутрифирменное обучение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238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проекта:</a:t>
                      </a: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Педагоги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Дети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Родители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</a:p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/>
                </a:tc>
              </a:tr>
              <a:tr h="4428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робототехнических наборов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238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конкурсных движений среди воспитанников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17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Сформированность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технических компетенций выпускника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40/60%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50/65%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386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авторских разработок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386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публикаций,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статей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071670" y="571480"/>
            <a:ext cx="5257800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педагогов ДОУ: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1285852" y="1285860"/>
            <a:ext cx="2438400" cy="33855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357818" y="1643050"/>
            <a:ext cx="22860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Аттестационная категория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97437042"/>
              </p:ext>
            </p:extLst>
          </p:nvPr>
        </p:nvGraphicFramePr>
        <p:xfrm>
          <a:off x="4932040" y="2636912"/>
          <a:ext cx="35719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245577785"/>
              </p:ext>
            </p:extLst>
          </p:nvPr>
        </p:nvGraphicFramePr>
        <p:xfrm>
          <a:off x="827584" y="1714488"/>
          <a:ext cx="3744416" cy="324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5А\Desktop\пособие 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16294" r="74429" b="29268"/>
          <a:stretch/>
        </p:blipFill>
        <p:spPr bwMode="auto">
          <a:xfrm>
            <a:off x="684455" y="1247325"/>
            <a:ext cx="2306780" cy="323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1917" y="893382"/>
            <a:ext cx="5748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Алгоритмика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шаг за шагом для детей 6-7 лет»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542" y="4636130"/>
            <a:ext cx="3679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Технологические карты по ознакомлению дошкольников с трудом взрослых посредством использования робототехнических наборов в образовательной деятельности с детьми 6-7 лет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8878" y="0"/>
            <a:ext cx="91528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продукты,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в ходе реализации проекта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94314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https://vipdoo251.nubex.ru/dtg/progr/progr_razrab/mp_algoritmika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5А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32" y="1793569"/>
            <a:ext cx="4424458" cy="371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5А\Desktop\пособие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11061" r="24708" b="15853"/>
          <a:stretch/>
        </p:blipFill>
        <p:spPr bwMode="auto">
          <a:xfrm>
            <a:off x="3707904" y="3313332"/>
            <a:ext cx="4194722" cy="278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5А\Desktop\пособие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42698" r="73251" b="2627"/>
          <a:stretch/>
        </p:blipFill>
        <p:spPr bwMode="auto">
          <a:xfrm>
            <a:off x="683568" y="1524347"/>
            <a:ext cx="2480204" cy="33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06888"/>
            <a:ext cx="827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Рабочая тетрадь для детей 3-4 лет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«Играем и развиваемся с игровым набором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«Дары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Фребеля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1510756"/>
            <a:ext cx="5112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омплекс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игровых заданий разработан с учетом возрастных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психологических особенностей детей 3-4 лет в соответствии с календарно-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тематическим планированием ДОУ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620595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https://vipdoo251.nubex.ru/dtg/constr/constr_razrab/mp_frebel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60648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Рабочая программа по реализации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модуля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– будущие инженеры»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РобоДом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Математика в движении: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учимся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считать и программировать»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38975" y="2054357"/>
            <a:ext cx="4464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Рабочая  программа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5-6 лет и направлена на формирование у них элементарных математических представлений и начальных навыков работы с алгоритмами через игровую деятельность с дидактическим оборудованием СТЕМ Стена (STEM WALL), напольным ковриком-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пазлом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«Математика» и образовательными робототехническими наборами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MatataLab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РобоМышь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«Пчелки» или «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Ботли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 </a:t>
            </a:r>
          </a:p>
        </p:txBody>
      </p:sp>
      <p:pic>
        <p:nvPicPr>
          <p:cNvPr id="4" name="Picture 2" descr="C:\Users\5А\Desktop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57612"/>
            <a:ext cx="2922026" cy="402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85223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https://vipdoo251.nubex.ru/dtg/progr/progr_razrab/mp_robodom_1_st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1772816"/>
            <a:ext cx="52200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у детей 5-6 лет предпосылок инженерного мышления, первоначальных навыков решения логических, алгоритмических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Познакомить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с основами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алгоритмики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программирования.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Формировать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математические представления (числа, счет, простейшие арифметические операции).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Формировать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умения работать с различными робототехническими наборами, учитывая в процессе программирования их свойства и 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возможности….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7448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https://vipdoo251.nubex.ru/dtg/progr/progr_razrab/mp_robodom_1_st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332656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 «Развитие технических компетенций детей 5-6 лет»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Рабочей программы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РобоДом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Математика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движении»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5А\Downloads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95" y="1968721"/>
            <a:ext cx="2552700" cy="360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5А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1" y="1772816"/>
            <a:ext cx="8574338" cy="381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Комплект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игровых полей и инструкций для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занятий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с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ТНР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«Автоматизация звуков в словах»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(Образовательный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набор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«Пчелки»)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6719" y="5877272"/>
            <a:ext cx="705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https://vipdoo251.nubex.ru/direction/14135_pchelki/14139/15104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Цифровизация в доу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866</Words>
  <Application>Microsoft Office PowerPoint</Application>
  <PresentationFormat>Экран (4:3)</PresentationFormat>
  <Paragraphs>189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шаблон Цифровизация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Конкурсное движение </vt:lpstr>
      <vt:lpstr>Презентация PowerPoint</vt:lpstr>
      <vt:lpstr>Презентация PowerPoint</vt:lpstr>
      <vt:lpstr>        Детский сад и семья- единомышленники и партнёры</vt:lpstr>
      <vt:lpstr>Презентация PowerPoint</vt:lpstr>
      <vt:lpstr>Презентация PowerPoint</vt:lpstr>
      <vt:lpstr>Социальное партнёрство - в ногу со временем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251 dc</dc:creator>
  <cp:lastModifiedBy>5А</cp:lastModifiedBy>
  <cp:revision>112</cp:revision>
  <dcterms:created xsi:type="dcterms:W3CDTF">2022-01-12T06:39:00Z</dcterms:created>
  <dcterms:modified xsi:type="dcterms:W3CDTF">2025-03-26T11:07:55Z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B69A990DBF5D400AB5522F3F74B86D6E</vt:lpwstr>
  </property>
  <property fmtid="{D5CDD505-2E9C-101B-9397-08002B2CF9AE}" pid="3" name="KSOProductBuildVer">
    <vt:lpwstr>1049-11.2.0.11417</vt:lpwstr>
  </property>
</Properties>
</file>