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3" r:id="rId4"/>
    <p:sldId id="259" r:id="rId5"/>
    <p:sldId id="258" r:id="rId6"/>
    <p:sldId id="260" r:id="rId7"/>
    <p:sldId id="261" r:id="rId8"/>
    <p:sldId id="262" r:id="rId9"/>
    <p:sldId id="265" r:id="rId10"/>
    <p:sldId id="26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D35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2/14/2024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aquariumok.ru/content/okislyaemost_vody" TargetMode="External"/><Relationship Id="rId2" Type="http://schemas.openxmlformats.org/officeDocument/2006/relationships/hyperlink" Target="https://cyberleninka.ru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ocs.cntd.ru/document/1400030%203" TargetMode="External"/><Relationship Id="rId5" Type="http://schemas.openxmlformats.org/officeDocument/2006/relationships/hyperlink" Target="http://vsereki.ru/" TargetMode="External"/><Relationship Id="rId4" Type="http://schemas.openxmlformats.org/officeDocument/2006/relationships/hyperlink" Target="https://wiki-karelia.ru/articles/priroda-i-puteshestviya/lososinka-i-neglinka-reki-petrozavodska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51012" y="1321488"/>
            <a:ext cx="8689976" cy="2509213"/>
          </a:xfrm>
        </p:spPr>
        <p:txBody>
          <a:bodyPr>
            <a:normAutofit/>
          </a:bodyPr>
          <a:lstStyle/>
          <a:p>
            <a:r>
              <a:rPr lang="ru-RU" sz="3600" b="1" dirty="0">
                <a:solidFill>
                  <a:schemeClr val="accent1">
                    <a:lumMod val="50000"/>
                  </a:schemeClr>
                </a:solidFill>
              </a:rPr>
              <a:t>Анализ качества воды </a:t>
            </a:r>
            <a:r>
              <a:rPr lang="ru-RU" sz="3600" b="1" dirty="0" err="1">
                <a:solidFill>
                  <a:schemeClr val="accent1">
                    <a:lumMod val="50000"/>
                  </a:schemeClr>
                </a:solidFill>
              </a:rPr>
              <a:t>р.Неглинка</a:t>
            </a:r>
            <a:r>
              <a:rPr lang="ru-RU" sz="3600" b="1" dirty="0">
                <a:solidFill>
                  <a:schemeClr val="accent1">
                    <a:lumMod val="50000"/>
                  </a:schemeClr>
                </a:solidFill>
              </a:rPr>
              <a:t> в домашних условиях </a:t>
            </a:r>
            <a:endParaRPr lang="ru-RU" sz="36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Исследовательская работа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118538" y="3997197"/>
            <a:ext cx="6358759" cy="2521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16300">
              <a:lnSpc>
                <a:spcPct val="150000"/>
              </a:lnSpc>
              <a:spcAft>
                <a:spcPts val="0"/>
              </a:spcAft>
            </a:pPr>
            <a:r>
              <a:rPr lang="ru-RU" sz="1400" b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Выполнина</a:t>
            </a:r>
            <a:r>
              <a:rPr lang="ru-RU" sz="1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Брагинова Василиса, 4 класс МОУ «Петровский Дворец»</a:t>
            </a:r>
            <a:endParaRPr lang="ru-RU" sz="11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416300">
              <a:lnSpc>
                <a:spcPct val="150000"/>
              </a:lnSpc>
              <a:spcAft>
                <a:spcPts val="0"/>
              </a:spcAft>
            </a:pPr>
            <a:r>
              <a:rPr lang="ru-RU" sz="1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Руководители:</a:t>
            </a:r>
            <a:endParaRPr lang="ru-RU" sz="11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416300">
              <a:lnSpc>
                <a:spcPct val="150000"/>
              </a:lnSpc>
              <a:spcAft>
                <a:spcPts val="1300"/>
              </a:spcAft>
            </a:pP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Савинкова Ирина Валерьевна, учитель начальных классов, </a:t>
            </a:r>
            <a:endParaRPr lang="ru-RU" sz="11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416300">
              <a:lnSpc>
                <a:spcPct val="150000"/>
              </a:lnSpc>
              <a:spcAft>
                <a:spcPts val="1300"/>
              </a:spcAft>
            </a:pP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Брагинова Наталья Петровна, педагог доп. образования  </a:t>
            </a:r>
            <a:endParaRPr lang="ru-RU" sz="11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376855" y="310380"/>
            <a:ext cx="9459311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Arial" panose="020B0604020202020204" pitchFamily="34" charset="0"/>
              </a:rPr>
              <a:t>Фестиваль учебно-исследовательских работ младших школьников </a:t>
            </a:r>
            <a:br>
              <a:rPr lang="ru-RU" dirty="0">
                <a:latin typeface="Times New Roman" panose="02020603050405020304" pitchFamily="18" charset="0"/>
                <a:ea typeface="Arial" panose="020B0604020202020204" pitchFamily="34" charset="0"/>
              </a:rPr>
            </a:br>
            <a:r>
              <a:rPr lang="ru-RU" dirty="0">
                <a:latin typeface="Times New Roman" panose="02020603050405020304" pitchFamily="18" charset="0"/>
                <a:ea typeface="Arial" panose="020B0604020202020204" pitchFamily="34" charset="0"/>
              </a:rPr>
              <a:t>«Мои первые открытия» </a:t>
            </a:r>
            <a:endParaRPr lang="ru-RU" sz="14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Arial" panose="020B0604020202020204" pitchFamily="34" charset="0"/>
              </a:rPr>
              <a:t>Номинация «Природа в жизни людей»</a:t>
            </a:r>
            <a:endParaRPr lang="ru-RU" sz="14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82200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66274" y="2257312"/>
            <a:ext cx="10364451" cy="1596177"/>
          </a:xfrm>
        </p:spPr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35849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Цель и задачи исследования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b="1" dirty="0" smtClean="0"/>
              <a:t>Гипотеза</a:t>
            </a:r>
            <a:r>
              <a:rPr lang="ru-RU" dirty="0" smtClean="0"/>
              <a:t>: </a:t>
            </a:r>
            <a:r>
              <a:rPr lang="ru-RU" dirty="0"/>
              <a:t>качество воды  в устье реки Неглинка хуже, чем в её истоке, т.е. город отрицательно влияет на него</a:t>
            </a:r>
          </a:p>
          <a:p>
            <a:r>
              <a:rPr lang="ru-RU" b="1" dirty="0" smtClean="0"/>
              <a:t>Цель</a:t>
            </a:r>
            <a:r>
              <a:rPr lang="ru-RU" dirty="0" smtClean="0"/>
              <a:t>: </a:t>
            </a:r>
            <a:r>
              <a:rPr lang="ru-RU" dirty="0"/>
              <a:t>выявление влияния города на качество воды </a:t>
            </a:r>
            <a:r>
              <a:rPr lang="ru-RU" dirty="0" err="1"/>
              <a:t>р.Неглинка</a:t>
            </a:r>
            <a:endParaRPr lang="ru-RU" dirty="0"/>
          </a:p>
          <a:p>
            <a:r>
              <a:rPr lang="ru-RU" b="1" dirty="0"/>
              <a:t>Задачи</a:t>
            </a:r>
            <a:r>
              <a:rPr lang="ru-RU" dirty="0"/>
              <a:t>: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/>
              <a:t>Выяснить</a:t>
            </a:r>
            <a:r>
              <a:rPr lang="ru-RU" dirty="0"/>
              <a:t>, что такое анализ качества воды, какие бываю методики проведения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/>
              <a:t>составить </a:t>
            </a:r>
            <a:r>
              <a:rPr lang="ru-RU" dirty="0"/>
              <a:t>список необходимых и доступных анализов и оборудования;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/>
              <a:t>взять </a:t>
            </a:r>
            <a:r>
              <a:rPr lang="ru-RU" dirty="0"/>
              <a:t>пробы воды в разных частях реки и провести анализ;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/>
              <a:t>сравнить </a:t>
            </a:r>
            <a:r>
              <a:rPr lang="ru-RU" dirty="0"/>
              <a:t>результаты.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025015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Методы исследования</a:t>
            </a:r>
            <a:endParaRPr lang="ru-RU" dirty="0"/>
          </a:p>
        </p:txBody>
      </p:sp>
      <p:pic>
        <p:nvPicPr>
          <p:cNvPr id="8" name="Объект 7"/>
          <p:cNvPicPr>
            <a:picLocks noGrp="1" noChangeAspect="1"/>
          </p:cNvPicPr>
          <p:nvPr>
            <p:ph sz="quarter" idx="13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5702" y="1970521"/>
            <a:ext cx="2055018" cy="2740025"/>
          </a:xfrm>
        </p:spPr>
      </p:pic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396422" y="4289827"/>
            <a:ext cx="4881804" cy="679994"/>
          </a:xfrm>
        </p:spPr>
        <p:txBody>
          <a:bodyPr/>
          <a:lstStyle/>
          <a:p>
            <a:endParaRPr lang="ru-RU" sz="2400" dirty="0" smtClean="0"/>
          </a:p>
          <a:p>
            <a:r>
              <a:rPr lang="ru-RU" sz="2400" dirty="0" smtClean="0"/>
              <a:t>были </a:t>
            </a:r>
            <a:r>
              <a:rPr lang="ru-RU" sz="2400" dirty="0"/>
              <a:t>выбраны </a:t>
            </a:r>
            <a:r>
              <a:rPr lang="ru-RU" sz="2400" dirty="0" smtClean="0"/>
              <a:t>методики, </a:t>
            </a:r>
            <a:r>
              <a:rPr lang="ru-RU" sz="2400" dirty="0"/>
              <a:t>которые можно </a:t>
            </a:r>
            <a:r>
              <a:rPr lang="ru-RU" sz="2400" dirty="0" smtClean="0"/>
              <a:t>провести </a:t>
            </a:r>
            <a:r>
              <a:rPr lang="ru-RU" sz="2400" dirty="0"/>
              <a:t>в домашних </a:t>
            </a:r>
            <a:r>
              <a:rPr lang="ru-RU" sz="2400" dirty="0" smtClean="0"/>
              <a:t>условиях</a:t>
            </a:r>
          </a:p>
          <a:p>
            <a:r>
              <a:rPr lang="ru-RU" sz="2400" dirty="0" smtClean="0"/>
              <a:t>Часть </a:t>
            </a:r>
            <a:r>
              <a:rPr lang="ru-RU" sz="2400" dirty="0"/>
              <a:t>анализов выполнена с использованием аквариумных тестов </a:t>
            </a:r>
            <a:r>
              <a:rPr lang="ru-RU" sz="2400" dirty="0" err="1"/>
              <a:t>Nilpa</a:t>
            </a:r>
            <a:r>
              <a:rPr lang="ru-RU" sz="2400" dirty="0"/>
              <a:t> по приложенным к ним инструкциям </a:t>
            </a:r>
          </a:p>
        </p:txBody>
      </p:sp>
      <p:pic>
        <p:nvPicPr>
          <p:cNvPr id="9" name="Объект 8"/>
          <p:cNvPicPr>
            <a:picLocks noGrp="1" noChangeAspect="1"/>
          </p:cNvPicPr>
          <p:nvPr>
            <p:ph sz="quarter" idx="14"/>
          </p:nvPr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6200000">
            <a:off x="2971875" y="3599809"/>
            <a:ext cx="2766954" cy="2740025"/>
          </a:xfrm>
        </p:spPr>
      </p:pic>
    </p:spTree>
    <p:extLst>
      <p:ext uri="{BB962C8B-B14F-4D97-AF65-F5344CB8AC3E}">
        <p14:creationId xmlns:p14="http://schemas.microsoft.com/office/powerpoint/2010/main" val="3830683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Качество воды</a:t>
            </a: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13"/>
          </p:nvPr>
        </p:nvSpPr>
        <p:spPr>
          <a:xfrm>
            <a:off x="913774" y="2371018"/>
            <a:ext cx="5106027" cy="3420181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Показатели качества воды: </a:t>
            </a:r>
          </a:p>
          <a:p>
            <a:pPr lvl="1"/>
            <a:r>
              <a:rPr lang="ru-RU" dirty="0" smtClean="0"/>
              <a:t>химические</a:t>
            </a:r>
            <a:r>
              <a:rPr lang="ru-RU" dirty="0"/>
              <a:t>, </a:t>
            </a:r>
            <a:endParaRPr lang="ru-RU" dirty="0" smtClean="0"/>
          </a:p>
          <a:p>
            <a:pPr lvl="1"/>
            <a:r>
              <a:rPr lang="ru-RU" dirty="0" smtClean="0"/>
              <a:t>органолептические</a:t>
            </a:r>
            <a:r>
              <a:rPr lang="ru-RU" dirty="0"/>
              <a:t>, </a:t>
            </a:r>
            <a:endParaRPr lang="ru-RU" dirty="0" smtClean="0"/>
          </a:p>
          <a:p>
            <a:pPr lvl="1"/>
            <a:r>
              <a:rPr lang="ru-RU" dirty="0" smtClean="0"/>
              <a:t>токсикологические</a:t>
            </a:r>
            <a:r>
              <a:rPr lang="ru-RU" dirty="0"/>
              <a:t>, </a:t>
            </a:r>
            <a:endParaRPr lang="ru-RU" dirty="0" smtClean="0"/>
          </a:p>
          <a:p>
            <a:pPr lvl="1"/>
            <a:r>
              <a:rPr lang="ru-RU" dirty="0" smtClean="0"/>
              <a:t>микробиологические </a:t>
            </a:r>
          </a:p>
          <a:p>
            <a:pPr lvl="1"/>
            <a:r>
              <a:rPr lang="ru-RU" dirty="0" smtClean="0"/>
              <a:t>общие.</a:t>
            </a:r>
          </a:p>
          <a:p>
            <a:r>
              <a:rPr lang="ru-RU" dirty="0" smtClean="0"/>
              <a:t>превышение допустимых концентраций </a:t>
            </a:r>
            <a:r>
              <a:rPr lang="ru-RU" dirty="0"/>
              <a:t>компонентов в воде дает основание признать воду непригодной для питья или хозяйственных нужд</a:t>
            </a:r>
          </a:p>
        </p:txBody>
      </p:sp>
      <p:pic>
        <p:nvPicPr>
          <p:cNvPr id="9" name="Объект 8"/>
          <p:cNvPicPr>
            <a:picLocks noGrp="1" noChangeAspect="1"/>
          </p:cNvPicPr>
          <p:nvPr>
            <p:ph sz="quarter" idx="14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35917" y="1788345"/>
            <a:ext cx="3163614" cy="4218154"/>
          </a:xfrm>
        </p:spPr>
      </p:pic>
    </p:spTree>
    <p:extLst>
      <p:ext uri="{BB962C8B-B14F-4D97-AF65-F5344CB8AC3E}">
        <p14:creationId xmlns:p14="http://schemas.microsoft.com/office/powerpoint/2010/main" val="16351398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Объект 6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421815073"/>
              </p:ext>
            </p:extLst>
          </p:nvPr>
        </p:nvGraphicFramePr>
        <p:xfrm>
          <a:off x="2112580" y="2007475"/>
          <a:ext cx="7935310" cy="404648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85080">
                  <a:extLst>
                    <a:ext uri="{9D8B030D-6E8A-4147-A177-3AD203B41FA5}">
                      <a16:colId xmlns:a16="http://schemas.microsoft.com/office/drawing/2014/main" val="1068459460"/>
                    </a:ext>
                  </a:extLst>
                </a:gridCol>
                <a:gridCol w="1983410">
                  <a:extLst>
                    <a:ext uri="{9D8B030D-6E8A-4147-A177-3AD203B41FA5}">
                      <a16:colId xmlns:a16="http://schemas.microsoft.com/office/drawing/2014/main" val="604324408"/>
                    </a:ext>
                  </a:extLst>
                </a:gridCol>
                <a:gridCol w="1983410">
                  <a:extLst>
                    <a:ext uri="{9D8B030D-6E8A-4147-A177-3AD203B41FA5}">
                      <a16:colId xmlns:a16="http://schemas.microsoft.com/office/drawing/2014/main" val="3172047687"/>
                    </a:ext>
                  </a:extLst>
                </a:gridCol>
                <a:gridCol w="1983410">
                  <a:extLst>
                    <a:ext uri="{9D8B030D-6E8A-4147-A177-3AD203B41FA5}">
                      <a16:colId xmlns:a16="http://schemas.microsoft.com/office/drawing/2014/main" val="2252039520"/>
                    </a:ext>
                  </a:extLst>
                </a:gridCol>
              </a:tblGrid>
              <a:tr h="5670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Проба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цветность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прозрачность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запах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3306648874"/>
                  </a:ext>
                </a:extLst>
              </a:tr>
              <a:tr h="12783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1-верховье реки Неглинка в мкр “Чистый город”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жёлтый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20см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нет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2385160718"/>
                  </a:ext>
                </a:extLst>
              </a:tr>
              <a:tr h="12783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2-парк “Зелёный берег”, место зимовки уток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светло-желтый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21см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нет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3885932774"/>
                  </a:ext>
                </a:extLst>
              </a:tr>
              <a:tr h="9227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3-низовье реки в районе ул.Федосовой 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светло-жёлтая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20см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нет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3898405464"/>
                  </a:ext>
                </a:extLst>
              </a:tr>
            </a:tbl>
          </a:graphicData>
        </a:graphic>
      </p:graphicFrame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Органолептический анализ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98032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Химический анализ воды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880819537"/>
              </p:ext>
            </p:extLst>
          </p:nvPr>
        </p:nvGraphicFramePr>
        <p:xfrm>
          <a:off x="2364829" y="1891862"/>
          <a:ext cx="7767142" cy="434077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45643">
                  <a:extLst>
                    <a:ext uri="{9D8B030D-6E8A-4147-A177-3AD203B41FA5}">
                      <a16:colId xmlns:a16="http://schemas.microsoft.com/office/drawing/2014/main" val="3902274545"/>
                    </a:ext>
                  </a:extLst>
                </a:gridCol>
                <a:gridCol w="1131168">
                  <a:extLst>
                    <a:ext uri="{9D8B030D-6E8A-4147-A177-3AD203B41FA5}">
                      <a16:colId xmlns:a16="http://schemas.microsoft.com/office/drawing/2014/main" val="3499415250"/>
                    </a:ext>
                  </a:extLst>
                </a:gridCol>
                <a:gridCol w="1129578">
                  <a:extLst>
                    <a:ext uri="{9D8B030D-6E8A-4147-A177-3AD203B41FA5}">
                      <a16:colId xmlns:a16="http://schemas.microsoft.com/office/drawing/2014/main" val="3625625705"/>
                    </a:ext>
                  </a:extLst>
                </a:gridCol>
                <a:gridCol w="1007161">
                  <a:extLst>
                    <a:ext uri="{9D8B030D-6E8A-4147-A177-3AD203B41FA5}">
                      <a16:colId xmlns:a16="http://schemas.microsoft.com/office/drawing/2014/main" val="2038461936"/>
                    </a:ext>
                  </a:extLst>
                </a:gridCol>
                <a:gridCol w="1129578">
                  <a:extLst>
                    <a:ext uri="{9D8B030D-6E8A-4147-A177-3AD203B41FA5}">
                      <a16:colId xmlns:a16="http://schemas.microsoft.com/office/drawing/2014/main" val="340779349"/>
                    </a:ext>
                  </a:extLst>
                </a:gridCol>
                <a:gridCol w="1124014">
                  <a:extLst>
                    <a:ext uri="{9D8B030D-6E8A-4147-A177-3AD203B41FA5}">
                      <a16:colId xmlns:a16="http://schemas.microsoft.com/office/drawing/2014/main" val="2341905082"/>
                    </a:ext>
                  </a:extLst>
                </a:gridCol>
              </a:tblGrid>
              <a:tr h="8337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рН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РО4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NO2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Жесткость (</a:t>
                      </a:r>
                      <a:r>
                        <a:rPr lang="ru-RU" sz="1800" dirty="0" err="1">
                          <a:effectLst/>
                        </a:rPr>
                        <a:t>гр</a:t>
                      </a:r>
                      <a:r>
                        <a:rPr lang="ru-RU" sz="1800" dirty="0">
                          <a:effectLst/>
                        </a:rPr>
                        <a:t>)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effectLst/>
                        </a:rPr>
                        <a:t>Fe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2215434963"/>
                  </a:ext>
                </a:extLst>
              </a:tr>
              <a:tr h="11619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1-верховье реки Неглинка в </a:t>
                      </a:r>
                      <a:r>
                        <a:rPr lang="ru-RU" sz="1400" dirty="0" err="1">
                          <a:effectLst/>
                        </a:rPr>
                        <a:t>мкр</a:t>
                      </a:r>
                      <a:r>
                        <a:rPr lang="ru-RU" sz="1400" dirty="0">
                          <a:effectLst/>
                        </a:rPr>
                        <a:t> “Чистый город”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4.5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0.0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0.0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4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0.5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25536443"/>
                  </a:ext>
                </a:extLst>
              </a:tr>
              <a:tr h="9247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2-парк “Зелёный берег”, место зимовки уток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6.4</a:t>
                      </a:r>
                      <a:endParaRPr lang="ru-RU" sz="12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0.25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0.0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0.5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2440815334"/>
                  </a:ext>
                </a:extLst>
              </a:tr>
              <a:tr h="9148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3-низовье реки в районе ул.Федосовой 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7.0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0.0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0.0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7.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0.5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3867808586"/>
                  </a:ext>
                </a:extLst>
              </a:tr>
              <a:tr h="5054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Норма (3)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6-9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3,5 мг/л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2,8</a:t>
                      </a:r>
                      <a:r>
                        <a:rPr lang="en-US" sz="1400">
                          <a:effectLst/>
                        </a:rPr>
                        <a:t>DH(</a:t>
                      </a:r>
                      <a:r>
                        <a:rPr lang="ru-RU" sz="1400">
                          <a:effectLst/>
                        </a:rPr>
                        <a:t>1</a:t>
                      </a:r>
                      <a:r>
                        <a:rPr lang="en-US" sz="1400">
                          <a:effectLst/>
                        </a:rPr>
                        <a:t>)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0,3 мг/л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39836009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41372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Перманганатная</a:t>
            </a:r>
            <a:r>
              <a:rPr lang="ru-RU" dirty="0" smtClean="0"/>
              <a:t> окисляемость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794624152"/>
              </p:ext>
            </p:extLst>
          </p:nvPr>
        </p:nvGraphicFramePr>
        <p:xfrm>
          <a:off x="1713183" y="2636322"/>
          <a:ext cx="9212116" cy="289211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606058">
                  <a:extLst>
                    <a:ext uri="{9D8B030D-6E8A-4147-A177-3AD203B41FA5}">
                      <a16:colId xmlns:a16="http://schemas.microsoft.com/office/drawing/2014/main" val="1468594743"/>
                    </a:ext>
                  </a:extLst>
                </a:gridCol>
                <a:gridCol w="4606058">
                  <a:extLst>
                    <a:ext uri="{9D8B030D-6E8A-4147-A177-3AD203B41FA5}">
                      <a16:colId xmlns:a16="http://schemas.microsoft.com/office/drawing/2014/main" val="3755845536"/>
                    </a:ext>
                  </a:extLst>
                </a:gridCol>
              </a:tblGrid>
              <a:tr h="5715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Пробы воды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Цвет через 30 мин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0589665"/>
                  </a:ext>
                </a:extLst>
              </a:tr>
              <a:tr h="8745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1-верховье реки Неглинка в </a:t>
                      </a:r>
                      <a:r>
                        <a:rPr lang="ru-RU" sz="1400" dirty="0" err="1">
                          <a:solidFill>
                            <a:schemeClr val="tx1"/>
                          </a:solidFill>
                          <a:effectLst/>
                        </a:rPr>
                        <a:t>мкр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 “Чистый город”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Желтый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313099"/>
                  </a:ext>
                </a:extLst>
              </a:tr>
              <a:tr h="8745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2-парк “Зелёный берег”, место зимовки уток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Красный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1389218"/>
                  </a:ext>
                </a:extLst>
              </a:tr>
              <a:tr h="5715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3-низовье реки в районе </a:t>
                      </a:r>
                      <a:r>
                        <a:rPr lang="ru-RU" sz="1400" dirty="0" err="1">
                          <a:solidFill>
                            <a:schemeClr val="tx1"/>
                          </a:solidFill>
                          <a:effectLst/>
                        </a:rPr>
                        <a:t>ул.Федосовой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Малиново-красный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CD356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3103922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223158" y="1845362"/>
            <a:ext cx="1046216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Сравнительная оценка ПМО определялась с помощью бытового метода, описанного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В.Ковалевым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095649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выводы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2006930"/>
            <a:ext cx="10363826" cy="3942608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С помощью простых доступных методик был проведен анализ качества воды из реки </a:t>
            </a:r>
            <a:r>
              <a:rPr lang="ru-RU" dirty="0" err="1" smtClean="0"/>
              <a:t>неглинка</a:t>
            </a:r>
            <a:r>
              <a:rPr lang="ru-RU" dirty="0" smtClean="0"/>
              <a:t>.</a:t>
            </a:r>
            <a:endParaRPr lang="ru-RU" dirty="0"/>
          </a:p>
          <a:p>
            <a:r>
              <a:rPr lang="ru-RU" dirty="0" smtClean="0"/>
              <a:t>Показатели качества воды </a:t>
            </a:r>
            <a:r>
              <a:rPr lang="ru-RU" dirty="0"/>
              <a:t>из реки в разных её частях </a:t>
            </a:r>
            <a:r>
              <a:rPr lang="ru-RU" dirty="0" smtClean="0"/>
              <a:t>отличаются:</a:t>
            </a:r>
          </a:p>
          <a:p>
            <a:pPr lvl="1"/>
            <a:r>
              <a:rPr lang="ru-RU" dirty="0" smtClean="0"/>
              <a:t>рН </a:t>
            </a:r>
            <a:r>
              <a:rPr lang="ru-RU" dirty="0"/>
              <a:t>меняется от 4.5 до 7.0, </a:t>
            </a:r>
            <a:endParaRPr lang="ru-RU" dirty="0" smtClean="0"/>
          </a:p>
          <a:p>
            <a:pPr lvl="1"/>
            <a:r>
              <a:rPr lang="ru-RU" dirty="0" smtClean="0"/>
              <a:t>жёсткость </a:t>
            </a:r>
            <a:r>
              <a:rPr lang="ru-RU" dirty="0"/>
              <a:t>увеличивается, </a:t>
            </a:r>
            <a:endParaRPr lang="ru-RU" dirty="0" smtClean="0"/>
          </a:p>
          <a:p>
            <a:pPr lvl="1"/>
            <a:r>
              <a:rPr lang="ru-RU" dirty="0" smtClean="0"/>
              <a:t>цветность </a:t>
            </a:r>
            <a:r>
              <a:rPr lang="ru-RU" dirty="0"/>
              <a:t>уменьшается, </a:t>
            </a:r>
            <a:endParaRPr lang="ru-RU" dirty="0" smtClean="0"/>
          </a:p>
          <a:p>
            <a:pPr lvl="1"/>
            <a:r>
              <a:rPr lang="ru-RU" dirty="0" err="1" smtClean="0"/>
              <a:t>перманганатная</a:t>
            </a:r>
            <a:r>
              <a:rPr lang="ru-RU" dirty="0" smtClean="0"/>
              <a:t> </a:t>
            </a:r>
            <a:r>
              <a:rPr lang="ru-RU" dirty="0"/>
              <a:t>окисляемость уменьшается</a:t>
            </a:r>
            <a:r>
              <a:rPr lang="ru-RU" dirty="0" smtClean="0"/>
              <a:t>.</a:t>
            </a:r>
          </a:p>
          <a:p>
            <a:r>
              <a:rPr lang="ru-RU" dirty="0" smtClean="0"/>
              <a:t>Скорее </a:t>
            </a:r>
            <a:r>
              <a:rPr lang="ru-RU" dirty="0"/>
              <a:t>всего, это связано с разбавлением природных вод реки Неглинки стоками с городской территории. </a:t>
            </a:r>
            <a:endParaRPr lang="ru-RU" dirty="0" smtClean="0"/>
          </a:p>
          <a:p>
            <a:r>
              <a:rPr lang="ru-RU" dirty="0" smtClean="0"/>
              <a:t>Пока нельзя утверждать</a:t>
            </a:r>
            <a:r>
              <a:rPr lang="ru-RU" dirty="0"/>
              <a:t>, что город отрицательно влияет на воду в реке, так как были проведены не все необходимые анализы. </a:t>
            </a:r>
          </a:p>
        </p:txBody>
      </p:sp>
    </p:spTree>
    <p:extLst>
      <p:ext uri="{BB962C8B-B14F-4D97-AF65-F5344CB8AC3E}">
        <p14:creationId xmlns:p14="http://schemas.microsoft.com/office/powerpoint/2010/main" val="17094464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Источники информации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47500" lnSpcReduction="20000"/>
          </a:bodyPr>
          <a:lstStyle/>
          <a:p>
            <a:pPr lvl="0"/>
            <a:r>
              <a:rPr lang="ru-RU" dirty="0"/>
              <a:t>Основные параметры воды в аквариуме. Пособие. СПб, ООО «</a:t>
            </a:r>
            <a:r>
              <a:rPr lang="ru-RU" dirty="0" err="1"/>
              <a:t>НеваТропик</a:t>
            </a:r>
            <a:r>
              <a:rPr lang="ru-RU" dirty="0"/>
              <a:t>». </a:t>
            </a:r>
          </a:p>
          <a:p>
            <a:pPr lvl="0"/>
            <a:r>
              <a:rPr lang="ru-RU" dirty="0"/>
              <a:t>Хохрякова Е.А. Фильтры для очистки воды// Аква-Терм, 2013. 5</a:t>
            </a:r>
          </a:p>
          <a:p>
            <a:r>
              <a:rPr lang="ru-RU" dirty="0"/>
              <a:t>Электронные ресурсы</a:t>
            </a:r>
          </a:p>
          <a:p>
            <a:pPr lvl="0"/>
            <a:r>
              <a:rPr lang="ru-RU" dirty="0"/>
              <a:t>Баранова А.С., </a:t>
            </a:r>
            <a:r>
              <a:rPr lang="ru-RU" dirty="0" err="1"/>
              <a:t>Забежинская</a:t>
            </a:r>
            <a:r>
              <a:rPr lang="ru-RU" dirty="0"/>
              <a:t> Э.Д. и др. Анализ качества воды // </a:t>
            </a:r>
            <a:r>
              <a:rPr lang="ru-RU" dirty="0" err="1"/>
              <a:t>Киберленинка</a:t>
            </a:r>
            <a:r>
              <a:rPr lang="ru-RU" dirty="0"/>
              <a:t> [Электронный ресурс]. Режим доступа: </a:t>
            </a:r>
            <a:r>
              <a:rPr lang="ru-RU" u="sng" dirty="0">
                <a:hlinkClick r:id="rId2"/>
              </a:rPr>
              <a:t>https://cyberleninka.ru/</a:t>
            </a:r>
            <a:r>
              <a:rPr lang="ru-RU" dirty="0"/>
              <a:t> </a:t>
            </a:r>
          </a:p>
          <a:p>
            <a:pPr lvl="0"/>
            <a:r>
              <a:rPr lang="ru-RU" dirty="0"/>
              <a:t>Как сделать тест на окисляемость воды в аквариуме в домашних условиях. [Электронный ресурс]. Режим доступа: </a:t>
            </a:r>
            <a:r>
              <a:rPr lang="ru-RU" u="sng" dirty="0">
                <a:hlinkClick r:id="rId3"/>
              </a:rPr>
              <a:t>https://aquariumok.ru/content/okislyaemost_vody</a:t>
            </a:r>
            <a:r>
              <a:rPr lang="ru-RU" dirty="0"/>
              <a:t> (дата обращения 05.12.2023)   </a:t>
            </a:r>
          </a:p>
          <a:p>
            <a:pPr lvl="0"/>
            <a:r>
              <a:rPr lang="ru-RU" dirty="0" err="1"/>
              <a:t>Лососинка</a:t>
            </a:r>
            <a:r>
              <a:rPr lang="ru-RU" dirty="0"/>
              <a:t> и Неглинка - реки Петрозаводска //Вики Карелия [Электронный ресурс]. Режим доступа: </a:t>
            </a:r>
            <a:r>
              <a:rPr lang="ru-RU" dirty="0">
                <a:hlinkClick r:id="rId4"/>
              </a:rPr>
              <a:t>https://wiki-karelia.ru/articles/priroda-i-puteshestviya/lososinka-i-neglinka-reki-petrozavodska/</a:t>
            </a:r>
            <a:r>
              <a:rPr lang="ru-RU" dirty="0"/>
              <a:t> </a:t>
            </a:r>
          </a:p>
          <a:p>
            <a:pPr lvl="0"/>
            <a:r>
              <a:rPr lang="ru-RU" dirty="0"/>
              <a:t>Неглинка //Все реки Карелия [Электронный ресурс]. Режим доступа: </a:t>
            </a:r>
            <a:r>
              <a:rPr lang="ru-RU" u="sng" dirty="0">
                <a:hlinkClick r:id="rId5"/>
              </a:rPr>
              <a:t>http://vsereki.ru</a:t>
            </a:r>
            <a:r>
              <a:rPr lang="ru-RU" dirty="0"/>
              <a:t> </a:t>
            </a:r>
          </a:p>
          <a:p>
            <a:pPr lvl="0"/>
            <a:r>
              <a:rPr lang="ru-RU" dirty="0"/>
              <a:t>Санитарные правила и нормы </a:t>
            </a:r>
            <a:r>
              <a:rPr lang="ru-RU" u="sng" dirty="0">
                <a:hlinkClick r:id="rId6"/>
              </a:rPr>
              <a:t>https://docs.cntd.ru/document/1400030 3</a:t>
            </a:r>
            <a:endParaRPr lang="ru-RU" dirty="0"/>
          </a:p>
          <a:p>
            <a:pPr lvl="0"/>
            <a:r>
              <a:rPr lang="ru-RU" u="sng" dirty="0"/>
              <a:t>Оценка динамики качества вод реки Неглинки (Карелия) с применением компонентного анализа /Ученые записки Петрозаводского государственного университета, №2 (163), с.64-68, 2017.</a:t>
            </a:r>
            <a:endParaRPr lang="ru-RU" dirty="0"/>
          </a:p>
          <a:p>
            <a:pPr lvl="0"/>
            <a:r>
              <a:rPr lang="ru-RU" dirty="0"/>
              <a:t>Руководство по анализу воды. Питьевая и природная вода, почвенные вытяжки/ Под </a:t>
            </a:r>
            <a:r>
              <a:rPr lang="ru-RU" dirty="0" err="1"/>
              <a:t>ред.к.х.н</a:t>
            </a:r>
            <a:r>
              <a:rPr lang="ru-RU" dirty="0"/>
              <a:t>. </a:t>
            </a:r>
            <a:r>
              <a:rPr lang="ru-RU" dirty="0" err="1"/>
              <a:t>А.Г.Муравьева</a:t>
            </a:r>
            <a:r>
              <a:rPr lang="ru-RU" dirty="0"/>
              <a:t>. Изд.5-е, </a:t>
            </a:r>
            <a:r>
              <a:rPr lang="ru-RU" dirty="0" err="1"/>
              <a:t>перераб</a:t>
            </a:r>
            <a:r>
              <a:rPr lang="ru-RU" dirty="0"/>
              <a:t>. и </a:t>
            </a:r>
            <a:r>
              <a:rPr lang="ru-RU" dirty="0" err="1"/>
              <a:t>дополн</a:t>
            </a:r>
            <a:r>
              <a:rPr lang="ru-RU" dirty="0"/>
              <a:t>. – СПб.: «</a:t>
            </a:r>
            <a:r>
              <a:rPr lang="ru-RU" dirty="0" err="1"/>
              <a:t>Крисмас</a:t>
            </a:r>
            <a:r>
              <a:rPr lang="ru-RU" dirty="0"/>
              <a:t>+», 2021.</a:t>
            </a:r>
          </a:p>
        </p:txBody>
      </p:sp>
    </p:spTree>
    <p:extLst>
      <p:ext uri="{BB962C8B-B14F-4D97-AF65-F5344CB8AC3E}">
        <p14:creationId xmlns:p14="http://schemas.microsoft.com/office/powerpoint/2010/main" val="2772389212"/>
      </p:ext>
    </p:extLst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TM04033925[[fn=Капля]]</Template>
  <TotalTime>37</TotalTime>
  <Words>493</Words>
  <Application>Microsoft Office PowerPoint</Application>
  <PresentationFormat>Широкоэкранный</PresentationFormat>
  <Paragraphs>108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Times New Roman</vt:lpstr>
      <vt:lpstr>Tw Cen MT</vt:lpstr>
      <vt:lpstr>Капля</vt:lpstr>
      <vt:lpstr>Анализ качества воды р.Неглинка в домашних условиях </vt:lpstr>
      <vt:lpstr>Цель и задачи исследования</vt:lpstr>
      <vt:lpstr>Методы исследования</vt:lpstr>
      <vt:lpstr>Качество воды</vt:lpstr>
      <vt:lpstr>Органолептический анализ</vt:lpstr>
      <vt:lpstr>Химический анализ воды</vt:lpstr>
      <vt:lpstr>Перманганатная окисляемость</vt:lpstr>
      <vt:lpstr>выводы</vt:lpstr>
      <vt:lpstr>Источники информации</vt:lpstr>
      <vt:lpstr>Спасибо за внимание!</vt:lpstr>
    </vt:vector>
  </TitlesOfParts>
  <Company>МОУ «Петровский Дворец»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Анализ качества воды р.Неглинка в домашних условиях </dc:title>
  <dc:creator>Наталья П. Брагинова</dc:creator>
  <cp:lastModifiedBy>Наталья П. Брагинова</cp:lastModifiedBy>
  <cp:revision>6</cp:revision>
  <dcterms:created xsi:type="dcterms:W3CDTF">2024-02-14T05:44:40Z</dcterms:created>
  <dcterms:modified xsi:type="dcterms:W3CDTF">2024-02-14T06:29:05Z</dcterms:modified>
</cp:coreProperties>
</file>