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4384000" cy="13716000"/>
  <p:notesSz cx="6858000" cy="9144000"/>
  <p:embeddedFontLs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Libre Baskerville" panose="020B0604020202020204" charset="0"/>
      <p:regular r:id="rId19"/>
      <p:bold r:id="rId20"/>
      <p: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0wb1f2ZSpMUqdLRWA37KSeR7G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62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b21e0e1dcd_0_216"/>
          <p:cNvSpPr txBox="1">
            <a:spLocks noGrp="1"/>
          </p:cNvSpPr>
          <p:nvPr>
            <p:ph type="ctrTitle"/>
          </p:nvPr>
        </p:nvSpPr>
        <p:spPr>
          <a:xfrm>
            <a:off x="831222" y="1985533"/>
            <a:ext cx="22721700" cy="5473500"/>
          </a:xfrm>
          <a:prstGeom prst="rect">
            <a:avLst/>
          </a:prstGeom>
        </p:spPr>
        <p:txBody>
          <a:bodyPr spcFirstLastPara="1" wrap="square" lIns="243800" tIns="243800" rIns="243800" bIns="2438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>
            <a:endParaRPr/>
          </a:p>
        </p:txBody>
      </p:sp>
      <p:sp>
        <p:nvSpPr>
          <p:cNvPr id="11" name="Google Shape;11;g2b21e0e1dcd_0_216"/>
          <p:cNvSpPr txBox="1">
            <a:spLocks noGrp="1"/>
          </p:cNvSpPr>
          <p:nvPr>
            <p:ph type="subTitle" idx="1"/>
          </p:nvPr>
        </p:nvSpPr>
        <p:spPr>
          <a:xfrm>
            <a:off x="831200" y="7557667"/>
            <a:ext cx="22721700" cy="21135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sp>
        <p:nvSpPr>
          <p:cNvPr id="12" name="Google Shape;12;g2b21e0e1dcd_0_216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b21e0e1dcd_0_251"/>
          <p:cNvSpPr txBox="1">
            <a:spLocks noGrp="1"/>
          </p:cNvSpPr>
          <p:nvPr>
            <p:ph type="title" hasCustomPrompt="1"/>
          </p:nvPr>
        </p:nvSpPr>
        <p:spPr>
          <a:xfrm>
            <a:off x="831200" y="2949667"/>
            <a:ext cx="22721700" cy="5235900"/>
          </a:xfrm>
          <a:prstGeom prst="rect">
            <a:avLst/>
          </a:prstGeom>
        </p:spPr>
        <p:txBody>
          <a:bodyPr spcFirstLastPara="1" wrap="square" lIns="243800" tIns="243800" rIns="243800" bIns="2438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46" name="Google Shape;46;g2b21e0e1dcd_0_251"/>
          <p:cNvSpPr txBox="1">
            <a:spLocks noGrp="1"/>
          </p:cNvSpPr>
          <p:nvPr>
            <p:ph type="body" idx="1"/>
          </p:nvPr>
        </p:nvSpPr>
        <p:spPr>
          <a:xfrm>
            <a:off x="831200" y="8405933"/>
            <a:ext cx="22721700" cy="34689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53340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marL="914400" lvl="1" indent="-46355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2b21e0e1dcd_0_251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b21e0e1dcd_0_255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">
  <p:cSld name="TITLE_AND_BODY_1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21e0e1dcd_0_257"/>
          <p:cNvSpPr txBox="1">
            <a:spLocks noGrp="1"/>
          </p:cNvSpPr>
          <p:nvPr>
            <p:ph type="body" idx="1"/>
          </p:nvPr>
        </p:nvSpPr>
        <p:spPr>
          <a:xfrm>
            <a:off x="11469523" y="9931400"/>
            <a:ext cx="1446900" cy="27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0"/>
              <a:buFont typeface="Libre Baskerville"/>
              <a:buNone/>
              <a:defRPr sz="18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○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●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○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■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●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○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g2b21e0e1dcd_0_257"/>
          <p:cNvSpPr txBox="1">
            <a:spLocks noGrp="1"/>
          </p:cNvSpPr>
          <p:nvPr>
            <p:ph type="body" idx="2"/>
          </p:nvPr>
        </p:nvSpPr>
        <p:spPr>
          <a:xfrm>
            <a:off x="11469523" y="2514600"/>
            <a:ext cx="1446900" cy="27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0"/>
              <a:buFont typeface="Libre Baskerville"/>
              <a:buNone/>
              <a:defRPr sz="18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○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●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○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■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●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○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2b21e0e1dcd_0_257"/>
          <p:cNvSpPr txBox="1">
            <a:spLocks noGrp="1"/>
          </p:cNvSpPr>
          <p:nvPr>
            <p:ph type="body" idx="3"/>
          </p:nvPr>
        </p:nvSpPr>
        <p:spPr>
          <a:xfrm>
            <a:off x="1257300" y="9118600"/>
            <a:ext cx="21869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6253"/>
              </a:buClr>
              <a:buSzPts val="3800"/>
              <a:buFont typeface="Avenir"/>
              <a:buNone/>
              <a:defRPr sz="3800" i="1">
                <a:solidFill>
                  <a:srgbClr val="AB6253"/>
                </a:solidFill>
              </a:defRPr>
            </a:lvl1pPr>
            <a:lvl2pPr marL="914400" lvl="1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○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●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○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■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●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○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g2b21e0e1dcd_0_257"/>
          <p:cNvSpPr txBox="1">
            <a:spLocks noGrp="1"/>
          </p:cNvSpPr>
          <p:nvPr>
            <p:ph type="body" idx="4"/>
          </p:nvPr>
        </p:nvSpPr>
        <p:spPr>
          <a:xfrm>
            <a:off x="1257300" y="7518400"/>
            <a:ext cx="21869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5854"/>
              </a:buClr>
              <a:buSzPts val="8200"/>
              <a:buFont typeface="Helvetica Neue"/>
              <a:buNone/>
              <a:defRPr sz="8200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○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●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○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■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●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○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g2b21e0e1dcd_0_257"/>
          <p:cNvSpPr txBox="1">
            <a:spLocks noGrp="1"/>
          </p:cNvSpPr>
          <p:nvPr>
            <p:ph type="sldNum" idx="12"/>
          </p:nvPr>
        </p:nvSpPr>
        <p:spPr>
          <a:xfrm>
            <a:off x="11959285" y="13002869"/>
            <a:ext cx="4653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 — горизонт. (вариант)">
  <p:cSld name="Фото — горизонт. (вариант)">
    <p:bg>
      <p:bgPr>
        <a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21e0e1dcd_0_263"/>
          <p:cNvSpPr>
            <a:spLocks noGrp="1"/>
          </p:cNvSpPr>
          <p:nvPr>
            <p:ph type="pic" idx="2"/>
          </p:nvPr>
        </p:nvSpPr>
        <p:spPr>
          <a:xfrm>
            <a:off x="1257300" y="3263900"/>
            <a:ext cx="21869400" cy="14220900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0"/>
              </a:srgbClr>
            </a:outerShdw>
          </a:effectLst>
        </p:spPr>
      </p:sp>
      <p:sp>
        <p:nvSpPr>
          <p:cNvPr id="58" name="Google Shape;58;g2b21e0e1dcd_0_263"/>
          <p:cNvSpPr txBox="1">
            <a:spLocks noGrp="1"/>
          </p:cNvSpPr>
          <p:nvPr>
            <p:ph type="title"/>
          </p:nvPr>
        </p:nvSpPr>
        <p:spPr>
          <a:xfrm>
            <a:off x="1257300" y="825500"/>
            <a:ext cx="218694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2b21e0e1dcd_0_263"/>
          <p:cNvSpPr txBox="1">
            <a:spLocks noGrp="1"/>
          </p:cNvSpPr>
          <p:nvPr>
            <p:ph type="body" idx="1"/>
          </p:nvPr>
        </p:nvSpPr>
        <p:spPr>
          <a:xfrm>
            <a:off x="1257300" y="1879600"/>
            <a:ext cx="218694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Helvetica Neue"/>
              <a:buNone/>
              <a:defRPr sz="3800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Helvetica Neue"/>
              <a:buNone/>
              <a:defRPr sz="3800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Helvetica Neue"/>
              <a:buNone/>
              <a:defRPr sz="3800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Helvetica Neue"/>
              <a:buNone/>
              <a:defRPr sz="3800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Helvetica Neue"/>
              <a:buNone/>
              <a:defRPr sz="3800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■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●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○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g2b21e0e1dcd_0_263"/>
          <p:cNvSpPr txBox="1">
            <a:spLocks noGrp="1"/>
          </p:cNvSpPr>
          <p:nvPr>
            <p:ph type="sldNum" idx="12"/>
          </p:nvPr>
        </p:nvSpPr>
        <p:spPr>
          <a:xfrm>
            <a:off x="11959285" y="12990169"/>
            <a:ext cx="4653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ункты">
  <p:cSld name="Заголовок и пункты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b21e0e1dcd_0_268"/>
          <p:cNvSpPr txBox="1">
            <a:spLocks noGrp="1"/>
          </p:cNvSpPr>
          <p:nvPr>
            <p:ph type="body" idx="1"/>
          </p:nvPr>
        </p:nvSpPr>
        <p:spPr>
          <a:xfrm>
            <a:off x="1257300" y="1879600"/>
            <a:ext cx="218694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3800"/>
              <a:buFont typeface="Helvetica Neue"/>
              <a:buNone/>
              <a:defRPr sz="3800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○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●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○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■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●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○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g2b21e0e1dcd_0_268"/>
          <p:cNvSpPr txBox="1">
            <a:spLocks noGrp="1"/>
          </p:cNvSpPr>
          <p:nvPr>
            <p:ph type="title"/>
          </p:nvPr>
        </p:nvSpPr>
        <p:spPr>
          <a:xfrm>
            <a:off x="1257300" y="825500"/>
            <a:ext cx="218694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2b21e0e1dcd_0_268"/>
          <p:cNvSpPr txBox="1">
            <a:spLocks noGrp="1"/>
          </p:cNvSpPr>
          <p:nvPr>
            <p:ph type="body" idx="2"/>
          </p:nvPr>
        </p:nvSpPr>
        <p:spPr>
          <a:xfrm>
            <a:off x="1257300" y="3352800"/>
            <a:ext cx="21869400" cy="90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○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●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○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■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●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○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g2b21e0e1dcd_0_268"/>
          <p:cNvSpPr txBox="1">
            <a:spLocks noGrp="1"/>
          </p:cNvSpPr>
          <p:nvPr>
            <p:ph type="sldNum" idx="12"/>
          </p:nvPr>
        </p:nvSpPr>
        <p:spPr>
          <a:xfrm>
            <a:off x="11959285" y="13002869"/>
            <a:ext cx="4653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 — сверху">
  <p:cSld name="Заголовок — сверху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b21e0e1dcd_0_273"/>
          <p:cNvSpPr txBox="1">
            <a:spLocks noGrp="1"/>
          </p:cNvSpPr>
          <p:nvPr>
            <p:ph type="body" idx="1"/>
          </p:nvPr>
        </p:nvSpPr>
        <p:spPr>
          <a:xfrm>
            <a:off x="1257300" y="1879600"/>
            <a:ext cx="218694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3800"/>
              <a:buFont typeface="Helvetica Neue"/>
              <a:buNone/>
              <a:defRPr sz="3800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○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●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○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■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●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○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g2b21e0e1dcd_0_273"/>
          <p:cNvSpPr txBox="1">
            <a:spLocks noGrp="1"/>
          </p:cNvSpPr>
          <p:nvPr>
            <p:ph type="title"/>
          </p:nvPr>
        </p:nvSpPr>
        <p:spPr>
          <a:xfrm>
            <a:off x="1257300" y="825500"/>
            <a:ext cx="218694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2b21e0e1dcd_0_273"/>
          <p:cNvSpPr txBox="1">
            <a:spLocks noGrp="1"/>
          </p:cNvSpPr>
          <p:nvPr>
            <p:ph type="sldNum" idx="12"/>
          </p:nvPr>
        </p:nvSpPr>
        <p:spPr>
          <a:xfrm>
            <a:off x="11959285" y="12990169"/>
            <a:ext cx="4653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 — по центру (вариант)">
  <p:cSld name="Заголовок — по центру (вариант)">
    <p:bg>
      <p:bgPr>
        <a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b21e0e1dcd_0_277"/>
          <p:cNvSpPr txBox="1">
            <a:spLocks noGrp="1"/>
          </p:cNvSpPr>
          <p:nvPr>
            <p:ph type="title"/>
          </p:nvPr>
        </p:nvSpPr>
        <p:spPr>
          <a:xfrm>
            <a:off x="1257300" y="4343400"/>
            <a:ext cx="21869400" cy="50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4900"/>
              <a:buFont typeface="Helvetica Neue"/>
              <a:buNone/>
              <a:defRPr sz="14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2b21e0e1dcd_0_277"/>
          <p:cNvSpPr txBox="1">
            <a:spLocks noGrp="1"/>
          </p:cNvSpPr>
          <p:nvPr>
            <p:ph type="sldNum" idx="12"/>
          </p:nvPr>
        </p:nvSpPr>
        <p:spPr>
          <a:xfrm>
            <a:off x="11959285" y="12990169"/>
            <a:ext cx="4653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58E"/>
              </a:buClr>
              <a:buSzPts val="2400"/>
              <a:buFont typeface="Helvetica Neue"/>
              <a:buNone/>
              <a:defRPr sz="2400" cap="none">
                <a:solidFill>
                  <a:srgbClr val="9A958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b21e0e1dcd_0_220"/>
          <p:cNvSpPr txBox="1">
            <a:spLocks noGrp="1"/>
          </p:cNvSpPr>
          <p:nvPr>
            <p:ph type="title"/>
          </p:nvPr>
        </p:nvSpPr>
        <p:spPr>
          <a:xfrm>
            <a:off x="831200" y="5735600"/>
            <a:ext cx="22721700" cy="22449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15" name="Google Shape;15;g2b21e0e1dcd_0_220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b21e0e1dcd_0_223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2b21e0e1dcd_0_223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53340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marL="914400" lvl="1" indent="-46355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2b21e0e1dcd_0_223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b21e0e1dcd_0_227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2b21e0e1dcd_0_227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10666500" cy="91104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marL="914400" lvl="1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marL="1371600" lvl="2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marL="1828800" lvl="3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marL="2286000" lvl="4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marL="2743200" lvl="5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marL="3200400" lvl="6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marL="3657600" lvl="7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marL="4114800" lvl="8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  <p:sp>
        <p:nvSpPr>
          <p:cNvPr id="23" name="Google Shape;23;g2b21e0e1dcd_0_227"/>
          <p:cNvSpPr txBox="1">
            <a:spLocks noGrp="1"/>
          </p:cNvSpPr>
          <p:nvPr>
            <p:ph type="body" idx="2"/>
          </p:nvPr>
        </p:nvSpPr>
        <p:spPr>
          <a:xfrm>
            <a:off x="12886400" y="3073267"/>
            <a:ext cx="10666500" cy="91104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marL="914400" lvl="1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marL="1371600" lvl="2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marL="1828800" lvl="3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marL="2286000" lvl="4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marL="2743200" lvl="5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marL="3200400" lvl="6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marL="3657600" lvl="7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marL="4114800" lvl="8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  <p:sp>
        <p:nvSpPr>
          <p:cNvPr id="24" name="Google Shape;24;g2b21e0e1dcd_0_227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b21e0e1dcd_0_232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2b21e0e1dcd_0_232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b21e0e1dcd_0_235"/>
          <p:cNvSpPr txBox="1">
            <a:spLocks noGrp="1"/>
          </p:cNvSpPr>
          <p:nvPr>
            <p:ph type="title"/>
          </p:nvPr>
        </p:nvSpPr>
        <p:spPr>
          <a:xfrm>
            <a:off x="831200" y="1481600"/>
            <a:ext cx="7488000" cy="2015100"/>
          </a:xfrm>
          <a:prstGeom prst="rect">
            <a:avLst/>
          </a:prstGeom>
        </p:spPr>
        <p:txBody>
          <a:bodyPr spcFirstLastPara="1" wrap="square" lIns="243800" tIns="243800" rIns="243800" bIns="2438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0" name="Google Shape;30;g2b21e0e1dcd_0_235"/>
          <p:cNvSpPr txBox="1">
            <a:spLocks noGrp="1"/>
          </p:cNvSpPr>
          <p:nvPr>
            <p:ph type="body" idx="1"/>
          </p:nvPr>
        </p:nvSpPr>
        <p:spPr>
          <a:xfrm>
            <a:off x="831200" y="3705600"/>
            <a:ext cx="7488000" cy="84783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marL="914400" lvl="1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marL="1371600" lvl="2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marL="1828800" lvl="3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marL="2286000" lvl="4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marL="2743200" lvl="5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marL="3200400" lvl="6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marL="3657600" lvl="7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marL="4114800" lvl="8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  <p:sp>
        <p:nvSpPr>
          <p:cNvPr id="31" name="Google Shape;31;g2b21e0e1dcd_0_235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b21e0e1dcd_0_239"/>
          <p:cNvSpPr txBox="1">
            <a:spLocks noGrp="1"/>
          </p:cNvSpPr>
          <p:nvPr>
            <p:ph type="title"/>
          </p:nvPr>
        </p:nvSpPr>
        <p:spPr>
          <a:xfrm>
            <a:off x="1307333" y="1200400"/>
            <a:ext cx="16980900" cy="109089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>
            <a:endParaRPr/>
          </a:p>
        </p:txBody>
      </p:sp>
      <p:sp>
        <p:nvSpPr>
          <p:cNvPr id="34" name="Google Shape;34;g2b21e0e1dcd_0_239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b21e0e1dcd_0_242"/>
          <p:cNvSpPr/>
          <p:nvPr/>
        </p:nvSpPr>
        <p:spPr>
          <a:xfrm>
            <a:off x="12192000" y="-333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2b21e0e1dcd_0_242"/>
          <p:cNvSpPr txBox="1">
            <a:spLocks noGrp="1"/>
          </p:cNvSpPr>
          <p:nvPr>
            <p:ph type="title"/>
          </p:nvPr>
        </p:nvSpPr>
        <p:spPr>
          <a:xfrm>
            <a:off x="708000" y="3288467"/>
            <a:ext cx="10787100" cy="3952800"/>
          </a:xfrm>
          <a:prstGeom prst="rect">
            <a:avLst/>
          </a:prstGeom>
        </p:spPr>
        <p:txBody>
          <a:bodyPr spcFirstLastPara="1" wrap="square" lIns="243800" tIns="243800" rIns="243800" bIns="2438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>
            <a:endParaRPr/>
          </a:p>
        </p:txBody>
      </p:sp>
      <p:sp>
        <p:nvSpPr>
          <p:cNvPr id="38" name="Google Shape;38;g2b21e0e1dcd_0_242"/>
          <p:cNvSpPr txBox="1">
            <a:spLocks noGrp="1"/>
          </p:cNvSpPr>
          <p:nvPr>
            <p:ph type="subTitle" idx="1"/>
          </p:nvPr>
        </p:nvSpPr>
        <p:spPr>
          <a:xfrm>
            <a:off x="708000" y="7474867"/>
            <a:ext cx="10787100" cy="32937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g2b21e0e1dcd_0_242"/>
          <p:cNvSpPr txBox="1">
            <a:spLocks noGrp="1"/>
          </p:cNvSpPr>
          <p:nvPr>
            <p:ph type="body" idx="2"/>
          </p:nvPr>
        </p:nvSpPr>
        <p:spPr>
          <a:xfrm>
            <a:off x="13172000" y="1930867"/>
            <a:ext cx="10232100" cy="98535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marL="457200" lvl="0" indent="-53340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marL="914400" lvl="1" indent="-46355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2b21e0e1dcd_0_242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b21e0e1dcd_0_248"/>
          <p:cNvSpPr txBox="1">
            <a:spLocks noGrp="1"/>
          </p:cNvSpPr>
          <p:nvPr>
            <p:ph type="body" idx="1"/>
          </p:nvPr>
        </p:nvSpPr>
        <p:spPr>
          <a:xfrm>
            <a:off x="831200" y="11281533"/>
            <a:ext cx="15996900" cy="1613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2b21e0e1dcd_0_248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b21e0e1dcd_0_212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2b21e0e1dcd_0_212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533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Char char="●"/>
              <a:defRPr sz="4800">
                <a:solidFill>
                  <a:schemeClr val="dk2"/>
                </a:solidFill>
              </a:defRPr>
            </a:lvl1pPr>
            <a:lvl2pPr marL="914400" lvl="1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2pPr>
            <a:lvl3pPr marL="1371600" lvl="2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3pPr>
            <a:lvl4pPr marL="1828800" lvl="3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4pPr>
            <a:lvl5pPr marL="2286000" lvl="4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5pPr>
            <a:lvl6pPr marL="2743200" lvl="5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6pPr>
            <a:lvl7pPr marL="3200400" lvl="6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7pPr>
            <a:lvl8pPr marL="3657600" lvl="7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8pPr>
            <a:lvl9pPr marL="4114800" lvl="8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2b21e0e1dcd_0_212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algn="r">
              <a:buNone/>
              <a:defRPr sz="2700">
                <a:solidFill>
                  <a:schemeClr val="dk2"/>
                </a:solidFill>
              </a:defRPr>
            </a:lvl1pPr>
            <a:lvl2pPr lvl="1" algn="r">
              <a:buNone/>
              <a:defRPr sz="2700">
                <a:solidFill>
                  <a:schemeClr val="dk2"/>
                </a:solidFill>
              </a:defRPr>
            </a:lvl2pPr>
            <a:lvl3pPr lvl="2" algn="r">
              <a:buNone/>
              <a:defRPr sz="2700">
                <a:solidFill>
                  <a:schemeClr val="dk2"/>
                </a:solidFill>
              </a:defRPr>
            </a:lvl3pPr>
            <a:lvl4pPr lvl="3" algn="r">
              <a:buNone/>
              <a:defRPr sz="2700">
                <a:solidFill>
                  <a:schemeClr val="dk2"/>
                </a:solidFill>
              </a:defRPr>
            </a:lvl4pPr>
            <a:lvl5pPr lvl="4" algn="r">
              <a:buNone/>
              <a:defRPr sz="2700">
                <a:solidFill>
                  <a:schemeClr val="dk2"/>
                </a:solidFill>
              </a:defRPr>
            </a:lvl5pPr>
            <a:lvl6pPr lvl="5" algn="r">
              <a:buNone/>
              <a:defRPr sz="2700">
                <a:solidFill>
                  <a:schemeClr val="dk2"/>
                </a:solidFill>
              </a:defRPr>
            </a:lvl6pPr>
            <a:lvl7pPr lvl="6" algn="r">
              <a:buNone/>
              <a:defRPr sz="2700">
                <a:solidFill>
                  <a:schemeClr val="dk2"/>
                </a:solidFill>
              </a:defRPr>
            </a:lvl7pPr>
            <a:lvl8pPr lvl="7" algn="r">
              <a:buNone/>
              <a:defRPr sz="2700">
                <a:solidFill>
                  <a:schemeClr val="dk2"/>
                </a:solidFill>
              </a:defRPr>
            </a:lvl8pPr>
            <a:lvl9pPr lvl="8" algn="r">
              <a:buNone/>
              <a:defRPr sz="27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 txBox="1"/>
          <p:nvPr/>
        </p:nvSpPr>
        <p:spPr>
          <a:xfrm>
            <a:off x="550059" y="4377637"/>
            <a:ext cx="22911600" cy="310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Times New Roman"/>
              <a:buNone/>
            </a:pPr>
            <a:r>
              <a:rPr lang="en-US" sz="43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 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5700"/>
              <a:buFont typeface="Times New Roman"/>
              <a:buNone/>
            </a:pPr>
            <a:r>
              <a:rPr lang="en-US" sz="6600" b="0" i="0" u="none" strike="noStrike" cap="none" dirty="0" err="1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Влияние</a:t>
            </a:r>
            <a:r>
              <a:rPr lang="en-US" sz="6600" b="0" i="0" u="none" strike="noStrike" cap="none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600" b="0" i="0" u="none" strike="noStrike" cap="none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условий</a:t>
            </a:r>
            <a:r>
              <a:rPr lang="en-US" sz="6600" b="0" i="0" u="none" strike="noStrike" cap="none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600" b="0" i="0" u="none" strike="noStrike" cap="none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среды</a:t>
            </a:r>
            <a:r>
              <a:rPr lang="en-US" sz="6600" b="0" i="0" u="none" strike="noStrike" cap="none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600" b="0" i="0" u="none" strike="noStrike" cap="none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6600" b="0" i="0" u="none" strike="noStrike" cap="none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600" b="0" i="0" u="none" strike="noStrike" cap="none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прорастание</a:t>
            </a:r>
            <a:r>
              <a:rPr lang="en-US" sz="6600" b="0" i="0" u="none" strike="noStrike" cap="none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600" b="0" i="0" u="none" strike="noStrike" cap="none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семян</a:t>
            </a:r>
            <a:r>
              <a:rPr lang="en-US" sz="5700" b="0" i="0" u="none" strike="noStrike" cap="none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Times New Roman"/>
              <a:buNone/>
            </a:pPr>
            <a:r>
              <a:rPr lang="en-US" sz="43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lang="ru-RU" sz="4300" b="0" i="0" u="none" strike="noStrike" cap="none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Times New Roman"/>
              <a:buNone/>
            </a:pPr>
            <a:r>
              <a:rPr lang="ru-RU" sz="4300" dirty="0" smtClean="0"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lang="ru-RU" sz="43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сследовательская работа</a:t>
            </a:r>
            <a:endParaRPr dirty="0"/>
          </a:p>
        </p:txBody>
      </p:sp>
      <p:sp>
        <p:nvSpPr>
          <p:cNvPr id="78" name="Google Shape;78;p1"/>
          <p:cNvSpPr txBox="1"/>
          <p:nvPr/>
        </p:nvSpPr>
        <p:spPr>
          <a:xfrm>
            <a:off x="14722571" y="8051189"/>
            <a:ext cx="7781839" cy="5796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3683000" marR="0" lvl="0" indent="-368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Times New Roman"/>
              <a:buNone/>
            </a:pPr>
            <a:r>
              <a:rPr lang="en-US" sz="37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Работу</a:t>
            </a:r>
            <a:r>
              <a:rPr lang="en-US" sz="37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7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выполнила</a:t>
            </a:r>
            <a:r>
              <a:rPr lang="en-US" sz="37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4200" b="0" i="0" u="none" strike="noStrike" cap="none" dirty="0">
              <a:solidFill>
                <a:srgbClr val="5B585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683000" marR="0" lvl="0" indent="-368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Times New Roman"/>
              <a:buNone/>
            </a:pPr>
            <a:r>
              <a:rPr lang="en-US" sz="37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Иоффе</a:t>
            </a:r>
            <a:r>
              <a:rPr lang="en-US" sz="37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7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Анна</a:t>
            </a:r>
            <a:r>
              <a:rPr lang="en-US" sz="37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7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Евгеньевна</a:t>
            </a:r>
            <a:r>
              <a:rPr lang="en-US" sz="37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 </a:t>
            </a:r>
            <a:endParaRPr dirty="0"/>
          </a:p>
          <a:p>
            <a:pPr marL="3683000" marR="0" lvl="0" indent="-368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Times New Roman"/>
              <a:buNone/>
            </a:pPr>
            <a:r>
              <a:rPr lang="en-US" sz="37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ученица</a:t>
            </a:r>
            <a:r>
              <a:rPr lang="en-US" sz="37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 </a:t>
            </a:r>
            <a:r>
              <a:rPr lang="en-US" sz="37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класса</a:t>
            </a:r>
            <a:r>
              <a:rPr lang="en-US" sz="37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ru-RU" sz="3700" b="0" i="0" u="none" strike="noStrike" cap="none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83000" marR="0" lvl="0" indent="-368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Times New Roman"/>
              <a:buNone/>
            </a:pPr>
            <a:r>
              <a:rPr lang="ru-RU" sz="3700" dirty="0" smtClean="0">
                <a:latin typeface="Times New Roman"/>
                <a:ea typeface="Times New Roman"/>
                <a:cs typeface="Times New Roman"/>
                <a:sym typeface="Times New Roman"/>
              </a:rPr>
              <a:t>МОУ «</a:t>
            </a:r>
            <a:r>
              <a:rPr lang="en-US" sz="3700" b="0" i="0" u="none" strike="noStrike" cap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Петровск</a:t>
            </a:r>
            <a:r>
              <a:rPr lang="ru-RU" sz="3700" b="0" i="0" u="none" strike="noStrike" cap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ий</a:t>
            </a:r>
            <a:r>
              <a:rPr lang="en-US" sz="37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700" dirty="0">
                <a:latin typeface="Times New Roman"/>
                <a:ea typeface="Times New Roman"/>
                <a:cs typeface="Times New Roman"/>
                <a:sym typeface="Times New Roman"/>
              </a:rPr>
              <a:t>Д</a:t>
            </a:r>
            <a:r>
              <a:rPr lang="en-US" sz="3700" b="0" i="0" u="none" strike="noStrike" cap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вор</a:t>
            </a:r>
            <a:r>
              <a:rPr lang="ru-RU" sz="3700" b="0" i="0" u="none" strike="noStrike" cap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ец</a:t>
            </a:r>
            <a:r>
              <a:rPr lang="ru-RU" sz="37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dirty="0"/>
          </a:p>
          <a:p>
            <a:pPr marL="3683000" marR="0" lvl="0" indent="-368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Times New Roman"/>
              <a:buNone/>
            </a:pPr>
            <a:r>
              <a:rPr lang="en-US" sz="37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Руководитель</a:t>
            </a:r>
            <a:r>
              <a:rPr lang="en-US" sz="37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7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работы</a:t>
            </a:r>
            <a:r>
              <a:rPr lang="en-US" sz="3700" b="1" i="0" u="none" strike="noStrike" cap="none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4200" b="0" i="0" u="none" strike="noStrike" cap="none" dirty="0">
              <a:solidFill>
                <a:srgbClr val="5B585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683000" marR="0" lvl="0" indent="-368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700"/>
              <a:buFont typeface="Times New Roman"/>
              <a:buNone/>
            </a:pPr>
            <a:r>
              <a:rPr lang="en-US" sz="3700" b="0" i="0" u="none" strike="noStrike" cap="none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Брагинова Наталья </a:t>
            </a:r>
            <a:r>
              <a:rPr lang="en-US" sz="3700" b="0" i="0" u="none" strike="noStrike" cap="none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Петровна</a:t>
            </a:r>
            <a:endParaRPr sz="4200" b="0" i="0" u="none" strike="noStrike" cap="none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Times New Roman"/>
              <a:buNone/>
            </a:pPr>
            <a:r>
              <a:rPr lang="en-US" sz="37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Times New Roman"/>
              <a:buNone/>
            </a:pPr>
            <a:r>
              <a:rPr lang="en-US" sz="37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Times New Roman"/>
              <a:buNone/>
            </a:pPr>
            <a:r>
              <a:rPr lang="en-US" sz="37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Times New Roman"/>
              <a:buNone/>
            </a:pPr>
            <a:r>
              <a:rPr lang="en-US" sz="37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dirty="0"/>
          </a:p>
        </p:txBody>
      </p:sp>
      <p:sp>
        <p:nvSpPr>
          <p:cNvPr id="79" name="Google Shape;79;p1"/>
          <p:cNvSpPr txBox="1"/>
          <p:nvPr/>
        </p:nvSpPr>
        <p:spPr>
          <a:xfrm>
            <a:off x="10177927" y="12339718"/>
            <a:ext cx="4028146" cy="671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Times New Roman"/>
              <a:buNone/>
            </a:pPr>
            <a:r>
              <a:rPr lang="en-US" sz="37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Петрозаводск</a:t>
            </a:r>
            <a:r>
              <a:rPr lang="en-US" sz="37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37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2024</a:t>
            </a: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58686" y="1050647"/>
            <a:ext cx="2011679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0" indent="-3683000" algn="ctr">
              <a:buSzPts val="3700"/>
            </a:pPr>
            <a:r>
              <a:rPr lang="ru-RU" sz="3700" dirty="0">
                <a:latin typeface="Times New Roman"/>
                <a:ea typeface="Times New Roman"/>
                <a:cs typeface="Times New Roman"/>
              </a:rPr>
              <a:t>Фестиваль учебно-исследовательских работ младших </a:t>
            </a:r>
            <a:r>
              <a:rPr lang="ru-RU" sz="3700" dirty="0" smtClean="0">
                <a:latin typeface="Times New Roman"/>
                <a:ea typeface="Times New Roman"/>
                <a:cs typeface="Times New Roman"/>
              </a:rPr>
              <a:t>школьников «Мои </a:t>
            </a:r>
            <a:r>
              <a:rPr lang="ru-RU" sz="3700" dirty="0">
                <a:latin typeface="Times New Roman"/>
                <a:ea typeface="Times New Roman"/>
                <a:cs typeface="Times New Roman"/>
              </a:rPr>
              <a:t>первые открытия» </a:t>
            </a:r>
          </a:p>
          <a:p>
            <a:pPr marL="3683000" indent="-3683000" algn="ctr">
              <a:buSzPts val="3700"/>
            </a:pPr>
            <a:r>
              <a:rPr lang="ru-RU" sz="3700" dirty="0">
                <a:latin typeface="Times New Roman"/>
                <a:ea typeface="Times New Roman"/>
                <a:cs typeface="Times New Roman"/>
              </a:rPr>
              <a:t>Номинация «Природа в жизни людей»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1257300" y="825500"/>
            <a:ext cx="21869400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5500"/>
              <a:buFont typeface="Helvetica Neue"/>
              <a:buNone/>
            </a:pPr>
            <a:r>
              <a:rPr lang="en-US" sz="5500"/>
              <a:t> РЕКОМЕНДАЦИИ</a:t>
            </a:r>
            <a:endParaRPr/>
          </a:p>
        </p:txBody>
      </p:sp>
      <p:sp>
        <p:nvSpPr>
          <p:cNvPr id="165" name="Google Shape;165;p10"/>
          <p:cNvSpPr txBox="1"/>
          <p:nvPr/>
        </p:nvSpPr>
        <p:spPr>
          <a:xfrm>
            <a:off x="1027483" y="2604716"/>
            <a:ext cx="22329000" cy="2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venir"/>
              <a:buNone/>
            </a:pPr>
            <a:r>
              <a:rPr lang="en-US" sz="44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быстрого проращивания рекомендую </a:t>
            </a: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замачивать </a:t>
            </a:r>
            <a:r>
              <a:rPr lang="en-US" sz="44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</a:t>
            </a: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е</a:t>
            </a:r>
            <a:r>
              <a:rPr lang="en-US" sz="44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на 12 часов при комнатной температуре, а затем в условиях не менее 8-часового светового дня проращивать и</a:t>
            </a: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х </a:t>
            </a:r>
            <a:r>
              <a:rPr lang="en-US" sz="44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хорошем доступе кислорода и умеренном поливе.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6" name="Google Shape;166;p10" descr="IMG_0116.jpe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9679" y="5387792"/>
            <a:ext cx="11404642" cy="6522628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>
            <a:spLocks noGrp="1"/>
          </p:cNvSpPr>
          <p:nvPr>
            <p:ph type="title"/>
          </p:nvPr>
        </p:nvSpPr>
        <p:spPr>
          <a:xfrm>
            <a:off x="878495" y="1006021"/>
            <a:ext cx="21869401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4520"/>
              <a:buFont typeface="Helvetica Neue"/>
              <a:buNone/>
            </a:pPr>
            <a:r>
              <a:rPr lang="en-US" sz="4520" dirty="0"/>
              <a:t>ИНФОРМАЦИОННЫЕ РЕСУРСЫ И ЛИТЕРАТУРА</a:t>
            </a:r>
            <a:endParaRPr dirty="0"/>
          </a:p>
        </p:txBody>
      </p:sp>
      <p:sp>
        <p:nvSpPr>
          <p:cNvPr id="172" name="Google Shape;172;p11"/>
          <p:cNvSpPr txBox="1">
            <a:spLocks noGrp="1"/>
          </p:cNvSpPr>
          <p:nvPr>
            <p:ph type="body" idx="2"/>
          </p:nvPr>
        </p:nvSpPr>
        <p:spPr>
          <a:xfrm>
            <a:off x="2046514" y="2324100"/>
            <a:ext cx="20701382" cy="90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lnSpcReduction="10000"/>
          </a:bodyPr>
          <a:lstStyle/>
          <a:p>
            <a:pPr marL="914400" lvl="0" indent="-914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+mj-lt"/>
              <a:buAutoNum type="arabicPeriod"/>
            </a:pPr>
            <a:r>
              <a:rPr lang="en-US" sz="46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Базилик</a:t>
            </a:r>
            <a:r>
              <a:rPr lang="en-US" sz="4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// </a:t>
            </a:r>
            <a:r>
              <a:rPr lang="en-US" sz="4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Большая</a:t>
            </a:r>
            <a:r>
              <a:rPr lang="en-US" sz="4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российская</a:t>
            </a:r>
            <a:r>
              <a:rPr lang="en-US" sz="4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энциклопедия</a:t>
            </a:r>
            <a:r>
              <a:rPr lang="en-US" sz="4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URL: https://old.bigenc.ru/biology/text/1845618 (</a:t>
            </a:r>
            <a:r>
              <a:rPr lang="en-US" sz="4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дата</a:t>
            </a:r>
            <a:r>
              <a:rPr lang="en-US" sz="4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обращения</a:t>
            </a:r>
            <a:r>
              <a:rPr lang="en-US" sz="4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2.12.2023).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914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+mj-lt"/>
              <a:buAutoNum type="arabicPeriod"/>
            </a:pPr>
            <a:r>
              <a:rPr lang="en-US" sz="4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Долженко</a:t>
            </a:r>
            <a:r>
              <a:rPr lang="en-US" sz="4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Е. В. </a:t>
            </a:r>
            <a:r>
              <a:rPr lang="en-US" sz="4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Условия</a:t>
            </a:r>
            <a:r>
              <a:rPr lang="en-US" sz="4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прорастания</a:t>
            </a:r>
            <a:r>
              <a:rPr lang="en-US" sz="4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семян</a:t>
            </a:r>
            <a:r>
              <a:rPr lang="en-US" sz="4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гороха</a:t>
            </a:r>
            <a:r>
              <a:rPr lang="en-US" sz="4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// </a:t>
            </a:r>
            <a:r>
              <a:rPr lang="en-US" sz="4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Сборник</a:t>
            </a:r>
            <a:r>
              <a:rPr lang="en-US" sz="4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научных</a:t>
            </a:r>
            <a:r>
              <a:rPr lang="en-US" sz="4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трудов</a:t>
            </a:r>
            <a:r>
              <a:rPr lang="en-US" sz="4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" </a:t>
            </a:r>
            <a:r>
              <a:rPr lang="en-US" sz="4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Потенциал</a:t>
            </a:r>
            <a:r>
              <a:rPr lang="en-US" sz="4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инновационного</a:t>
            </a:r>
            <a:r>
              <a:rPr lang="en-US" sz="4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развития</a:t>
            </a:r>
            <a:r>
              <a:rPr lang="en-US" sz="4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РФ в </a:t>
            </a:r>
            <a:r>
              <a:rPr lang="en-US" sz="4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новых</a:t>
            </a:r>
            <a:r>
              <a:rPr lang="en-US" sz="4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геополитических</a:t>
            </a:r>
            <a:r>
              <a:rPr lang="en-US" sz="4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условиях</a:t>
            </a:r>
            <a:r>
              <a:rPr lang="en-US" sz="4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". - </a:t>
            </a:r>
            <a:r>
              <a:rPr lang="en-US" sz="4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Пенза</a:t>
            </a:r>
            <a:r>
              <a:rPr lang="en-US" sz="4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МЦИИ ОМЕГА САЙНС, 2020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914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+mj-lt"/>
              <a:buAutoNum type="arabicPeriod"/>
            </a:pPr>
            <a:r>
              <a:rPr lang="en-US" sz="4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Кресс-салат</a:t>
            </a:r>
            <a:r>
              <a:rPr lang="en-US" sz="4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// </a:t>
            </a:r>
            <a:r>
              <a:rPr lang="en-US" sz="4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Большая</a:t>
            </a:r>
            <a:r>
              <a:rPr lang="en-US" sz="4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российская</a:t>
            </a:r>
            <a:r>
              <a:rPr lang="en-US" sz="4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энциклопедия</a:t>
            </a:r>
            <a:r>
              <a:rPr lang="en-US" sz="4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URL: https://old.bigenc.ru/agriculture/text/2109641 (</a:t>
            </a:r>
            <a:r>
              <a:rPr lang="en-US" sz="4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дата</a:t>
            </a:r>
            <a:r>
              <a:rPr lang="en-US" sz="4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обращения</a:t>
            </a:r>
            <a:r>
              <a:rPr lang="en-US" sz="4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2.12.2023).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914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+mj-lt"/>
              <a:buAutoNum type="arabicPeriod"/>
            </a:pPr>
            <a:r>
              <a:rPr lang="en-US" sz="46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Крючин</a:t>
            </a:r>
            <a:r>
              <a:rPr lang="en-US" sz="4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Н.П. </a:t>
            </a:r>
            <a:r>
              <a:rPr lang="en-US" sz="4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Разработка</a:t>
            </a:r>
            <a:r>
              <a:rPr lang="en-US" sz="4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технологии</a:t>
            </a:r>
            <a:r>
              <a:rPr lang="en-US" sz="4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предпосевной</a:t>
            </a:r>
            <a:r>
              <a:rPr lang="en-US" sz="4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подготовки</a:t>
            </a:r>
            <a:r>
              <a:rPr lang="en-US" sz="4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семян</a:t>
            </a:r>
            <a:r>
              <a:rPr lang="en-US" sz="4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бобовых</a:t>
            </a:r>
            <a:r>
              <a:rPr lang="en-US" sz="4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трав</a:t>
            </a:r>
            <a:r>
              <a:rPr lang="en-US" sz="4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Н.П. </a:t>
            </a:r>
            <a:r>
              <a:rPr lang="en-US" sz="4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Крючин</a:t>
            </a:r>
            <a:r>
              <a:rPr lang="en-US" sz="4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А.М. </a:t>
            </a:r>
            <a:r>
              <a:rPr lang="en-US" sz="4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Петров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 txBox="1">
            <a:spLocks noGrp="1"/>
          </p:cNvSpPr>
          <p:nvPr>
            <p:ph type="title"/>
          </p:nvPr>
        </p:nvSpPr>
        <p:spPr>
          <a:xfrm>
            <a:off x="1257300" y="942782"/>
            <a:ext cx="21869400" cy="501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14900"/>
              <a:buFont typeface="Helvetica Neue"/>
              <a:buNone/>
            </a:pPr>
            <a:r>
              <a:rPr lang="en-US" sz="14900"/>
              <a:t>СПАСИБО ЗА ВНИМАНИЕ </a:t>
            </a:r>
            <a:endParaRPr/>
          </a:p>
        </p:txBody>
      </p:sp>
      <p:pic>
        <p:nvPicPr>
          <p:cNvPr id="178" name="Google Shape;178;p12" descr="IMG_0178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0092" y="7274675"/>
            <a:ext cx="11963816" cy="5388391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>
            <a:spLocks noGrp="1"/>
          </p:cNvSpPr>
          <p:nvPr>
            <p:ph type="title"/>
          </p:nvPr>
        </p:nvSpPr>
        <p:spPr>
          <a:xfrm>
            <a:off x="1204982" y="2335223"/>
            <a:ext cx="7717500" cy="85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5800"/>
              <a:buFont typeface="Helvetica Neue"/>
              <a:buNone/>
            </a:pPr>
            <a:r>
              <a:rPr lang="en-US" sz="5800" i="0" u="none" strike="noStrike" cap="none">
                <a:solidFill>
                  <a:srgbClr val="5B58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РАСТЕНИЯ - НЕОТЪЕМЛЕМАЯ ЧАСТЬ НАШЕЙ ЖИЗНИ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5" name="Google Shape;85;p2" descr="IMG_0188.jpeg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2189" y="748822"/>
            <a:ext cx="12344401" cy="11747501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>
            <a:spLocks noGrp="1"/>
          </p:cNvSpPr>
          <p:nvPr>
            <p:ph type="title"/>
          </p:nvPr>
        </p:nvSpPr>
        <p:spPr>
          <a:xfrm>
            <a:off x="1257300" y="825500"/>
            <a:ext cx="21869400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5800"/>
              <a:buFont typeface="Helvetica Neue"/>
              <a:buNone/>
            </a:pPr>
            <a:r>
              <a:rPr lang="en-US" sz="5800" b="0" i="0" u="none" strike="noStrike" cap="none">
                <a:solidFill>
                  <a:srgbClr val="5B58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ЦЕЛИ И ЗАДАЧИ</a:t>
            </a:r>
            <a:endParaRPr/>
          </a:p>
        </p:txBody>
      </p:sp>
      <p:sp>
        <p:nvSpPr>
          <p:cNvPr id="91" name="Google Shape;91;p3"/>
          <p:cNvSpPr txBox="1">
            <a:spLocks noGrp="1"/>
          </p:cNvSpPr>
          <p:nvPr>
            <p:ph type="body" idx="2"/>
          </p:nvPr>
        </p:nvSpPr>
        <p:spPr>
          <a:xfrm>
            <a:off x="965128" y="3694314"/>
            <a:ext cx="19672079" cy="7576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latin typeface="Times New Roman"/>
                <a:ea typeface="Times New Roman"/>
                <a:cs typeface="Times New Roman"/>
                <a:sym typeface="Times New Roman"/>
              </a:rPr>
              <a:t>Задачи</a:t>
            </a:r>
            <a:r>
              <a:rPr lang="en-US" sz="4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4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1800" lvl="0" indent="-484028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SzPts val="3500"/>
              <a:buFont typeface="Times New Roman"/>
              <a:buChar char="●"/>
            </a:pPr>
            <a:r>
              <a:rPr lang="en-US" sz="3500">
                <a:latin typeface="Times New Roman"/>
                <a:ea typeface="Times New Roman"/>
                <a:cs typeface="Times New Roman"/>
                <a:sym typeface="Times New Roman"/>
              </a:rPr>
              <a:t>Выбрать условия для проведения исследования </a:t>
            </a:r>
            <a:endParaRPr sz="3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1800" lvl="0" indent="-484028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SzPts val="3500"/>
              <a:buFont typeface="Times New Roman"/>
              <a:buChar char="●"/>
            </a:pPr>
            <a:r>
              <a:rPr lang="en-US" sz="3500">
                <a:latin typeface="Times New Roman"/>
                <a:ea typeface="Times New Roman"/>
                <a:cs typeface="Times New Roman"/>
                <a:sym typeface="Times New Roman"/>
              </a:rPr>
              <a:t>Выбрать растения</a:t>
            </a:r>
            <a:endParaRPr sz="3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1800" lvl="0" indent="-484028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SzPts val="3500"/>
              <a:buFont typeface="Times New Roman"/>
              <a:buChar char="●"/>
            </a:pPr>
            <a:r>
              <a:rPr lang="en-US" sz="3500">
                <a:latin typeface="Times New Roman"/>
                <a:ea typeface="Times New Roman"/>
                <a:cs typeface="Times New Roman"/>
                <a:sym typeface="Times New Roman"/>
              </a:rPr>
              <a:t>Подготовиться к исследованию </a:t>
            </a:r>
            <a:endParaRPr sz="3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1800" lvl="0" indent="-484028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SzPts val="3500"/>
              <a:buFont typeface="Times New Roman"/>
              <a:buChar char="●"/>
            </a:pPr>
            <a:r>
              <a:rPr lang="en-US" sz="3500">
                <a:latin typeface="Times New Roman"/>
                <a:ea typeface="Times New Roman"/>
                <a:cs typeface="Times New Roman"/>
                <a:sym typeface="Times New Roman"/>
              </a:rPr>
              <a:t>Посев семян в разных условиях</a:t>
            </a:r>
            <a:endParaRPr sz="3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1800" lvl="0" indent="-484028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SzPts val="3500"/>
              <a:buFont typeface="Times New Roman"/>
              <a:buChar char="●"/>
            </a:pPr>
            <a:r>
              <a:rPr lang="en-US" sz="3500">
                <a:latin typeface="Times New Roman"/>
                <a:ea typeface="Times New Roman"/>
                <a:cs typeface="Times New Roman"/>
                <a:sym typeface="Times New Roman"/>
              </a:rPr>
              <a:t>Наблюдение </a:t>
            </a:r>
            <a:endParaRPr sz="3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1800" lvl="0" indent="-484028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SzPts val="3500"/>
              <a:buFont typeface="Times New Roman"/>
              <a:buChar char="●"/>
            </a:pPr>
            <a:r>
              <a:rPr lang="en-US" sz="3500">
                <a:latin typeface="Times New Roman"/>
                <a:ea typeface="Times New Roman"/>
                <a:cs typeface="Times New Roman"/>
                <a:sym typeface="Times New Roman"/>
              </a:rPr>
              <a:t>Выводы </a:t>
            </a:r>
            <a:endParaRPr sz="3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" name="Google Shape;92;p3" descr="IMG_0175.jpe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63270" y="1416806"/>
            <a:ext cx="6673451" cy="9746119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</p:pic>
      <p:sp>
        <p:nvSpPr>
          <p:cNvPr id="93" name="Google Shape;93;p3"/>
          <p:cNvSpPr txBox="1"/>
          <p:nvPr/>
        </p:nvSpPr>
        <p:spPr>
          <a:xfrm>
            <a:off x="902699" y="1772666"/>
            <a:ext cx="13891029" cy="2004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5B58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</a:t>
            </a:r>
            <a:r>
              <a:rPr lang="en-US" sz="4200" i="0" u="none" strike="noStrike" cap="none">
                <a:solidFill>
                  <a:srgbClr val="5B58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выявление лучших условий для прорастания семян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3"/>
          <p:cNvSpPr txBox="1"/>
          <p:nvPr/>
        </p:nvSpPr>
        <p:spPr>
          <a:xfrm>
            <a:off x="902699" y="11955066"/>
            <a:ext cx="22578601" cy="200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venir"/>
              <a:buNone/>
            </a:pPr>
            <a:r>
              <a:rPr lang="en-US" sz="35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Гипотеза</a:t>
            </a:r>
            <a:r>
              <a:rPr lang="en-US" sz="35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на прорастание семян влияют факторы среды</a:t>
            </a:r>
            <a:r>
              <a:rPr lang="en-US" sz="3500">
                <a:latin typeface="Times New Roman"/>
                <a:ea typeface="Times New Roman"/>
                <a:cs typeface="Times New Roman"/>
                <a:sym typeface="Times New Roman"/>
              </a:rPr>
              <a:t> -</a:t>
            </a:r>
            <a:r>
              <a:rPr lang="en-US" sz="35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свет, вода, кислород, предпосевная обработка</a:t>
            </a:r>
            <a:r>
              <a:rPr lang="en-US" sz="35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семян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xfrm>
            <a:off x="1257300" y="825500"/>
            <a:ext cx="21869400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5800"/>
              <a:buFont typeface="Helvetica Neue"/>
              <a:buNone/>
            </a:pPr>
            <a:r>
              <a:rPr lang="en-US" sz="5800" b="0" i="0" u="none" strike="noStrike" cap="none">
                <a:solidFill>
                  <a:srgbClr val="5B58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МЕТОДЫ ИССЛЕДОВАНИЯ</a:t>
            </a:r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body" idx="2"/>
          </p:nvPr>
        </p:nvSpPr>
        <p:spPr>
          <a:xfrm>
            <a:off x="654809" y="3352800"/>
            <a:ext cx="21869401" cy="90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50800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50"/>
              <a:buFont typeface="Times New Roman"/>
              <a:buChar char="●"/>
            </a:pPr>
            <a:r>
              <a:rPr lang="en-US" sz="4200" i="0" u="none" strike="noStrike" cap="none">
                <a:solidFill>
                  <a:srgbClr val="5B58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Наблюдение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08000" lvl="0" indent="-508000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3150"/>
              <a:buFont typeface="Times New Roman"/>
              <a:buChar char="●"/>
            </a:pPr>
            <a:r>
              <a:rPr lang="en-US" sz="4200" i="0" u="none" strike="noStrike" cap="none">
                <a:solidFill>
                  <a:srgbClr val="5B58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Сравнение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08000" lvl="0" indent="-508000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SzPts val="3150"/>
              <a:buFont typeface="Times New Roman"/>
              <a:buChar char="●"/>
            </a:pPr>
            <a:r>
              <a:rPr lang="en-US" sz="4200" i="0" u="none" strike="noStrike" cap="none">
                <a:solidFill>
                  <a:srgbClr val="5B58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p4" descr="IMG_0180.jpe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2207" y="2230089"/>
            <a:ext cx="8921915" cy="10358262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</p:pic>
      <p:pic>
        <p:nvPicPr>
          <p:cNvPr id="102" name="Google Shape;102;p4" descr="IMG_0209.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5093" y="2210319"/>
            <a:ext cx="4683826" cy="10397802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</p:pic>
      <p:pic>
        <p:nvPicPr>
          <p:cNvPr id="103" name="Google Shape;103;p4" descr="IMG_0210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3206" y="2209165"/>
            <a:ext cx="4684887" cy="10400159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body" idx="2"/>
          </p:nvPr>
        </p:nvSpPr>
        <p:spPr>
          <a:xfrm>
            <a:off x="1257300" y="3352800"/>
            <a:ext cx="21869400" cy="90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50800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50"/>
              <a:buFont typeface="Avenir"/>
              <a:buChar char="●"/>
            </a:pPr>
            <a:r>
              <a:rPr lang="en-US" sz="4200" b="0" i="0" u="none" strike="noStrike" cap="none">
                <a:solidFill>
                  <a:srgbClr val="5B5854"/>
                </a:solidFill>
                <a:latin typeface="Avenir"/>
                <a:ea typeface="Avenir"/>
                <a:cs typeface="Avenir"/>
                <a:sym typeface="Avenir"/>
              </a:rPr>
              <a:t>In</a:t>
            </a:r>
            <a:endParaRPr/>
          </a:p>
        </p:txBody>
      </p:sp>
      <p:pic>
        <p:nvPicPr>
          <p:cNvPr id="109" name="Google Shape;109;p5" descr="IMG_0107.jpe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119" y="2601025"/>
            <a:ext cx="15961535" cy="8070530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</p:pic>
      <p:sp>
        <p:nvSpPr>
          <p:cNvPr id="110" name="Google Shape;110;p5"/>
          <p:cNvSpPr txBox="1"/>
          <p:nvPr/>
        </p:nvSpPr>
        <p:spPr>
          <a:xfrm>
            <a:off x="917238" y="831850"/>
            <a:ext cx="21869401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5800"/>
              <a:buFont typeface="Helvetica Neue"/>
              <a:buNone/>
            </a:pPr>
            <a:r>
              <a:rPr lang="en-US" sz="5800" b="0" i="0" u="none" strike="noStrike" cap="none">
                <a:solidFill>
                  <a:srgbClr val="5B58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ОБЪЕКТ ИССЛЕДОВАНИЯ</a:t>
            </a:r>
            <a:endParaRPr/>
          </a:p>
        </p:txBody>
      </p:sp>
      <p:pic>
        <p:nvPicPr>
          <p:cNvPr id="111" name="Google Shape;111;p5" descr="IMG_0189.jpe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30387" y="10855298"/>
            <a:ext cx="4180505" cy="2674594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</p:pic>
      <p:pic>
        <p:nvPicPr>
          <p:cNvPr id="112" name="Google Shape;112;p5" descr="IMG_0190.jpe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3852" y="10871779"/>
            <a:ext cx="3782423" cy="2641393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</p:pic>
      <p:pic>
        <p:nvPicPr>
          <p:cNvPr id="113" name="Google Shape;113;p5" descr="IMG_0223.jpe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14957" y="816680"/>
            <a:ext cx="6005246" cy="5001274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</p:pic>
      <p:pic>
        <p:nvPicPr>
          <p:cNvPr id="114" name="Google Shape;114;p5" descr="IMG_0224.jpeg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85180" y="6173701"/>
            <a:ext cx="5864670" cy="7319953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xfrm>
            <a:off x="1257300" y="825500"/>
            <a:ext cx="21869400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5800"/>
              <a:buFont typeface="Helvetica Neue"/>
              <a:buNone/>
            </a:pPr>
            <a:r>
              <a:rPr lang="en-US" sz="5800" b="0" i="0" u="none" strike="noStrike" cap="none">
                <a:solidFill>
                  <a:srgbClr val="5B58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УСЛОВИЯ ИССЛЕДОВАНИЯ</a:t>
            </a:r>
            <a:endParaRPr/>
          </a:p>
        </p:txBody>
      </p:sp>
      <p:sp>
        <p:nvSpPr>
          <p:cNvPr id="120" name="Google Shape;120;p6"/>
          <p:cNvSpPr txBox="1">
            <a:spLocks noGrp="1"/>
          </p:cNvSpPr>
          <p:nvPr>
            <p:ph type="body" idx="2"/>
          </p:nvPr>
        </p:nvSpPr>
        <p:spPr>
          <a:xfrm>
            <a:off x="300337" y="6415030"/>
            <a:ext cx="6370431" cy="906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508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latin typeface="Times New Roman"/>
                <a:ea typeface="Times New Roman"/>
                <a:cs typeface="Times New Roman"/>
                <a:sym typeface="Times New Roman"/>
              </a:rPr>
              <a:t>Свет</a:t>
            </a:r>
            <a:r>
              <a:rPr lang="en-US" sz="4200" i="0" u="none" strike="noStrike" cap="none">
                <a:solidFill>
                  <a:srgbClr val="5B58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4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08000" lvl="0" indent="0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None/>
            </a:pPr>
            <a:r>
              <a:rPr lang="en-US" sz="4200" i="0" u="none" strike="noStrike" cap="none">
                <a:solidFill>
                  <a:srgbClr val="5B58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Дневной свет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08000" lvl="0" indent="0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None/>
            </a:pPr>
            <a:r>
              <a:rPr lang="en-US" sz="4200" i="0" u="none" strike="noStrike" cap="none">
                <a:solidFill>
                  <a:srgbClr val="5B58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Досвечивание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08000" lvl="0" indent="0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None/>
            </a:pPr>
            <a:r>
              <a:rPr lang="en-US" sz="4200" i="0" u="none" strike="noStrike" cap="none">
                <a:solidFill>
                  <a:srgbClr val="5B58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Темнота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1" name="Google Shape;121;p6" descr="IMG_0197.jpe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8992" y="2017088"/>
            <a:ext cx="4233143" cy="4233143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</p:pic>
      <p:pic>
        <p:nvPicPr>
          <p:cNvPr id="122" name="Google Shape;122;p6" descr="IMG_0198.jpe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73176" y="1989704"/>
            <a:ext cx="4260610" cy="4260609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</p:pic>
      <p:pic>
        <p:nvPicPr>
          <p:cNvPr id="123" name="Google Shape;123;p6" descr="IMG_0199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512" y="2044163"/>
            <a:ext cx="5608405" cy="4206304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</p:pic>
      <p:sp>
        <p:nvSpPr>
          <p:cNvPr id="124" name="Google Shape;124;p6"/>
          <p:cNvSpPr txBox="1"/>
          <p:nvPr/>
        </p:nvSpPr>
        <p:spPr>
          <a:xfrm>
            <a:off x="6345801" y="6415030"/>
            <a:ext cx="6370431" cy="906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5B58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Полив</a:t>
            </a:r>
            <a:r>
              <a:rPr lang="en-US" sz="4200" i="0" u="none" strike="noStrike" cap="none">
                <a:solidFill>
                  <a:srgbClr val="5B58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None/>
            </a:pPr>
            <a:r>
              <a:rPr lang="en-US" sz="4200" i="0" u="none" strike="noStrike" cap="none">
                <a:solidFill>
                  <a:srgbClr val="5B58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Нормальный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None/>
            </a:pPr>
            <a:r>
              <a:rPr lang="en-US" sz="4200" i="0" u="none" strike="noStrike" cap="none">
                <a:solidFill>
                  <a:srgbClr val="5B58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Избыточный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None/>
            </a:pPr>
            <a:r>
              <a:rPr lang="en-US" sz="4200" i="0" u="none" strike="noStrike" cap="none">
                <a:solidFill>
                  <a:srgbClr val="5B58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Недостаточный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6"/>
          <p:cNvSpPr txBox="1"/>
          <p:nvPr/>
        </p:nvSpPr>
        <p:spPr>
          <a:xfrm>
            <a:off x="11642918" y="6469335"/>
            <a:ext cx="6370430" cy="906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5B58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Воздух (кислород</a:t>
            </a:r>
            <a:r>
              <a:rPr lang="en-US" sz="4200" i="0" u="none" strike="noStrike" cap="none">
                <a:solidFill>
                  <a:srgbClr val="5B58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None/>
            </a:pPr>
            <a:r>
              <a:rPr lang="en-US" sz="4200" i="0" u="none" strike="noStrike" cap="none">
                <a:solidFill>
                  <a:srgbClr val="5B58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Проветриваемая </a:t>
            </a:r>
            <a:br>
              <a:rPr lang="en-US" sz="4200" i="0" u="none" strike="noStrike" cap="none">
                <a:solidFill>
                  <a:srgbClr val="5B58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200" i="0" u="none" strike="noStrike" cap="none">
                <a:solidFill>
                  <a:srgbClr val="5B58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банка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None/>
            </a:pPr>
            <a:r>
              <a:rPr lang="en-US" sz="4200" i="0" u="none" strike="noStrike" cap="none">
                <a:solidFill>
                  <a:srgbClr val="5B58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Без доступа воздуха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6" name="Google Shape;126;p6" descr="IMG_0201.jpe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34745" y="1954619"/>
            <a:ext cx="4391958" cy="4330623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</p:pic>
      <p:sp>
        <p:nvSpPr>
          <p:cNvPr id="127" name="Google Shape;127;p6"/>
          <p:cNvSpPr txBox="1"/>
          <p:nvPr/>
        </p:nvSpPr>
        <p:spPr>
          <a:xfrm>
            <a:off x="17463206" y="6469335"/>
            <a:ext cx="6370431" cy="906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5B58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Замачивание: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None/>
            </a:pPr>
            <a:r>
              <a:rPr lang="en-US" sz="4200" i="0" u="none" strike="noStrike" cap="none">
                <a:solidFill>
                  <a:srgbClr val="5B58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При комнатной температуре долгосрочное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None/>
            </a:pPr>
            <a:r>
              <a:rPr lang="en-US" sz="4200" i="0" u="none" strike="noStrike" cap="none">
                <a:solidFill>
                  <a:srgbClr val="5B58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При повышенной температуре краткосрочное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title"/>
          </p:nvPr>
        </p:nvSpPr>
        <p:spPr>
          <a:xfrm>
            <a:off x="1257300" y="825500"/>
            <a:ext cx="9666263" cy="4918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5800"/>
              <a:buFont typeface="Helvetica Neue"/>
              <a:buNone/>
            </a:pPr>
            <a:r>
              <a:rPr lang="en-US" sz="5800" b="0" i="0" u="none" strike="noStrike" cap="none">
                <a:solidFill>
                  <a:srgbClr val="5B58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КОЛИЧЕСТВО ПРОРОСШИХ, НАБУХШИХ И УСОХШИХ СЕМЯН</a:t>
            </a:r>
            <a:endParaRPr/>
          </a:p>
        </p:txBody>
      </p:sp>
      <p:pic>
        <p:nvPicPr>
          <p:cNvPr id="133" name="Google Shape;133;p7" descr="image.jpeg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15289" y="130893"/>
            <a:ext cx="11998809" cy="6798028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</p:pic>
      <p:pic>
        <p:nvPicPr>
          <p:cNvPr id="134" name="Google Shape;134;p7" descr="image.jpeg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92817" y="6698913"/>
            <a:ext cx="11643753" cy="6625235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</p:pic>
      <p:pic>
        <p:nvPicPr>
          <p:cNvPr id="135" name="Google Shape;135;p7" descr="IMG_0215.jpe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597" y="4566822"/>
            <a:ext cx="5685032" cy="5329023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</p:pic>
      <p:pic>
        <p:nvPicPr>
          <p:cNvPr id="136" name="Google Shape;136;p7" descr="IMG_0222.pn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228" y="4615834"/>
            <a:ext cx="3863619" cy="8576995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</p:pic>
      <p:pic>
        <p:nvPicPr>
          <p:cNvPr id="137" name="Google Shape;137;p7" descr="IMG_0140.jpeg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5561615" y="8885400"/>
            <a:ext cx="3432996" cy="5653927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>
            <a:spLocks noGrp="1"/>
          </p:cNvSpPr>
          <p:nvPr>
            <p:ph type="title"/>
          </p:nvPr>
        </p:nvSpPr>
        <p:spPr>
          <a:xfrm>
            <a:off x="931373" y="330014"/>
            <a:ext cx="9803207" cy="691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5800"/>
              <a:buFont typeface="Helvetica Neue"/>
              <a:buNone/>
            </a:pPr>
            <a:r>
              <a:rPr lang="en-US" sz="5800" b="0" i="0" u="none" strike="noStrike" cap="none">
                <a:solidFill>
                  <a:srgbClr val="5B58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СРЕДНИЕ ЗНАЧЕНИЯ ДЛИН ПРОРОСТКОВ (СТЕБЕЛЬ + КОРНИ)</a:t>
            </a:r>
            <a:endParaRPr/>
          </a:p>
        </p:txBody>
      </p:sp>
      <p:pic>
        <p:nvPicPr>
          <p:cNvPr id="143" name="Google Shape;143;p8" descr="image.jpeg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7015" y="-288134"/>
            <a:ext cx="13848313" cy="13624954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</p:pic>
      <p:pic>
        <p:nvPicPr>
          <p:cNvPr id="144" name="Google Shape;144;p8" descr="IMG_0217.jpe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530" y="4953374"/>
            <a:ext cx="3810887" cy="4379382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</p:pic>
      <p:pic>
        <p:nvPicPr>
          <p:cNvPr id="145" name="Google Shape;145;p8" descr="IMG_0149.jpe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9196" y="9571590"/>
            <a:ext cx="7122534" cy="3923622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</p:pic>
      <p:pic>
        <p:nvPicPr>
          <p:cNvPr id="146" name="Google Shape;146;p8" descr="IMG_0216.jpe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0620" y="4976846"/>
            <a:ext cx="4470413" cy="4332437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 txBox="1">
            <a:spLocks noGrp="1"/>
          </p:cNvSpPr>
          <p:nvPr>
            <p:ph type="title"/>
          </p:nvPr>
        </p:nvSpPr>
        <p:spPr>
          <a:xfrm>
            <a:off x="1257300" y="825500"/>
            <a:ext cx="21869400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854"/>
              </a:buClr>
              <a:buSzPts val="5800"/>
              <a:buFont typeface="Helvetica Neue"/>
              <a:buNone/>
            </a:pPr>
            <a:r>
              <a:rPr lang="en-US" sz="5800" b="0" i="0" u="none" strike="noStrike" cap="none">
                <a:solidFill>
                  <a:srgbClr val="5B58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ЗАКЛЮЧЕНИЕ </a:t>
            </a:r>
            <a:endParaRPr/>
          </a:p>
        </p:txBody>
      </p:sp>
      <p:sp>
        <p:nvSpPr>
          <p:cNvPr id="152" name="Google Shape;152;p9"/>
          <p:cNvSpPr txBox="1"/>
          <p:nvPr/>
        </p:nvSpPr>
        <p:spPr>
          <a:xfrm>
            <a:off x="1039858" y="1760565"/>
            <a:ext cx="21938100" cy="55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1188961" marR="0" lvl="0" indent="-73176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AutoNum type="arabicPeriod"/>
            </a:pPr>
            <a:r>
              <a:rPr lang="en-US"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Лучшие условия для прорастания  кресс-салата наблюдались в условиях замачивания 12 часов при комнатной температуре. </a:t>
            </a: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Оболочка семени набухает и становится эластичной, что способствует </a:t>
            </a:r>
            <a:r>
              <a:rPr lang="en-US"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более быстрому прорастанию семян. </a:t>
            </a:r>
            <a:endParaRPr/>
          </a:p>
          <a:p>
            <a:pPr marL="1188961" marR="0" lvl="0" indent="-73176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AutoNum type="arabicPeriod"/>
            </a:pPr>
            <a:r>
              <a:rPr lang="en-US"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Лучшие условия для прорастания базилика наблюдались в условиях фиксированного светового дня, продолжительностью 8 часов.</a:t>
            </a:r>
            <a:endParaRPr/>
          </a:p>
          <a:p>
            <a:pPr marL="1188961" marR="0" lvl="0" indent="-73176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AutoNum type="arabicPeriod"/>
            </a:pPr>
            <a:r>
              <a:rPr lang="en-US"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Худшие результаты наблюдались при прорастании кресс-салата и базилика без доступа воздуха, что говорит о необходимости кислорода для прорастания семян.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pic>
        <p:nvPicPr>
          <p:cNvPr id="153" name="Google Shape;153;p9" descr="IMG_0120.jpe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532" y="7773810"/>
            <a:ext cx="5724211" cy="3227780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</p:pic>
      <p:pic>
        <p:nvPicPr>
          <p:cNvPr id="154" name="Google Shape;154;p9" descr="IMG_0137.jpe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6084" y="7773806"/>
            <a:ext cx="3171480" cy="3962439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</p:pic>
      <p:pic>
        <p:nvPicPr>
          <p:cNvPr id="155" name="Google Shape;155;p9" descr="IMG_0154.jpe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5121" y="7764703"/>
            <a:ext cx="2894743" cy="3980644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</p:pic>
      <p:pic>
        <p:nvPicPr>
          <p:cNvPr id="156" name="Google Shape;156;p9" descr="IMG_0123.jpe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97048" y="7744888"/>
            <a:ext cx="2164764" cy="4020277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</p:pic>
      <p:pic>
        <p:nvPicPr>
          <p:cNvPr id="157" name="Google Shape;157;p9" descr="IMG_0114.jpeg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64520" y="7754180"/>
            <a:ext cx="2594052" cy="4001715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</p:pic>
      <p:pic>
        <p:nvPicPr>
          <p:cNvPr id="158" name="Google Shape;158;p9" descr="IMG_0206.jpeg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23666" y="7784645"/>
            <a:ext cx="1950111" cy="3940760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</p:pic>
      <p:pic>
        <p:nvPicPr>
          <p:cNvPr id="159" name="Google Shape;159;p9" descr="IMG_0205.jpeg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38883" y="7789544"/>
            <a:ext cx="2678467" cy="3930988"/>
          </a:xfrm>
          <a:prstGeom prst="rect">
            <a:avLst/>
          </a:prstGeom>
          <a:noFill/>
          <a:ln>
            <a:noFill/>
          </a:ln>
          <a:effectLst>
            <a:outerShdw blurRad="127000" dist="76200" dir="2700000" rotWithShape="0">
              <a:srgbClr val="000000">
                <a:alpha val="74901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_Template8">
  <a:themeElements>
    <a:clrScheme name="New_Template8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341</Words>
  <Application>Microsoft Office PowerPoint</Application>
  <PresentationFormat>Произвольный</PresentationFormat>
  <Paragraphs>65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Times New Roman</vt:lpstr>
      <vt:lpstr>Arial</vt:lpstr>
      <vt:lpstr>Avenir</vt:lpstr>
      <vt:lpstr>Helvetica Neue</vt:lpstr>
      <vt:lpstr>Libre Baskerville</vt:lpstr>
      <vt:lpstr>Simple Light</vt:lpstr>
      <vt:lpstr>Презентация PowerPoint</vt:lpstr>
      <vt:lpstr>РАСТЕНИЯ - НЕОТЪЕМЛЕМАЯ ЧАСТЬ НАШЕЙ ЖИЗНИ</vt:lpstr>
      <vt:lpstr>ЦЕЛИ И ЗАДАЧИ</vt:lpstr>
      <vt:lpstr>МЕТОДЫ ИССЛЕДОВАНИЯ</vt:lpstr>
      <vt:lpstr>Презентация PowerPoint</vt:lpstr>
      <vt:lpstr>УСЛОВИЯ ИССЛЕДОВАНИЯ</vt:lpstr>
      <vt:lpstr>КОЛИЧЕСТВО ПРОРОСШИХ, НАБУХШИХ И УСОХШИХ СЕМЯН</vt:lpstr>
      <vt:lpstr>СРЕДНИЕ ЗНАЧЕНИЯ ДЛИН ПРОРОСТКОВ (СТЕБЕЛЬ + КОРНИ)</vt:lpstr>
      <vt:lpstr>ЗАКЛЮЧЕНИЕ </vt:lpstr>
      <vt:lpstr> РЕКОМЕНДАЦИИ</vt:lpstr>
      <vt:lpstr>ИНФОРМАЦИОННЫЕ РЕСУРСЫ И ЛИТЕРАТУРА</vt:lpstr>
      <vt:lpstr>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П. Брагинова</dc:creator>
  <cp:lastModifiedBy>Наталья П. Брагинова</cp:lastModifiedBy>
  <cp:revision>7</cp:revision>
  <dcterms:modified xsi:type="dcterms:W3CDTF">2024-02-14T06:29:26Z</dcterms:modified>
</cp:coreProperties>
</file>