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59" r:id="rId6"/>
    <p:sldId id="263" r:id="rId7"/>
    <p:sldId id="270" r:id="rId8"/>
    <p:sldId id="267" r:id="rId9"/>
    <p:sldId id="271" r:id="rId10"/>
    <p:sldId id="26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Cc0APrc0RV+4/oGSGHFXTb395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903fdf8f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3903fdf8f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3903fdf8f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9197620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39197620e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39197620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50ce15d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450ce15de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450ce15de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24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903fdf8f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903fdf8f9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23903fdf8f9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39197620e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39197620e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39197620e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903fdf8f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903fdf8f9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23903fdf8f9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05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e03db4a0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e03db4a0f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3e03db4a0f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48d60ee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448d60ee0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2448d60ee0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FEFEFE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grEYf7j_c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bakterii.ru/" TargetMode="External"/><Relationship Id="rId2" Type="http://schemas.openxmlformats.org/officeDocument/2006/relationships/hyperlink" Target="https://ru.wikipedia.org/wiki/%D0%9C%D0%B8%D0%BA%D1%80%D0%BE%D1%84%D0%BB%D0%BE%D1%80%D0%B0_%D1%87%D0%B5%D0%BB%D0%BE%D0%B2%D0%B5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seznaika.org/biology/chto-takoe-mikroby-i-chem-oni-opasny/?ysclid=lq1bjupmkq4981766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/>
          <p:nvPr/>
        </p:nvSpPr>
        <p:spPr>
          <a:xfrm>
            <a:off x="2223474" y="2453069"/>
            <a:ext cx="701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 smtClean="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ЧЕМ </a:t>
            </a:r>
            <a:r>
              <a:rPr lang="ru-RU" sz="5400" b="1" dirty="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МЫТЬ РУКИ</a:t>
            </a:r>
            <a:endParaRPr sz="5400" b="1" i="0" u="none" strike="noStrike" cap="none" dirty="0">
              <a:solidFill>
                <a:srgbClr val="FEFEF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6350592" y="4552095"/>
            <a:ext cx="36663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Выполнил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Ящук</a:t>
            </a:r>
            <a:r>
              <a:rPr lang="ru-RU" dirty="0">
                <a:solidFill>
                  <a:schemeClr val="bg1"/>
                </a:solidFill>
              </a:rPr>
              <a:t> Матвей Сергеевич</a:t>
            </a:r>
          </a:p>
          <a:p>
            <a:r>
              <a:rPr lang="ru-RU" dirty="0">
                <a:solidFill>
                  <a:schemeClr val="bg1"/>
                </a:solidFill>
              </a:rPr>
              <a:t>МОУ «Петровский Дворец</a:t>
            </a:r>
            <a:r>
              <a:rPr lang="ru-RU" dirty="0" smtClean="0">
                <a:solidFill>
                  <a:schemeClr val="bg1"/>
                </a:solidFill>
              </a:rPr>
              <a:t>», 4 </a:t>
            </a:r>
            <a:r>
              <a:rPr lang="ru-RU" dirty="0">
                <a:solidFill>
                  <a:schemeClr val="bg1"/>
                </a:solidFill>
              </a:rPr>
              <a:t>класс</a:t>
            </a:r>
          </a:p>
          <a:p>
            <a:r>
              <a:rPr lang="ru-RU" b="1" dirty="0">
                <a:solidFill>
                  <a:schemeClr val="bg1"/>
                </a:solidFill>
              </a:rPr>
              <a:t>Руководитель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r>
              <a:rPr lang="ru-RU" dirty="0">
                <a:solidFill>
                  <a:schemeClr val="bg1"/>
                </a:solidFill>
              </a:rPr>
              <a:t>Савинкова Ирина Валерьевна, </a:t>
            </a:r>
          </a:p>
          <a:p>
            <a:r>
              <a:rPr lang="ru-RU" dirty="0">
                <a:solidFill>
                  <a:schemeClr val="bg1"/>
                </a:solidFill>
              </a:rPr>
              <a:t>учитель начальных классов</a:t>
            </a:r>
            <a:endParaRPr sz="1800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3647675" y="3502582"/>
            <a:ext cx="366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Исследовательская работа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0" name="Google Shape;150;p1"/>
          <p:cNvSpPr txBox="1"/>
          <p:nvPr/>
        </p:nvSpPr>
        <p:spPr>
          <a:xfrm>
            <a:off x="947854" y="312234"/>
            <a:ext cx="877601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Фестиваль учебно-исследовательских работ младших школьников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«Мои первые открытия»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Номинация «Сохраним свое здоровье!»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448d60ee0d_0_0"/>
          <p:cNvSpPr txBox="1">
            <a:spLocks noGrp="1"/>
          </p:cNvSpPr>
          <p:nvPr>
            <p:ph type="title"/>
          </p:nvPr>
        </p:nvSpPr>
        <p:spPr>
          <a:xfrm>
            <a:off x="677325" y="2705100"/>
            <a:ext cx="8596800" cy="21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/>
              <a:t>Спасибо за внимание!</a:t>
            </a:r>
            <a:endParaRPr sz="6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903fdf8f9_0_12"/>
          <p:cNvSpPr txBox="1">
            <a:spLocks noGrp="1"/>
          </p:cNvSpPr>
          <p:nvPr>
            <p:ph type="title"/>
          </p:nvPr>
        </p:nvSpPr>
        <p:spPr>
          <a:xfrm>
            <a:off x="677325" y="191825"/>
            <a:ext cx="8596800" cy="17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Цель и задачи работы</a:t>
            </a:r>
            <a:endParaRPr dirty="0"/>
          </a:p>
        </p:txBody>
      </p:sp>
      <p:sp>
        <p:nvSpPr>
          <p:cNvPr id="157" name="Google Shape;157;g23903fdf8f9_0_12"/>
          <p:cNvSpPr txBox="1">
            <a:spLocks noGrp="1"/>
          </p:cNvSpPr>
          <p:nvPr>
            <p:ph type="body" idx="1"/>
          </p:nvPr>
        </p:nvSpPr>
        <p:spPr>
          <a:xfrm>
            <a:off x="677325" y="1061225"/>
            <a:ext cx="9691500" cy="56751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ru-RU" sz="2000" b="1" u="sng" dirty="0">
                <a:solidFill>
                  <a:srgbClr val="BFE471"/>
                </a:solidFill>
              </a:rPr>
              <a:t>Гипотеза:</a:t>
            </a:r>
            <a:r>
              <a:rPr lang="ru-RU" sz="2000" dirty="0"/>
              <a:t> </a:t>
            </a:r>
            <a:r>
              <a:rPr lang="ru-RU" dirty="0"/>
              <a:t>после контакта с различными предметами на руках появляются микробы в больших количествах, уничтожить которые можно только специальными </a:t>
            </a:r>
            <a:r>
              <a:rPr lang="ru-RU" dirty="0" smtClean="0"/>
              <a:t>средствами</a:t>
            </a:r>
          </a:p>
          <a:p>
            <a:pPr marL="0" lvl="0" indent="0">
              <a:buNone/>
            </a:pPr>
            <a:r>
              <a:rPr lang="ru-RU" sz="2000" b="1" u="sng" dirty="0" smtClean="0">
                <a:solidFill>
                  <a:srgbClr val="BFE471"/>
                </a:solidFill>
              </a:rPr>
              <a:t>Цель</a:t>
            </a:r>
            <a:r>
              <a:rPr lang="ru-RU" sz="2000" b="1" u="sng" dirty="0">
                <a:solidFill>
                  <a:srgbClr val="BFE471"/>
                </a:solidFill>
              </a:rPr>
              <a:t>:</a:t>
            </a:r>
            <a:r>
              <a:rPr lang="ru-RU" sz="2000" dirty="0"/>
              <a:t> </a:t>
            </a:r>
            <a:r>
              <a:rPr lang="ru-RU" dirty="0"/>
              <a:t>выявление наиболее эффективного способа обработки рук от микробного загрязнения.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b="1" u="sng" dirty="0" smtClean="0">
                <a:solidFill>
                  <a:srgbClr val="BFE471"/>
                </a:solidFill>
              </a:rPr>
              <a:t>Задачи</a:t>
            </a:r>
            <a:r>
              <a:rPr lang="ru-RU" sz="2000" b="1" u="sng" dirty="0">
                <a:solidFill>
                  <a:srgbClr val="BFE471"/>
                </a:solidFill>
              </a:rPr>
              <a:t>:</a:t>
            </a:r>
            <a:endParaRPr sz="2000" b="1" u="sng" dirty="0">
              <a:solidFill>
                <a:srgbClr val="BFE471"/>
              </a:solidFill>
            </a:endParaRPr>
          </a:p>
          <a:p>
            <a:pPr lvl="0"/>
            <a:r>
              <a:rPr lang="ru-RU" dirty="0"/>
              <a:t>Выяснить опасность бактериального загрязнения рук и методику его определения, для чего взять интервью у врача-терапевта;</a:t>
            </a:r>
          </a:p>
          <a:p>
            <a:pPr lvl="0"/>
            <a:r>
              <a:rPr lang="ru-RU" dirty="0"/>
              <a:t>Доказать наличие микробов на руках после контакта с различными предметами;</a:t>
            </a:r>
          </a:p>
          <a:p>
            <a:pPr lvl="0"/>
            <a:r>
              <a:rPr lang="ru-RU" dirty="0"/>
              <a:t>Определить степень уменьшения микробного загрязнения рук после обработки различными </a:t>
            </a:r>
            <a:r>
              <a:rPr lang="ru-RU" dirty="0" smtClean="0"/>
              <a:t>средствами</a:t>
            </a:r>
            <a:endParaRPr lang="ru-RU" dirty="0"/>
          </a:p>
          <a:p>
            <a:pPr lvl="0"/>
            <a:r>
              <a:rPr lang="ru-RU" dirty="0"/>
              <a:t>Сравнить антимикробное действие различных средств;</a:t>
            </a:r>
          </a:p>
          <a:p>
            <a:r>
              <a:rPr lang="ru-RU" dirty="0"/>
              <a:t>Сделать выводы.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39197620e5_0_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Методы исследования</a:t>
            </a:r>
            <a:endParaRPr/>
          </a:p>
        </p:txBody>
      </p:sp>
      <p:sp>
        <p:nvSpPr>
          <p:cNvPr id="164" name="Google Shape;164;g239197620e5_0_0"/>
          <p:cNvSpPr txBox="1">
            <a:spLocks noGrp="1"/>
          </p:cNvSpPr>
          <p:nvPr>
            <p:ph type="body" idx="1"/>
          </p:nvPr>
        </p:nvSpPr>
        <p:spPr>
          <a:xfrm>
            <a:off x="677325" y="2078200"/>
            <a:ext cx="8596800" cy="289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dirty="0"/>
              <a:t>Эксперимент - выращивание колоний бактерий в чашках Петри;</a:t>
            </a:r>
          </a:p>
          <a:p>
            <a:r>
              <a:rPr lang="ru-RU" sz="2000" dirty="0" smtClean="0"/>
              <a:t>Интервью </a:t>
            </a:r>
            <a:r>
              <a:rPr lang="ru-RU" sz="2000" dirty="0"/>
              <a:t>с </a:t>
            </a:r>
            <a:r>
              <a:rPr lang="ru-RU" sz="2000" b="1" dirty="0"/>
              <a:t>врачом</a:t>
            </a:r>
            <a:r>
              <a:rPr lang="ru-RU" sz="2000" dirty="0"/>
              <a:t> на тему «Нужно ли мыть руки? Какие опасности поджидают тех, кто не моет руки? Что делать, если рядом нет воды и невозможно помыть руки?»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50ce15dee_1_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Интервью</a:t>
            </a:r>
            <a:endParaRPr/>
          </a:p>
        </p:txBody>
      </p:sp>
      <p:pic>
        <p:nvPicPr>
          <p:cNvPr id="231" name="Google Shape;231;g2450ce15dee_1_0" descr="Видео к исследовательской работе. Матвей Ящук, 3 класс" title="Интервью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7843" y="2160589"/>
            <a:ext cx="6191826" cy="3791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3903fdf8f9_1_6"/>
          <p:cNvSpPr txBox="1">
            <a:spLocks noGrp="1"/>
          </p:cNvSpPr>
          <p:nvPr>
            <p:ph type="title"/>
          </p:nvPr>
        </p:nvSpPr>
        <p:spPr>
          <a:xfrm>
            <a:off x="677325" y="287750"/>
            <a:ext cx="8596800" cy="164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Эксперимент 1</a:t>
            </a:r>
            <a:endParaRPr dirty="0"/>
          </a:p>
        </p:txBody>
      </p:sp>
      <p:sp>
        <p:nvSpPr>
          <p:cNvPr id="171" name="Google Shape;171;g23903fdf8f9_1_6"/>
          <p:cNvSpPr txBox="1">
            <a:spLocks noGrp="1"/>
          </p:cNvSpPr>
          <p:nvPr>
            <p:ph type="body" idx="1"/>
          </p:nvPr>
        </p:nvSpPr>
        <p:spPr>
          <a:xfrm>
            <a:off x="476603" y="1306342"/>
            <a:ext cx="4598100" cy="57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ru-RU" sz="2000" b="1" dirty="0" smtClean="0"/>
              <a:t>Выявление </a:t>
            </a:r>
            <a:r>
              <a:rPr lang="ru-RU" sz="2000" b="1" dirty="0"/>
              <a:t>загрязнения рук после контакта с различными предметами (денежная купюра и банковская карта</a:t>
            </a:r>
            <a:r>
              <a:rPr lang="ru-RU" sz="2000" b="1" dirty="0" smtClean="0"/>
              <a:t>)</a:t>
            </a:r>
            <a:endParaRPr lang="ru-RU" sz="2000" b="1" dirty="0"/>
          </a:p>
          <a:p>
            <a:pPr indent="0">
              <a:buNone/>
            </a:pPr>
            <a:endParaRPr lang="ru-RU" sz="2000" b="1" dirty="0" smtClean="0"/>
          </a:p>
          <a:p>
            <a:pPr indent="0">
              <a:buNone/>
            </a:pPr>
            <a:r>
              <a:rPr lang="ru-RU" sz="2000" b="1" dirty="0" smtClean="0"/>
              <a:t>Вывод</a:t>
            </a:r>
            <a:r>
              <a:rPr lang="ru-RU" sz="2000" dirty="0"/>
              <a:t>: На грязных руках микробов гораздо больше, чем на тщательно вымытых. </a:t>
            </a:r>
            <a:endParaRPr lang="ru-RU" sz="2000" dirty="0" smtClean="0"/>
          </a:p>
          <a:p>
            <a:pPr indent="0">
              <a:buNone/>
            </a:pPr>
            <a:r>
              <a:rPr lang="ru-RU" sz="2000" dirty="0" smtClean="0"/>
              <a:t>Денежная </a:t>
            </a:r>
            <a:r>
              <a:rPr lang="ru-RU" sz="2000" dirty="0"/>
              <a:t>купюра и банковская карта загрязнены микробами примерно </a:t>
            </a:r>
            <a:r>
              <a:rPr lang="ru-RU" sz="2000" dirty="0" smtClean="0"/>
              <a:t>одинаково, чуть меньше на банковской карте. </a:t>
            </a:r>
            <a:endParaRPr sz="2400" dirty="0"/>
          </a:p>
        </p:txBody>
      </p:sp>
      <p:pic>
        <p:nvPicPr>
          <p:cNvPr id="5" name="Google Shape;179;g23a7b51f22d_2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077" y="1306342"/>
            <a:ext cx="3767430" cy="490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39197620e5_0_6"/>
          <p:cNvSpPr txBox="1">
            <a:spLocks noGrp="1"/>
          </p:cNvSpPr>
          <p:nvPr>
            <p:ph type="title"/>
          </p:nvPr>
        </p:nvSpPr>
        <p:spPr>
          <a:xfrm>
            <a:off x="677322" y="421177"/>
            <a:ext cx="8596800" cy="8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Ход эксперимента</a:t>
            </a:r>
            <a:endParaRPr dirty="0"/>
          </a:p>
        </p:txBody>
      </p:sp>
      <p:sp>
        <p:nvSpPr>
          <p:cNvPr id="204" name="Google Shape;204;g239197620e5_0_6"/>
          <p:cNvSpPr txBox="1">
            <a:spLocks noGrp="1"/>
          </p:cNvSpPr>
          <p:nvPr>
            <p:ph type="body" idx="1"/>
          </p:nvPr>
        </p:nvSpPr>
        <p:spPr>
          <a:xfrm>
            <a:off x="496085" y="1159727"/>
            <a:ext cx="8777940" cy="21531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08000" indent="-457200">
              <a:buSzPts val="2800"/>
            </a:pPr>
            <a:r>
              <a:rPr lang="ru-RU" sz="2400" dirty="0" smtClean="0"/>
              <a:t>1 день - никаких </a:t>
            </a:r>
            <a:r>
              <a:rPr lang="ru-RU" sz="2400" dirty="0"/>
              <a:t>изменений не </a:t>
            </a:r>
            <a:r>
              <a:rPr lang="ru-RU" sz="2400" dirty="0" smtClean="0"/>
              <a:t>произошло;</a:t>
            </a:r>
            <a:endParaRPr sz="2400" dirty="0"/>
          </a:p>
          <a:p>
            <a:pPr marL="508000" indent="-457200">
              <a:spcBef>
                <a:spcPts val="0"/>
              </a:spcBef>
              <a:buSzPts val="2800"/>
            </a:pPr>
            <a:r>
              <a:rPr lang="ru-RU" sz="2400" dirty="0" smtClean="0"/>
              <a:t>2 день - рост </a:t>
            </a:r>
            <a:r>
              <a:rPr lang="ru-RU" sz="2400" dirty="0"/>
              <a:t>кружочков и мелких крапинок </a:t>
            </a:r>
            <a:r>
              <a:rPr lang="ru-RU" sz="2400" dirty="0" smtClean="0"/>
              <a:t>(колонии бактерий);</a:t>
            </a:r>
            <a:endParaRPr sz="2400" dirty="0"/>
          </a:p>
          <a:p>
            <a:pPr marL="508000" indent="-457200">
              <a:spcBef>
                <a:spcPts val="0"/>
              </a:spcBef>
              <a:buSzPts val="2800"/>
            </a:pPr>
            <a:r>
              <a:rPr lang="ru-RU" sz="2400" dirty="0" smtClean="0"/>
              <a:t>3 день - рост </a:t>
            </a:r>
            <a:r>
              <a:rPr lang="ru-RU" sz="2400" dirty="0"/>
              <a:t>бактерий </a:t>
            </a:r>
            <a:r>
              <a:rPr lang="ru-RU" sz="2400" dirty="0" smtClean="0"/>
              <a:t>увеличился</a:t>
            </a:r>
            <a:r>
              <a:rPr lang="ru-RU" sz="2400" dirty="0"/>
              <a:t>;</a:t>
            </a:r>
            <a:endParaRPr lang="ru-RU" sz="2400" dirty="0" smtClean="0"/>
          </a:p>
          <a:p>
            <a:pPr marL="508000" lvl="0" indent="-457200">
              <a:spcBef>
                <a:spcPts val="0"/>
              </a:spcBef>
              <a:buSzPts val="2800"/>
            </a:pPr>
            <a:r>
              <a:rPr lang="ru-RU" sz="2400" dirty="0" smtClean="0"/>
              <a:t>4 день - я </a:t>
            </a:r>
            <a:r>
              <a:rPr lang="ru-RU" sz="2400" dirty="0"/>
              <a:t>получил максимально выраженный результат для того чтобы сделать выводы!</a:t>
            </a:r>
          </a:p>
          <a:p>
            <a:pPr marL="508000" indent="-457200">
              <a:spcBef>
                <a:spcPts val="0"/>
              </a:spcBef>
              <a:buSzPts val="2800"/>
            </a:pP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" name="Google Shape;205;g239197620e5_0_6"/>
          <p:cNvPicPr preferRelativeResize="0"/>
          <p:nvPr/>
        </p:nvPicPr>
        <p:blipFill rotWithShape="1">
          <a:blip r:embed="rId3">
            <a:alphaModFix/>
          </a:blip>
          <a:srcRect l="4741" t="6953" r="-4741" b="-829"/>
          <a:stretch/>
        </p:blipFill>
        <p:spPr>
          <a:xfrm>
            <a:off x="6092246" y="3717934"/>
            <a:ext cx="2962544" cy="252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39197620e5_0_6"/>
          <p:cNvPicPr preferRelativeResize="0"/>
          <p:nvPr/>
        </p:nvPicPr>
        <p:blipFill rotWithShape="1">
          <a:blip r:embed="rId4">
            <a:alphaModFix/>
          </a:blip>
          <a:srcRect l="7614" t="8120" r="6638" b="6753"/>
          <a:stretch/>
        </p:blipFill>
        <p:spPr>
          <a:xfrm>
            <a:off x="334536" y="3693458"/>
            <a:ext cx="2575932" cy="247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39197620e5_0_6"/>
          <p:cNvPicPr preferRelativeResize="0"/>
          <p:nvPr/>
        </p:nvPicPr>
        <p:blipFill rotWithShape="1">
          <a:blip r:embed="rId5">
            <a:alphaModFix/>
          </a:blip>
          <a:srcRect t="15053" b="5970"/>
          <a:stretch/>
        </p:blipFill>
        <p:spPr>
          <a:xfrm>
            <a:off x="3326874" y="3693458"/>
            <a:ext cx="2406319" cy="257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6;g13713cd25946dc0a_7"/>
          <p:cNvPicPr preferRelativeResize="0"/>
          <p:nvPr/>
        </p:nvPicPr>
        <p:blipFill rotWithShape="1">
          <a:blip r:embed="rId6">
            <a:alphaModFix/>
          </a:blip>
          <a:srcRect t="24084" r="7320"/>
          <a:stretch/>
        </p:blipFill>
        <p:spPr>
          <a:xfrm>
            <a:off x="9274026" y="3717933"/>
            <a:ext cx="2523964" cy="2765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3903fdf8f9_1_6"/>
          <p:cNvSpPr txBox="1">
            <a:spLocks noGrp="1"/>
          </p:cNvSpPr>
          <p:nvPr>
            <p:ph type="title"/>
          </p:nvPr>
        </p:nvSpPr>
        <p:spPr>
          <a:xfrm>
            <a:off x="677325" y="287750"/>
            <a:ext cx="8596800" cy="164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Эксперимент 2</a:t>
            </a:r>
            <a:endParaRPr dirty="0"/>
          </a:p>
        </p:txBody>
      </p:sp>
      <p:sp>
        <p:nvSpPr>
          <p:cNvPr id="171" name="Google Shape;171;g23903fdf8f9_1_6"/>
          <p:cNvSpPr txBox="1">
            <a:spLocks noGrp="1"/>
          </p:cNvSpPr>
          <p:nvPr>
            <p:ph type="body" idx="1"/>
          </p:nvPr>
        </p:nvSpPr>
        <p:spPr>
          <a:xfrm>
            <a:off x="476603" y="1306342"/>
            <a:ext cx="4598100" cy="57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ru-RU" b="1" dirty="0"/>
              <a:t>Эксперимент по сравнению различных способов обработки рук</a:t>
            </a:r>
            <a:endParaRPr lang="ru-RU" sz="2000" b="1" dirty="0" smtClean="0"/>
          </a:p>
          <a:p>
            <a:pPr indent="0">
              <a:buNone/>
            </a:pPr>
            <a:endParaRPr lang="ru-RU" sz="2000" b="1" dirty="0" smtClean="0"/>
          </a:p>
          <a:p>
            <a:r>
              <a:rPr lang="ru-RU" b="1" dirty="0"/>
              <a:t>Вывод</a:t>
            </a:r>
            <a:r>
              <a:rPr lang="ru-RU" dirty="0"/>
              <a:t>: На грязных руках микробов гораздо больше. </a:t>
            </a:r>
            <a:endParaRPr lang="ru-RU" dirty="0" smtClean="0"/>
          </a:p>
          <a:p>
            <a:r>
              <a:rPr lang="ru-RU" dirty="0" smtClean="0"/>
              <a:t>Лучше справились с микробами:</a:t>
            </a:r>
          </a:p>
          <a:p>
            <a:r>
              <a:rPr lang="ru-RU" dirty="0" smtClean="0"/>
              <a:t>1. Влажные салфетки</a:t>
            </a:r>
          </a:p>
          <a:p>
            <a:r>
              <a:rPr lang="ru-RU" dirty="0" smtClean="0"/>
              <a:t>2. Антисептик</a:t>
            </a:r>
          </a:p>
          <a:p>
            <a:r>
              <a:rPr lang="ru-RU" dirty="0" smtClean="0"/>
              <a:t>3. Антибактериальное мыло</a:t>
            </a:r>
          </a:p>
          <a:p>
            <a:r>
              <a:rPr lang="ru-RU" dirty="0" smtClean="0"/>
              <a:t>4. Вода</a:t>
            </a:r>
            <a:endParaRPr lang="ru-RU" dirty="0"/>
          </a:p>
        </p:txBody>
      </p:sp>
      <p:pic>
        <p:nvPicPr>
          <p:cNvPr id="6" name="Google Shape;188;g23a7b51f22d_2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703" y="1474940"/>
            <a:ext cx="2470926" cy="399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7;g23a7b51f22d_2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2273" y="1474939"/>
            <a:ext cx="2461727" cy="39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0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3e03db4a0f_0_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/>
              <a:t>Чем же мыть </a:t>
            </a:r>
            <a:r>
              <a:rPr lang="ru-RU" dirty="0"/>
              <a:t>руки?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g23e03db4a0f_0_23"/>
          <p:cNvSpPr txBox="1">
            <a:spLocks noGrp="1"/>
          </p:cNvSpPr>
          <p:nvPr>
            <p:ph type="body" idx="1"/>
          </p:nvPr>
        </p:nvSpPr>
        <p:spPr>
          <a:xfrm>
            <a:off x="677325" y="1572322"/>
            <a:ext cx="8596800" cy="4839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ru-RU" dirty="0"/>
              <a:t>Очистить руки от микробного загрязнения можно с помощью мытья. </a:t>
            </a:r>
            <a:endParaRPr lang="ru-RU" dirty="0" smtClean="0"/>
          </a:p>
          <a:p>
            <a:r>
              <a:rPr lang="ru-RU" dirty="0"/>
              <a:t>Отлично справляются с микробами антибактериальные влажные салфетки. </a:t>
            </a:r>
            <a:endParaRPr lang="ru-RU" dirty="0" smtClean="0"/>
          </a:p>
          <a:p>
            <a:r>
              <a:rPr lang="ru-RU" dirty="0" smtClean="0"/>
              <a:t>Можно </a:t>
            </a:r>
            <a:r>
              <a:rPr lang="ru-RU" dirty="0"/>
              <a:t>использовать антибактериальное </a:t>
            </a:r>
            <a:r>
              <a:rPr lang="ru-RU" dirty="0" smtClean="0"/>
              <a:t>мыло антисептический спиртовой раствор. </a:t>
            </a:r>
          </a:p>
          <a:p>
            <a:r>
              <a:rPr lang="ru-RU" dirty="0" smtClean="0"/>
              <a:t>Даже </a:t>
            </a:r>
            <a:r>
              <a:rPr lang="ru-RU" dirty="0"/>
              <a:t>мытьё рук обычной водой без дополнительных средств эффективно борется с микробами! Главное - не забывать часто мыть руки! </a:t>
            </a:r>
            <a:endParaRPr lang="ru-RU" dirty="0" smtClean="0"/>
          </a:p>
          <a:p>
            <a:r>
              <a:rPr lang="ru-RU" dirty="0" smtClean="0"/>
              <a:t>Таким </a:t>
            </a:r>
            <a:r>
              <a:rPr lang="ru-RU" dirty="0"/>
              <a:t>образом, гипотеза нашего исследования подтвердилась частично.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lvl="0"/>
            <a:r>
              <a:rPr lang="ru-RU" u="sng" dirty="0"/>
              <a:t>Энциклопедия для детей / </a:t>
            </a:r>
            <a:r>
              <a:rPr lang="ru-RU" u="sng" dirty="0" err="1"/>
              <a:t>Гл.ред.и</a:t>
            </a:r>
            <a:r>
              <a:rPr lang="ru-RU" u="sng" dirty="0"/>
              <a:t> </a:t>
            </a:r>
            <a:r>
              <a:rPr lang="ru-RU" u="sng" dirty="0" err="1"/>
              <a:t>сост.С.Исмаилова</a:t>
            </a:r>
            <a:r>
              <a:rPr lang="ru-RU" u="sng" dirty="0"/>
              <a:t> ; </a:t>
            </a:r>
            <a:r>
              <a:rPr lang="ru-RU" u="sng" dirty="0" err="1"/>
              <a:t>Ред.и</a:t>
            </a:r>
            <a:r>
              <a:rPr lang="ru-RU" u="sng" dirty="0"/>
              <a:t> </a:t>
            </a:r>
            <a:r>
              <a:rPr lang="ru-RU" u="sng" dirty="0" err="1"/>
              <a:t>сост.тома</a:t>
            </a:r>
            <a:r>
              <a:rPr lang="ru-RU" u="sng" dirty="0"/>
              <a:t> </a:t>
            </a:r>
            <a:r>
              <a:rPr lang="ru-RU" u="sng" dirty="0" err="1"/>
              <a:t>А.Майсурян</a:t>
            </a:r>
            <a:r>
              <a:rPr lang="ru-RU" u="sng" dirty="0"/>
              <a:t> ; </a:t>
            </a:r>
            <a:r>
              <a:rPr lang="ru-RU" u="sng" dirty="0" err="1"/>
              <a:t>Ил.А.Пущина</a:t>
            </a:r>
            <a:r>
              <a:rPr lang="ru-RU" u="sng" dirty="0"/>
              <a:t> и др., Т.2, Биология. - 2-е </a:t>
            </a:r>
            <a:r>
              <a:rPr lang="ru-RU" u="sng" dirty="0" err="1"/>
              <a:t>изд</a:t>
            </a:r>
            <a:r>
              <a:rPr lang="ru-RU" u="sng" dirty="0"/>
              <a:t>.,</a:t>
            </a:r>
            <a:r>
              <a:rPr lang="ru-RU" u="sng" dirty="0" err="1"/>
              <a:t>перераб.и</a:t>
            </a:r>
            <a:r>
              <a:rPr lang="ru-RU" u="sng" dirty="0"/>
              <a:t> доп. - М. : </a:t>
            </a:r>
            <a:r>
              <a:rPr lang="ru-RU" u="sng" dirty="0" err="1"/>
              <a:t>Аванта</a:t>
            </a:r>
            <a:r>
              <a:rPr lang="ru-RU" u="sng" dirty="0"/>
              <a:t>+, 1994.</a:t>
            </a:r>
            <a:endParaRPr lang="ru-RU" dirty="0"/>
          </a:p>
          <a:p>
            <a:pPr lvl="0"/>
            <a:r>
              <a:rPr lang="ru-RU" u="sng" dirty="0">
                <a:hlinkClick r:id="rId2"/>
              </a:rPr>
              <a:t>Микрофлора человека [Электронный ресурс] – Режим доступа: </a:t>
            </a:r>
            <a:r>
              <a:rPr lang="ru-RU" dirty="0"/>
              <a:t> </a:t>
            </a:r>
            <a:r>
              <a:rPr lang="ru-RU" u="sng" dirty="0"/>
              <a:t>https://ru.wikipedia.org/</a:t>
            </a:r>
            <a:endParaRPr lang="ru-RU" dirty="0"/>
          </a:p>
          <a:p>
            <a:pPr lvl="0"/>
            <a:r>
              <a:rPr lang="ru-RU" u="sng" dirty="0"/>
              <a:t>Обработка рук [Электронный ресурс] – Режим доступа: https://www.spruce.ru/infect/hands/hands.html</a:t>
            </a:r>
            <a:endParaRPr lang="ru-RU" dirty="0"/>
          </a:p>
          <a:p>
            <a:pPr lvl="0"/>
            <a:r>
              <a:rPr lang="ru-RU" u="sng" dirty="0" err="1"/>
              <a:t>Пробактерии</a:t>
            </a:r>
            <a:r>
              <a:rPr lang="ru-RU" u="sng" dirty="0"/>
              <a:t> [Электронный ресурс] – Режим доступа: </a:t>
            </a:r>
            <a:r>
              <a:rPr lang="ru-RU" u="sng" dirty="0">
                <a:hlinkClick r:id="rId3"/>
              </a:rPr>
              <a:t>https://probakterii.ru/</a:t>
            </a:r>
            <a:endParaRPr lang="ru-RU" dirty="0"/>
          </a:p>
          <a:p>
            <a:pPr lvl="0"/>
            <a:r>
              <a:rPr lang="ru-RU" u="sng" dirty="0">
                <a:hlinkClick r:id="rId4"/>
              </a:rPr>
              <a:t>Что такое микробы и чем они опасны? [Электронный ресурс] – Режим доступа: vseznaika.org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90260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455</Words>
  <Application>Microsoft Office PowerPoint</Application>
  <PresentationFormat>Широкоэкранный</PresentationFormat>
  <Paragraphs>62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Noto Sans Symbols</vt:lpstr>
      <vt:lpstr>Trebuchet MS</vt:lpstr>
      <vt:lpstr>Аспект</vt:lpstr>
      <vt:lpstr>Презентация PowerPoint</vt:lpstr>
      <vt:lpstr>Цель и задачи работы</vt:lpstr>
      <vt:lpstr>Методы исследования</vt:lpstr>
      <vt:lpstr>Интервью</vt:lpstr>
      <vt:lpstr>Эксперимент 1</vt:lpstr>
      <vt:lpstr>Ход эксперимента</vt:lpstr>
      <vt:lpstr>Эксперимент 2</vt:lpstr>
      <vt:lpstr>Чем же мыть руки? </vt:lpstr>
      <vt:lpstr>Источники информации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Учим Учиться</dc:creator>
  <cp:lastModifiedBy>Наталья П. Брагинова</cp:lastModifiedBy>
  <cp:revision>7</cp:revision>
  <dcterms:created xsi:type="dcterms:W3CDTF">2023-04-06T08:44:35Z</dcterms:created>
  <dcterms:modified xsi:type="dcterms:W3CDTF">2024-02-14T06:27:02Z</dcterms:modified>
</cp:coreProperties>
</file>