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DE69B-AE5F-431A-8FC3-2B3BC3A9409E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AEF30-0307-49E7-949C-935A2B0BF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4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4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9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4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1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3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7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2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6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1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1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E67D4-597B-4A03-92D7-6007374F09E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D7AD-73A8-4021-84DF-24357E775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6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85121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Почему в хлебе много дырочек?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80410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 err="1"/>
              <a:t>Супранович</a:t>
            </a:r>
            <a:r>
              <a:rPr lang="ru-RU" dirty="0"/>
              <a:t> Лев</a:t>
            </a:r>
          </a:p>
          <a:p>
            <a:r>
              <a:rPr lang="ru-RU" dirty="0"/>
              <a:t>3 класс</a:t>
            </a:r>
          </a:p>
          <a:p>
            <a:r>
              <a:rPr lang="ru-RU" dirty="0"/>
              <a:t>МОУ «Петровский Дворец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Приданцева</a:t>
            </a:r>
            <a:r>
              <a:rPr lang="ru-RU" dirty="0" smtClean="0"/>
              <a:t> Ю.В.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5008" y="248972"/>
            <a:ext cx="11109434" cy="107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900" dirty="0"/>
              <a:t>Фестиваль учебно-исследовательских работ младших школьников </a:t>
            </a:r>
            <a:br>
              <a:rPr lang="ru-RU" sz="1900" dirty="0"/>
            </a:br>
            <a:r>
              <a:rPr lang="ru-RU" sz="1900" dirty="0"/>
              <a:t>«Мои первые открытия» </a:t>
            </a:r>
          </a:p>
          <a:p>
            <a:pPr algn="ctr">
              <a:spcAft>
                <a:spcPts val="800"/>
              </a:spcAft>
            </a:pPr>
            <a:r>
              <a:rPr lang="ru-RU" sz="1900" dirty="0"/>
              <a:t>Номинация «Природа в жизни людей»</a:t>
            </a:r>
          </a:p>
        </p:txBody>
      </p:sp>
    </p:spTree>
    <p:extLst>
      <p:ext uri="{BB962C8B-B14F-4D97-AF65-F5344CB8AC3E}">
        <p14:creationId xmlns:p14="http://schemas.microsoft.com/office/powerpoint/2010/main" val="181413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Информационные источники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Большая Российская энциклопедия: в 30 т./ Председатель Науч.-ред. Совета Ю.С. Осипов. Отв. ред. С.Л. Кравец.– М.: Большая Российская Энциклопедия, 2007.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Ожегов С. И. и Шведова Н. Ю. Толковый словарь русского языка/ Российская академия наук. Институт русского языка им. В. В. Виноградова. – 4-е изд., дополненное. – М.: ООО «ИНФОТЕХ», 2009.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Хлебопекарный кондитерский форум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. – Режим доступа: https://</a:t>
            </a:r>
            <a:r>
              <a:rPr lang="ru-RU" dirty="0" smtClean="0"/>
              <a:t>bac-forum.ru/articles/100-drozhzhi-genialnoe-otkrytie-drevnih-egiptjan.html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15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7179" y="28350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3513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я выбрал эту тему?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Мы каждый едим хлеб и видим в нем много дырочек. Откуда они берутся? </a:t>
            </a:r>
          </a:p>
          <a:p>
            <a:r>
              <a:rPr lang="ru-RU" dirty="0"/>
              <a:t>Я знаю, что для приготовления теста нужны дрожжи, но хотелось лучше узнать, как помочь им расти и поднимать тесто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2537" y="1902372"/>
            <a:ext cx="4172607" cy="3174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150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 и цель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Гипотеза</a:t>
            </a:r>
            <a:r>
              <a:rPr lang="ru-RU" dirty="0"/>
              <a:t>: в хлебе много дырочек, от того, что в него добавляют дрожжи. Предположим, что количество пузырьков зависит от температуры воды, определенного количества сахара или мёда.</a:t>
            </a:r>
          </a:p>
          <a:p>
            <a:r>
              <a:rPr lang="ru-RU" b="1" dirty="0"/>
              <a:t>Цель</a:t>
            </a:r>
            <a:r>
              <a:rPr lang="ru-RU" dirty="0"/>
              <a:t>: выяснение условий для появления дырочек в хлебе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9561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 исследования – дрожжи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сборная группа микроскопических одноклеточных грибов, вызывающих брожение. </a:t>
            </a:r>
          </a:p>
          <a:p>
            <a:r>
              <a:rPr lang="ru-RU" dirty="0"/>
              <a:t>одни из первых древних «домашних организмов»</a:t>
            </a:r>
          </a:p>
          <a:p>
            <a:r>
              <a:rPr lang="ru-RU" dirty="0"/>
              <a:t>бывают хлебопекарные, пивные, винные, кормовые, чайный гриб.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186" y="1825625"/>
            <a:ext cx="2417380" cy="163227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1752" y="1825624"/>
            <a:ext cx="2270235" cy="163594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5186" y="3457903"/>
            <a:ext cx="1681655" cy="16396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2227" y="3457903"/>
            <a:ext cx="1744716" cy="189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026869" y="3457903"/>
            <a:ext cx="1439917" cy="1788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53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Эксперимент 1. Влияние температуры на дрожжи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9847445"/>
              </p:ext>
            </p:extLst>
          </p:nvPr>
        </p:nvGraphicFramePr>
        <p:xfrm>
          <a:off x="617482" y="2747813"/>
          <a:ext cx="6687207" cy="2044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9069">
                  <a:extLst>
                    <a:ext uri="{9D8B030D-6E8A-4147-A177-3AD203B41FA5}">
                      <a16:colId xmlns:a16="http://schemas.microsoft.com/office/drawing/2014/main" val="3900463088"/>
                    </a:ext>
                  </a:extLst>
                </a:gridCol>
                <a:gridCol w="2229069">
                  <a:extLst>
                    <a:ext uri="{9D8B030D-6E8A-4147-A177-3AD203B41FA5}">
                      <a16:colId xmlns:a16="http://schemas.microsoft.com/office/drawing/2014/main" val="149333104"/>
                    </a:ext>
                  </a:extLst>
                </a:gridCol>
                <a:gridCol w="2229069">
                  <a:extLst>
                    <a:ext uri="{9D8B030D-6E8A-4147-A177-3AD203B41FA5}">
                      <a16:colId xmlns:a16="http://schemas.microsoft.com/office/drawing/2014/main" val="1125582338"/>
                    </a:ext>
                  </a:extLst>
                </a:gridCol>
              </a:tblGrid>
              <a:tr h="102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FF"/>
                          </a:highlight>
                        </a:rPr>
                        <a:t>38,3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FF"/>
                          </a:highlight>
                        </a:rPr>
                        <a:t>18,9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FF"/>
                          </a:highlight>
                        </a:rPr>
                        <a:t>42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extLst>
                  <a:ext uri="{0D108BD9-81ED-4DB2-BD59-A6C34878D82A}">
                    <a16:rowId xmlns:a16="http://schemas.microsoft.com/office/drawing/2014/main" val="1425825439"/>
                  </a:ext>
                </a:extLst>
              </a:tr>
              <a:tr h="102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FF"/>
                          </a:highlight>
                        </a:rPr>
                        <a:t>Средняя пена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FF"/>
                          </a:highlight>
                        </a:rPr>
                        <a:t>Малое количество пены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FF"/>
                          </a:highlight>
                        </a:rPr>
                        <a:t>Высокая пена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extLst>
                  <a:ext uri="{0D108BD9-81ED-4DB2-BD59-A6C34878D82A}">
                    <a16:rowId xmlns:a16="http://schemas.microsoft.com/office/drawing/2014/main" val="1541676010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712" y="1311124"/>
            <a:ext cx="2141896" cy="47400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614" y="1311124"/>
            <a:ext cx="2217683" cy="47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Эксперимент 2. Влияние сахара на рост дрожжей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3822283"/>
              </p:ext>
            </p:extLst>
          </p:nvPr>
        </p:nvGraphicFramePr>
        <p:xfrm>
          <a:off x="641130" y="3100552"/>
          <a:ext cx="6369270" cy="1851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090">
                  <a:extLst>
                    <a:ext uri="{9D8B030D-6E8A-4147-A177-3AD203B41FA5}">
                      <a16:colId xmlns:a16="http://schemas.microsoft.com/office/drawing/2014/main" val="495990811"/>
                    </a:ext>
                  </a:extLst>
                </a:gridCol>
                <a:gridCol w="2123090">
                  <a:extLst>
                    <a:ext uri="{9D8B030D-6E8A-4147-A177-3AD203B41FA5}">
                      <a16:colId xmlns:a16="http://schemas.microsoft.com/office/drawing/2014/main" val="3141410086"/>
                    </a:ext>
                  </a:extLst>
                </a:gridCol>
                <a:gridCol w="2123090">
                  <a:extLst>
                    <a:ext uri="{9D8B030D-6E8A-4147-A177-3AD203B41FA5}">
                      <a16:colId xmlns:a16="http://schemas.microsoft.com/office/drawing/2014/main" val="3630397876"/>
                    </a:ext>
                  </a:extLst>
                </a:gridCol>
              </a:tblGrid>
              <a:tr h="681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1 чайная ложка сахара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3 ч.л.сахара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5 ч.л.сахара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extLst>
                  <a:ext uri="{0D108BD9-81ED-4DB2-BD59-A6C34878D82A}">
                    <a16:rowId xmlns:a16="http://schemas.microsoft.com/office/drawing/2014/main" val="3184753981"/>
                  </a:ext>
                </a:extLst>
              </a:tr>
              <a:tr h="1105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Малое количество пены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Самая большая и плотная пена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Пена большая,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 но быстро оседает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extLst>
                  <a:ext uri="{0D108BD9-81ED-4DB2-BD59-A6C34878D82A}">
                    <a16:rowId xmlns:a16="http://schemas.microsoft.com/office/drawing/2014/main" val="3348491099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900" y="1804605"/>
            <a:ext cx="4283900" cy="4351338"/>
          </a:xfrm>
        </p:spPr>
      </p:pic>
    </p:spTree>
    <p:extLst>
      <p:ext uri="{BB962C8B-B14F-4D97-AF65-F5344CB8AC3E}">
        <p14:creationId xmlns:p14="http://schemas.microsoft.com/office/powerpoint/2010/main" val="393706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Эксперимент 3. Мед вместо сахара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8566497"/>
              </p:ext>
            </p:extLst>
          </p:nvPr>
        </p:nvGraphicFramePr>
        <p:xfrm>
          <a:off x="838198" y="2921876"/>
          <a:ext cx="6056588" cy="1576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8294">
                  <a:extLst>
                    <a:ext uri="{9D8B030D-6E8A-4147-A177-3AD203B41FA5}">
                      <a16:colId xmlns:a16="http://schemas.microsoft.com/office/drawing/2014/main" val="40251644"/>
                    </a:ext>
                  </a:extLst>
                </a:gridCol>
                <a:gridCol w="3028294">
                  <a:extLst>
                    <a:ext uri="{9D8B030D-6E8A-4147-A177-3AD203B41FA5}">
                      <a16:colId xmlns:a16="http://schemas.microsoft.com/office/drawing/2014/main" val="1989670105"/>
                    </a:ext>
                  </a:extLst>
                </a:gridCol>
              </a:tblGrid>
              <a:tr h="788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Сахар (1 ч.л.)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</a:rPr>
                        <a:t>Мед (1 ч.л.)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extLst>
                  <a:ext uri="{0D108BD9-81ED-4DB2-BD59-A6C34878D82A}">
                    <a16:rowId xmlns:a16="http://schemas.microsoft.com/office/drawing/2014/main" val="2903670238"/>
                  </a:ext>
                </a:extLst>
              </a:tr>
              <a:tr h="788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Высокая пена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</a:rPr>
                        <a:t>Высокая пена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382" marR="57382" marT="57382" marB="57382"/>
                </a:tc>
                <a:extLst>
                  <a:ext uri="{0D108BD9-81ED-4DB2-BD59-A6C34878D82A}">
                    <a16:rowId xmlns:a16="http://schemas.microsoft.com/office/drawing/2014/main" val="97130372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27498-AEC9-40D1-9AB6-B327D93853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960" y="1797270"/>
            <a:ext cx="3518356" cy="39983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4925" y="4939862"/>
            <a:ext cx="552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Вывод: можно </a:t>
            </a:r>
            <a:r>
              <a:rPr lang="ru-RU" dirty="0"/>
              <a:t>использовать вместо сахара </a:t>
            </a:r>
            <a:r>
              <a:rPr lang="ru-RU" dirty="0" smtClean="0"/>
              <a:t>мёд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89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Эксперимент 4. Приготовление теста для сдобных булочек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421" y="1510185"/>
            <a:ext cx="2822620" cy="4662890"/>
          </a:xfrm>
        </p:spPr>
      </p:pic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262" y="1738568"/>
            <a:ext cx="3405352" cy="333178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5015" y="2149465"/>
            <a:ext cx="3689132" cy="2662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36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хлебе много дырочек, потому что при брожении дрожжи выделяют углекислый газ, и получаются пузырьки как в лимонаде. </a:t>
            </a:r>
          </a:p>
          <a:p>
            <a:pPr marL="0" indent="0">
              <a:buNone/>
            </a:pPr>
            <a:r>
              <a:rPr lang="ru-RU" dirty="0"/>
              <a:t>Для того, чтобы дырочек в хлебе было много, нужны дрожжи и особые условия: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тепло (около 40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ru-RU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умеренная сладость (сахар или мед)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хорошее настроение, потому что печь хлеб для своей семьи нужно только в хорошем расположении духа и с добрыми мыслями)</a:t>
            </a:r>
          </a:p>
        </p:txBody>
      </p:sp>
    </p:spTree>
    <p:extLst>
      <p:ext uri="{BB962C8B-B14F-4D97-AF65-F5344CB8AC3E}">
        <p14:creationId xmlns:p14="http://schemas.microsoft.com/office/powerpoint/2010/main" val="2822211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331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Почему в хлебе много дырочек?</vt:lpstr>
      <vt:lpstr>Почему я выбрал эту тему?</vt:lpstr>
      <vt:lpstr>Гипотеза и цель исследования</vt:lpstr>
      <vt:lpstr>Объект исследования – дрожжи</vt:lpstr>
      <vt:lpstr>Эксперимент 1. Влияние температуры на дрожжи</vt:lpstr>
      <vt:lpstr>Эксперимент 2. Влияние сахара на рост дрожжей</vt:lpstr>
      <vt:lpstr>Эксперимент 3. Мед вместо сахара</vt:lpstr>
      <vt:lpstr>Эксперимент 4. Приготовление теста для сдобных булочек</vt:lpstr>
      <vt:lpstr>Выводы</vt:lpstr>
      <vt:lpstr>Информационные источники</vt:lpstr>
      <vt:lpstr>Спасибо за внимание!</vt:lpstr>
    </vt:vector>
  </TitlesOfParts>
  <Company>МОУ «Петровский Дворец»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Наталья П. Брагинова</dc:creator>
  <cp:lastModifiedBy>Наталья П. Брагинова</cp:lastModifiedBy>
  <cp:revision>18</cp:revision>
  <cp:lastPrinted>2024-01-18T08:53:08Z</cp:lastPrinted>
  <dcterms:created xsi:type="dcterms:W3CDTF">2024-01-18T08:00:43Z</dcterms:created>
  <dcterms:modified xsi:type="dcterms:W3CDTF">2024-02-14T06:28:39Z</dcterms:modified>
</cp:coreProperties>
</file>