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82" r:id="rId9"/>
    <p:sldId id="265" r:id="rId10"/>
    <p:sldId id="273" r:id="rId11"/>
    <p:sldId id="269" r:id="rId12"/>
    <p:sldId id="270" r:id="rId13"/>
    <p:sldId id="278" r:id="rId14"/>
    <p:sldId id="280" r:id="rId15"/>
    <p:sldId id="281" r:id="rId16"/>
    <p:sldId id="266" r:id="rId17"/>
    <p:sldId id="272" r:id="rId18"/>
    <p:sldId id="283" r:id="rId19"/>
    <p:sldId id="274" r:id="rId20"/>
    <p:sldId id="271" r:id="rId21"/>
    <p:sldId id="263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27.10.2025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27.10.2025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27.10.2025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27.10.2025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27.10.2025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27.10.2025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27.10.2025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27.10.2025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1538" y="285728"/>
            <a:ext cx="7767662" cy="6286544"/>
          </a:xfrm>
        </p:spPr>
        <p:txBody>
          <a:bodyPr>
            <a:normAutofit/>
          </a:bodyPr>
          <a:lstStyle/>
          <a:p>
            <a:pPr algn="r"/>
            <a:r>
              <a:rPr lang="ru-RU" b="1" i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en-US" b="1" i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i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ЗДОРОВОГО ОБРАЗА ЖИЗНИ</a:t>
            </a:r>
            <a:r>
              <a:rPr lang="ru-RU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у  учащихся  с  интеллектуальными  нарушениями </a:t>
            </a:r>
            <a:r>
              <a:rPr lang="ru-RU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на занятиях внеурочной деятельности.</a:t>
            </a:r>
            <a:br>
              <a:rPr lang="ru-RU" b="1" i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en-US" sz="1800" b="1" i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b="1" i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Выполнила:</a:t>
            </a:r>
            <a:br>
              <a:rPr lang="ru-RU" sz="1800" b="1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кл.руководитель</a:t>
            </a:r>
            <a:r>
              <a:rPr lang="ru-RU" sz="1800" b="1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Сарычева И.В.</a:t>
            </a:r>
            <a:endParaRPr lang="ru-RU" sz="18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рина\Desktop\Доклад на МО по ЗОЖ\IMG-20251027-WA0007.jpg"/>
          <p:cNvPicPr>
            <a:picLocks noChangeAspect="1" noChangeArrowheads="1"/>
          </p:cNvPicPr>
          <p:nvPr/>
        </p:nvPicPr>
        <p:blipFill>
          <a:blip r:embed="rId2"/>
          <a:srcRect l="21139" t="12022" r="14786" b="28560"/>
          <a:stretch>
            <a:fillRect/>
          </a:stretch>
        </p:blipFill>
        <p:spPr bwMode="auto">
          <a:xfrm>
            <a:off x="0" y="285728"/>
            <a:ext cx="9144000" cy="628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Ирина\Desktop\Доклад на МО по ЗОЖ\Screenshot_20251027_003235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0"/>
            <a:ext cx="8143900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Ирина\Desktop\Доклад на МО по ЗОЖ\SwLGriioblLx6W3I_HpS2IhouMMwFz_1KWDi6pIb7PSJImCfEg654Yw6YbZICNRPE5ZiTvZG9Yey2TmOjCGdli7o.jpg"/>
          <p:cNvPicPr>
            <a:picLocks noChangeAspect="1" noChangeArrowheads="1"/>
          </p:cNvPicPr>
          <p:nvPr/>
        </p:nvPicPr>
        <p:blipFill>
          <a:blip r:embed="rId2"/>
          <a:srcRect r="11207" b="14583"/>
          <a:stretch>
            <a:fillRect/>
          </a:stretch>
        </p:blipFill>
        <p:spPr bwMode="auto">
          <a:xfrm>
            <a:off x="714348" y="214290"/>
            <a:ext cx="8429652" cy="6357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Ирина\Desktop\Доклад на МО по ЗОЖ\K3IsRLVsp1tJ004VeEBS-TR4oKBk_JTnbVOZ16FYpbJWT61cA0a8hEGUYnKX8qR5Zdv984YXue09FAJ-kiUR8ox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357554" cy="2714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Ирина\Desktop\Доклад на МО по ЗОЖ\Screenshot_20251027_210059.jpg"/>
          <p:cNvPicPr>
            <a:picLocks noChangeAspect="1" noChangeArrowheads="1"/>
          </p:cNvPicPr>
          <p:nvPr/>
        </p:nvPicPr>
        <p:blipFill>
          <a:blip r:embed="rId4" cstate="print"/>
          <a:srcRect t="20785" b="19630"/>
          <a:stretch>
            <a:fillRect/>
          </a:stretch>
        </p:blipFill>
        <p:spPr bwMode="auto">
          <a:xfrm>
            <a:off x="0" y="2707835"/>
            <a:ext cx="3357554" cy="4150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74638"/>
            <a:ext cx="7790712" cy="1143000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Внеурочные внеклассные занятия:</a:t>
            </a:r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1071546"/>
            <a:ext cx="7862150" cy="517685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- классные часы</a:t>
            </a:r>
            <a:endParaRPr lang="en-US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занятия по физической культуре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внеурочная деятельность "Движение", спортивная секция "Юный теннисист“, ГТО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) 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занятия с психологом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занятия по изобразительной деятельности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творческое объединение "Озорная кисточка")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- фестивали, праздники и эстафеты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встречи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с интересными людьми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- детская художественная литература</a:t>
            </a:r>
            <a:endParaRPr lang="en-US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соблюдение режима дня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Ирина\Desktop\Доклад на МО по ЗОЖ\Screenshot_20251027_210946.jpg"/>
          <p:cNvPicPr>
            <a:picLocks noChangeAspect="1" noChangeArrowheads="1"/>
          </p:cNvPicPr>
          <p:nvPr/>
        </p:nvPicPr>
        <p:blipFill>
          <a:blip r:embed="rId2"/>
          <a:srcRect t="18750" b="19791"/>
          <a:stretch>
            <a:fillRect/>
          </a:stretch>
        </p:blipFill>
        <p:spPr bwMode="auto">
          <a:xfrm rot="16200000">
            <a:off x="747177" y="1604415"/>
            <a:ext cx="4506408" cy="6000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C:\Users\Ирина\Desktop\Доклад на МО по ЗОЖ\Screenshot_20251027_21122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19345" b="19642"/>
          <a:stretch>
            <a:fillRect/>
          </a:stretch>
        </p:blipFill>
        <p:spPr bwMode="auto">
          <a:xfrm>
            <a:off x="5214942" y="0"/>
            <a:ext cx="3929058" cy="5193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Ирина\Desktop\Доклад на МО по ЗОЖ\Screenshot_20251027_210759.jpg"/>
          <p:cNvPicPr>
            <a:picLocks noChangeAspect="1" noChangeArrowheads="1"/>
          </p:cNvPicPr>
          <p:nvPr/>
        </p:nvPicPr>
        <p:blipFill>
          <a:blip r:embed="rId2"/>
          <a:srcRect t="36458" r="11979" b="37500"/>
          <a:stretch>
            <a:fillRect/>
          </a:stretch>
        </p:blipFill>
        <p:spPr bwMode="auto">
          <a:xfrm>
            <a:off x="0" y="0"/>
            <a:ext cx="7800993" cy="5000636"/>
          </a:xfrm>
          <a:prstGeom prst="rect">
            <a:avLst/>
          </a:prstGeom>
          <a:noFill/>
        </p:spPr>
      </p:pic>
      <p:pic>
        <p:nvPicPr>
          <p:cNvPr id="7" name="Picture 2" descr="C:\Users\Ирина\Desktop\Доклад на МО по ЗОЖ\Screenshot_20251027_210747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t="36806" b="37896"/>
          <a:stretch>
            <a:fillRect/>
          </a:stretch>
        </p:blipFill>
        <p:spPr bwMode="auto">
          <a:xfrm>
            <a:off x="3500430" y="3764626"/>
            <a:ext cx="5643570" cy="3093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Ирина\Desktop\Доклад на МО по ЗОЖ\RECTIFY_IMG_20251027_115420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9657" y="0"/>
            <a:ext cx="4044343" cy="2981332"/>
          </a:xfrm>
          <a:prstGeom prst="rect">
            <a:avLst/>
          </a:prstGeom>
          <a:noFill/>
        </p:spPr>
      </p:pic>
      <p:pic>
        <p:nvPicPr>
          <p:cNvPr id="2051" name="Picture 3" descr="C:\Users\Ирина\Desktop\Доклад на МО по ЗОЖ\RECTIFY_IMG_20251027_115526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2947451"/>
            <a:ext cx="5357817" cy="3910549"/>
          </a:xfrm>
          <a:prstGeom prst="rect">
            <a:avLst/>
          </a:prstGeom>
          <a:noFill/>
        </p:spPr>
      </p:pic>
      <p:pic>
        <p:nvPicPr>
          <p:cNvPr id="7170" name="Picture 2" descr="C:\Users\Ирина\Desktop\Доклад на МО по ЗОЖ\Screenshot_20251027_210927.jpg"/>
          <p:cNvPicPr>
            <a:picLocks noChangeAspect="1" noChangeArrowheads="1"/>
          </p:cNvPicPr>
          <p:nvPr/>
        </p:nvPicPr>
        <p:blipFill>
          <a:blip r:embed="rId4"/>
          <a:srcRect t="18750" r="36805" b="32291"/>
          <a:stretch>
            <a:fillRect/>
          </a:stretch>
        </p:blipFill>
        <p:spPr bwMode="auto">
          <a:xfrm>
            <a:off x="0" y="0"/>
            <a:ext cx="3428992" cy="57150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Ирина\Desktop\Доклад на МО по ЗОЖ\IMG_20181023_171040 (1).jpg"/>
          <p:cNvPicPr>
            <a:picLocks noChangeAspect="1" noChangeArrowheads="1"/>
          </p:cNvPicPr>
          <p:nvPr/>
        </p:nvPicPr>
        <p:blipFill>
          <a:blip r:embed="rId2"/>
          <a:srcRect t="6956" r="9565" b="15362"/>
          <a:stretch>
            <a:fillRect/>
          </a:stretch>
        </p:blipFill>
        <p:spPr bwMode="auto">
          <a:xfrm>
            <a:off x="985173" y="0"/>
            <a:ext cx="815882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Ирина\Desktop\Доклад на МО по ЗОЖ\Screenshot_20251027_210535.jpg"/>
          <p:cNvPicPr>
            <a:picLocks noChangeAspect="1" noChangeArrowheads="1"/>
          </p:cNvPicPr>
          <p:nvPr/>
        </p:nvPicPr>
        <p:blipFill>
          <a:blip r:embed="rId2" cstate="print"/>
          <a:srcRect t="19791" b="21875"/>
          <a:stretch>
            <a:fillRect/>
          </a:stretch>
        </p:blipFill>
        <p:spPr bwMode="auto">
          <a:xfrm>
            <a:off x="5074435" y="-1"/>
            <a:ext cx="4069565" cy="5143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Ирина\Desktop\Доклад на МО по ЗОЖ\Screenshot_20251027_210643.jpg"/>
          <p:cNvPicPr>
            <a:picLocks noChangeAspect="1" noChangeArrowheads="1"/>
          </p:cNvPicPr>
          <p:nvPr/>
        </p:nvPicPr>
        <p:blipFill>
          <a:blip r:embed="rId3"/>
          <a:srcRect t="33334" b="34374"/>
          <a:stretch>
            <a:fillRect/>
          </a:stretch>
        </p:blipFill>
        <p:spPr bwMode="auto">
          <a:xfrm>
            <a:off x="0" y="2959415"/>
            <a:ext cx="5572132" cy="3898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Ирина\Desktop\Доклад на МО по ЗОЖ\Screenshot_20251027_210517.jpg"/>
          <p:cNvPicPr>
            <a:picLocks noChangeAspect="1" noChangeArrowheads="1"/>
          </p:cNvPicPr>
          <p:nvPr/>
        </p:nvPicPr>
        <p:blipFill>
          <a:blip r:embed="rId2"/>
          <a:srcRect t="36709" b="32911"/>
          <a:stretch>
            <a:fillRect/>
          </a:stretch>
        </p:blipFill>
        <p:spPr bwMode="auto">
          <a:xfrm>
            <a:off x="2632217" y="2071678"/>
            <a:ext cx="6511784" cy="4786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Ирина\Desktop\Доклад на МО по ЗОЖ\Screenshot_20251027_210448.jpg"/>
          <p:cNvPicPr>
            <a:picLocks noChangeAspect="1" noChangeArrowheads="1"/>
          </p:cNvPicPr>
          <p:nvPr/>
        </p:nvPicPr>
        <p:blipFill>
          <a:blip r:embed="rId3"/>
          <a:srcRect t="42753" b="20290"/>
          <a:stretch>
            <a:fillRect/>
          </a:stretch>
        </p:blipFill>
        <p:spPr bwMode="auto">
          <a:xfrm>
            <a:off x="142844" y="142852"/>
            <a:ext cx="4714908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2976" y="714356"/>
            <a:ext cx="7790712" cy="553404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 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«Забота о здоровье – это важнейший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труд  педагога. От жизнедеятельности,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бодрости детей зависит их духовная жизнь, мировоззрение,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умственное развитие, прочность знаний, вера в свои силы…»</a:t>
            </a:r>
          </a:p>
          <a:p>
            <a:pPr>
              <a:buNone/>
            </a:pPr>
            <a:r>
              <a:rPr lang="ru-RU" dirty="0" smtClean="0"/>
              <a:t>                                               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В.А. Сухомлинский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Ирина\Desktop\Доклад на МО по ЗОЖ\DSC029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161" t="22743" r="3644" b="19545"/>
          <a:stretch>
            <a:fillRect/>
          </a:stretch>
        </p:blipFill>
        <p:spPr bwMode="auto">
          <a:xfrm>
            <a:off x="1214414" y="3000372"/>
            <a:ext cx="7572428" cy="3857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C:\Users\Ирина\Desktop\Доклад на МО по ЗОЖ\DSC03052.jpg"/>
          <p:cNvPicPr>
            <a:picLocks noChangeAspect="1" noChangeArrowheads="1"/>
          </p:cNvPicPr>
          <p:nvPr/>
        </p:nvPicPr>
        <p:blipFill>
          <a:blip r:embed="rId3" cstate="print"/>
          <a:srcRect l="10989" t="3297" r="12088" b="4395"/>
          <a:stretch>
            <a:fillRect/>
          </a:stretch>
        </p:blipFill>
        <p:spPr bwMode="auto">
          <a:xfrm>
            <a:off x="0" y="0"/>
            <a:ext cx="5000660" cy="4000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Ирина\Desktop\Доклад на МО по ЗОЖ\DSC02871.jpg"/>
          <p:cNvPicPr>
            <a:picLocks noChangeAspect="1" noChangeArrowheads="1"/>
          </p:cNvPicPr>
          <p:nvPr/>
        </p:nvPicPr>
        <p:blipFill>
          <a:blip r:embed="rId4" cstate="print"/>
          <a:srcRect l="9375" r="7812"/>
          <a:stretch>
            <a:fillRect/>
          </a:stretch>
        </p:blipFill>
        <p:spPr bwMode="auto">
          <a:xfrm>
            <a:off x="4929190" y="171105"/>
            <a:ext cx="4214810" cy="3734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24" y="714356"/>
            <a:ext cx="8286776" cy="5534044"/>
          </a:xfrm>
        </p:spPr>
        <p:txBody>
          <a:bodyPr/>
          <a:lstStyle/>
          <a:p>
            <a:pPr algn="ctr">
              <a:buNone/>
            </a:pPr>
            <a:r>
              <a:rPr lang="ru-RU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Формирование культуры ЗОЖ </a:t>
            </a:r>
            <a:r>
              <a:rPr lang="ru-RU" sz="4400" i="1" dirty="0" smtClean="0"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 algn="ctr">
              <a:buNone/>
            </a:pP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это побуждение к включению в повседневную жизнь учащихся                     с интеллектуальными нарушениями  различных новых для него форм поведения, полезных для здоровья.</a:t>
            </a: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428604"/>
            <a:ext cx="7933588" cy="581979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Здоровый образ жизни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это процесс соблюдения  человеком  определённых норм, правил  и ограничений в повседневной жизни, способствующих  сохранению здоровья, оптимальному приспособлению организма к условиям среды, высокому  уровню работоспособности в учебной и профессиональной  деятельности.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85728"/>
            <a:ext cx="7929618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Задачи сохранения здоровья учащихся</a:t>
            </a:r>
            <a:br>
              <a:rPr lang="ru-RU" sz="3200" b="1" i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с интеллектуальными нарушениями</a:t>
            </a:r>
            <a:endParaRPr lang="ru-RU" sz="3200" b="1" i="1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1447800"/>
            <a:ext cx="7933588" cy="4800600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Научить определять свое состояние и ощущения.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Сформировать представления о своем теле, организме.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 Учить укреплять и сохранять свое здоровье.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4. Понимать необходимость и роль физических упражнений.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5.Обучать правилам безопасности при выполнении физических упражнений и различных видов деятельности.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6. Формировать представления о вредных привычках.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357166"/>
            <a:ext cx="7862150" cy="1214446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Принципы  </a:t>
            </a:r>
            <a:br>
              <a:rPr lang="ru-RU" sz="3600" b="1" i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err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здоровьесберегающей</a:t>
            </a:r>
            <a:r>
              <a:rPr lang="ru-RU" sz="3600" b="1" i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 педагогики:</a:t>
            </a:r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1447800"/>
            <a:ext cx="7862150" cy="4800600"/>
          </a:xfrm>
        </p:spPr>
        <p:txBody>
          <a:bodyPr/>
          <a:lstStyle/>
          <a:p>
            <a:pPr lvl="0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1. Принцип  формирования ответственности учащихся за свое здоровье.</a:t>
            </a:r>
          </a:p>
          <a:p>
            <a:pPr lvl="0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2. Принцип 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ненанесения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вреда.</a:t>
            </a:r>
          </a:p>
          <a:p>
            <a:pPr lvl="0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3. Принцип триединого представления о здоровье.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74638"/>
            <a:ext cx="8143900" cy="1143000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Направления </a:t>
            </a:r>
            <a:br>
              <a:rPr lang="ru-RU" sz="3200" b="1" i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 формированию здорового образа жизни :</a:t>
            </a:r>
            <a:r>
              <a:rPr lang="ru-RU" sz="3200" dirty="0" smtClean="0">
                <a:effectLst/>
              </a:rPr>
              <a:t/>
            </a:r>
            <a:br>
              <a:rPr lang="ru-RU" sz="3200" dirty="0" smtClean="0">
                <a:effectLst/>
              </a:rPr>
            </a:br>
            <a:endParaRPr lang="ru-RU" sz="3200" dirty="0"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1447800"/>
            <a:ext cx="7929618" cy="4800600"/>
          </a:xfrm>
        </p:spPr>
        <p:txBody>
          <a:bodyPr/>
          <a:lstStyle/>
          <a:p>
            <a:pPr>
              <a:buNone/>
            </a:pP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1. Создание информационно-пропагандистской системы в целях повышения уровня знаний о негативном влиянии факторов риска на здоровье, возможностях его снижения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2. «Обучение здоровью»</a:t>
            </a:r>
            <a:endParaRPr lang="en-US" sz="28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3. Меры по снижению распространенности и отказ от вредных для здоровья привычек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4.Побуждение школьников к физически активному образу жизни, занятиям физической культурой и спортом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142852"/>
            <a:ext cx="8072462" cy="785818"/>
          </a:xfrm>
        </p:spPr>
        <p:txBody>
          <a:bodyPr>
            <a:normAutofit fontScale="90000"/>
          </a:bodyPr>
          <a:lstStyle/>
          <a:p>
            <a:r>
              <a:rPr lang="ru-RU" sz="2200" b="1" i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Методика «Гармоничность образа жизни школьников»(</a:t>
            </a:r>
            <a:r>
              <a:rPr lang="ru-RU" sz="2000" b="1" i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Н.С. Гаркуша)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642918"/>
            <a:ext cx="8143900" cy="6215082"/>
          </a:xfrm>
        </p:spPr>
        <p:txBody>
          <a:bodyPr>
            <a:normAutofit fontScale="32500" lnSpcReduction="20000"/>
          </a:bodyPr>
          <a:lstStyle/>
          <a:p>
            <a:pPr lvl="0"/>
            <a:r>
              <a:rPr lang="ru-RU" sz="5200" b="1" dirty="0" smtClean="0">
                <a:latin typeface="Times New Roman" pitchFamily="18" charset="0"/>
                <a:cs typeface="Times New Roman" pitchFamily="18" charset="0"/>
              </a:rPr>
              <a:t>Как Вы оцениваете состояние своего здоровья?</a:t>
            </a:r>
          </a:p>
          <a:p>
            <a:pPr>
              <a:buNone/>
            </a:pPr>
            <a:r>
              <a:rPr lang="ru-RU" sz="5200" dirty="0" smtClean="0">
                <a:latin typeface="Times New Roman" pitchFamily="18" charset="0"/>
                <a:cs typeface="Times New Roman" pitchFamily="18" charset="0"/>
              </a:rPr>
              <a:t>а) хорошее;                                                б) удовлетворительное;</a:t>
            </a:r>
          </a:p>
          <a:p>
            <a:pPr>
              <a:buNone/>
            </a:pPr>
            <a:r>
              <a:rPr lang="ru-RU" sz="5200" dirty="0" smtClean="0">
                <a:latin typeface="Times New Roman" pitchFamily="18" charset="0"/>
                <a:cs typeface="Times New Roman" pitchFamily="18" charset="0"/>
              </a:rPr>
              <a:t>в) плохое;                                                   г) затрудняюсь ответить.</a:t>
            </a:r>
          </a:p>
          <a:p>
            <a:pPr lvl="0"/>
            <a:r>
              <a:rPr lang="ru-RU" sz="5200" b="1" dirty="0" smtClean="0">
                <a:latin typeface="Times New Roman" pitchFamily="18" charset="0"/>
                <a:cs typeface="Times New Roman" pitchFamily="18" charset="0"/>
              </a:rPr>
              <a:t>Занимаетесь ли Вы физической культурой или спортом?</a:t>
            </a:r>
          </a:p>
          <a:p>
            <a:pPr>
              <a:buNone/>
            </a:pPr>
            <a:r>
              <a:rPr lang="ru-RU" sz="5200" dirty="0" smtClean="0">
                <a:latin typeface="Times New Roman" pitchFamily="18" charset="0"/>
                <a:cs typeface="Times New Roman" pitchFamily="18" charset="0"/>
              </a:rPr>
              <a:t>а) да, занимаюсь;        б) нет, не занимаюсь.</a:t>
            </a:r>
          </a:p>
          <a:p>
            <a:pPr lvl="0"/>
            <a:r>
              <a:rPr lang="ru-RU" sz="5200" b="1" dirty="0" smtClean="0">
                <a:latin typeface="Times New Roman" pitchFamily="18" charset="0"/>
                <a:cs typeface="Times New Roman" pitchFamily="18" charset="0"/>
              </a:rPr>
              <a:t>Как долго днём бываете на улице, на свежем воздухе?</a:t>
            </a:r>
          </a:p>
          <a:p>
            <a:pPr>
              <a:buNone/>
            </a:pPr>
            <a:r>
              <a:rPr lang="ru-RU" sz="5200" dirty="0" smtClean="0">
                <a:latin typeface="Times New Roman" pitchFamily="18" charset="0"/>
                <a:cs typeface="Times New Roman" pitchFamily="18" charset="0"/>
              </a:rPr>
              <a:t>а) чаще всего больше 2 часов;         б) около часа;</a:t>
            </a:r>
          </a:p>
          <a:p>
            <a:pPr>
              <a:buNone/>
            </a:pPr>
            <a:r>
              <a:rPr lang="ru-RU" sz="5200" dirty="0" smtClean="0">
                <a:latin typeface="Times New Roman" pitchFamily="18" charset="0"/>
                <a:cs typeface="Times New Roman" pitchFamily="18" charset="0"/>
              </a:rPr>
              <a:t>в) не более получаса или вообще не выхожу на улицу.</a:t>
            </a:r>
          </a:p>
          <a:p>
            <a:pPr lvl="0"/>
            <a:r>
              <a:rPr lang="ru-RU" sz="5200" b="1" dirty="0" smtClean="0">
                <a:latin typeface="Times New Roman" pitchFamily="18" charset="0"/>
                <a:cs typeface="Times New Roman" pitchFamily="18" charset="0"/>
              </a:rPr>
              <a:t>Делаете ли утром следующее:</a:t>
            </a:r>
          </a:p>
          <a:p>
            <a:pPr>
              <a:buNone/>
            </a:pPr>
            <a:r>
              <a:rPr lang="ru-RU" sz="5200" dirty="0" smtClean="0">
                <a:latin typeface="Times New Roman" pitchFamily="18" charset="0"/>
                <a:cs typeface="Times New Roman" pitchFamily="18" charset="0"/>
              </a:rPr>
              <a:t>а) физическую зарядку;                                     б) обливание;</a:t>
            </a:r>
          </a:p>
          <a:p>
            <a:pPr>
              <a:buNone/>
            </a:pPr>
            <a:r>
              <a:rPr lang="ru-RU" sz="5200" dirty="0" smtClean="0">
                <a:latin typeface="Times New Roman" pitchFamily="18" charset="0"/>
                <a:cs typeface="Times New Roman" pitchFamily="18" charset="0"/>
              </a:rPr>
              <a:t>в) плотно завтракаю;                                          г) курите по дороге в школу.</a:t>
            </a:r>
          </a:p>
          <a:p>
            <a:pPr lvl="0"/>
            <a:r>
              <a:rPr lang="ru-RU" sz="5200" b="1" dirty="0" smtClean="0">
                <a:latin typeface="Times New Roman" pitchFamily="18" charset="0"/>
                <a:cs typeface="Times New Roman" pitchFamily="18" charset="0"/>
              </a:rPr>
              <a:t>Обедаете ли в школьной столовой?</a:t>
            </a:r>
          </a:p>
          <a:p>
            <a:pPr>
              <a:buNone/>
            </a:pPr>
            <a:r>
              <a:rPr lang="ru-RU" sz="5200" dirty="0" smtClean="0">
                <a:latin typeface="Times New Roman" pitchFamily="18" charset="0"/>
                <a:cs typeface="Times New Roman" pitchFamily="18" charset="0"/>
              </a:rPr>
              <a:t>а) да, регулярно;   б) иногда;     в) нет.</a:t>
            </a:r>
          </a:p>
          <a:p>
            <a:pPr lvl="0"/>
            <a:r>
              <a:rPr lang="ru-RU" sz="5200" b="1" dirty="0" smtClean="0">
                <a:latin typeface="Times New Roman" pitchFamily="18" charset="0"/>
                <a:cs typeface="Times New Roman" pitchFamily="18" charset="0"/>
              </a:rPr>
              <a:t>В котором часу ложитесь спать?</a:t>
            </a:r>
          </a:p>
          <a:p>
            <a:pPr>
              <a:buNone/>
            </a:pPr>
            <a:r>
              <a:rPr lang="ru-RU" sz="5200" dirty="0" smtClean="0">
                <a:latin typeface="Times New Roman" pitchFamily="18" charset="0"/>
                <a:cs typeface="Times New Roman" pitchFamily="18" charset="0"/>
              </a:rPr>
              <a:t>а) до 21 часа;     б) между 21 и 22 часами;      в) после 22 часов.</a:t>
            </a:r>
          </a:p>
          <a:p>
            <a:pPr lvl="0"/>
            <a:r>
              <a:rPr lang="ru-RU" sz="4900" b="1" dirty="0" smtClean="0">
                <a:latin typeface="Times New Roman" pitchFamily="18" charset="0"/>
                <a:cs typeface="Times New Roman" pitchFamily="18" charset="0"/>
              </a:rPr>
              <a:t>Употребляете ли Вы спиртные напитки, наркотические вещества или курите?</a:t>
            </a:r>
          </a:p>
          <a:p>
            <a:pPr>
              <a:buNone/>
            </a:pPr>
            <a:r>
              <a:rPr lang="ru-RU" sz="5200" dirty="0" smtClean="0">
                <a:latin typeface="Times New Roman" pitchFamily="18" charset="0"/>
                <a:cs typeface="Times New Roman" pitchFamily="18" charset="0"/>
              </a:rPr>
              <a:t>а) да, активно;    б) изредка;      в) никогда.</a:t>
            </a:r>
          </a:p>
          <a:p>
            <a:r>
              <a:rPr lang="ru-RU" sz="5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200" b="1" dirty="0" smtClean="0">
                <a:latin typeface="Times New Roman" pitchFamily="18" charset="0"/>
                <a:cs typeface="Times New Roman" pitchFamily="18" charset="0"/>
              </a:rPr>
              <a:t>Как Вы чаще всего проводите свободное время?</a:t>
            </a:r>
          </a:p>
          <a:p>
            <a:pPr>
              <a:buNone/>
            </a:pPr>
            <a:r>
              <a:rPr lang="ru-RU" sz="5200" dirty="0" smtClean="0">
                <a:latin typeface="Times New Roman" pitchFamily="18" charset="0"/>
                <a:cs typeface="Times New Roman" pitchFamily="18" charset="0"/>
              </a:rPr>
              <a:t>а) занимаюсь в спортивной секции, кружке;   б) провожу время с друзьями;</a:t>
            </a:r>
          </a:p>
          <a:p>
            <a:pPr>
              <a:buNone/>
            </a:pPr>
            <a:r>
              <a:rPr lang="ru-RU" sz="5200" dirty="0" smtClean="0">
                <a:latin typeface="Times New Roman" pitchFamily="18" charset="0"/>
                <a:cs typeface="Times New Roman" pitchFamily="18" charset="0"/>
              </a:rPr>
              <a:t>в) читаю книги;    г) помогаю по дому;    е) играю в компьютерные игры;                       </a:t>
            </a:r>
          </a:p>
          <a:p>
            <a:pPr>
              <a:buNone/>
            </a:pPr>
            <a:r>
              <a:rPr lang="ru-RU" sz="5200" dirty="0" err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5200" dirty="0" smtClean="0">
                <a:latin typeface="Times New Roman" pitchFamily="18" charset="0"/>
                <a:cs typeface="Times New Roman" pitchFamily="18" charset="0"/>
              </a:rPr>
              <a:t>) преимущественно смотрю телевизор (видео);     ж) другое.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Ирина\Desktop\Доклад на МО по ЗОЖ\Screenshot_20251027_210016.jpg"/>
          <p:cNvPicPr>
            <a:picLocks noChangeAspect="1" noChangeArrowheads="1"/>
          </p:cNvPicPr>
          <p:nvPr/>
        </p:nvPicPr>
        <p:blipFill>
          <a:blip r:embed="rId2"/>
          <a:srcRect t="32759" b="32758"/>
          <a:stretch>
            <a:fillRect/>
          </a:stretch>
        </p:blipFill>
        <p:spPr bwMode="auto">
          <a:xfrm>
            <a:off x="4572000" y="0"/>
            <a:ext cx="4572001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C:\Users\Ирина\Desktop\Доклад на МО по ЗОЖ\IMG_20251023_140031.jpg"/>
          <p:cNvPicPr>
            <a:picLocks noChangeAspect="1" noChangeArrowheads="1"/>
          </p:cNvPicPr>
          <p:nvPr/>
        </p:nvPicPr>
        <p:blipFill>
          <a:blip r:embed="rId3" cstate="print"/>
          <a:srcRect l="10170" t="13559" r="12288" b="15254"/>
          <a:stretch>
            <a:fillRect/>
          </a:stretch>
        </p:blipFill>
        <p:spPr bwMode="auto">
          <a:xfrm>
            <a:off x="2857488" y="2857496"/>
            <a:ext cx="5810256" cy="4000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C:\Users\Ирина\Desktop\Доклад на МО по ЗОЖ\IMG_20251023_140047.jpg"/>
          <p:cNvPicPr>
            <a:picLocks noChangeAspect="1" noChangeArrowheads="1"/>
          </p:cNvPicPr>
          <p:nvPr/>
        </p:nvPicPr>
        <p:blipFill>
          <a:blip r:embed="rId4" cstate="print"/>
          <a:srcRect l="2778" t="14815" r="49641" b="18518"/>
          <a:stretch>
            <a:fillRect/>
          </a:stretch>
        </p:blipFill>
        <p:spPr bwMode="auto">
          <a:xfrm>
            <a:off x="0" y="0"/>
            <a:ext cx="4500562" cy="4088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Ирина\Desktop\Доклад на МО по ЗОЖ\IMG_20251020_080736.jpg"/>
          <p:cNvPicPr>
            <a:picLocks noChangeAspect="1" noChangeArrowheads="1"/>
          </p:cNvPicPr>
          <p:nvPr/>
        </p:nvPicPr>
        <p:blipFill>
          <a:blip r:embed="rId2" cstate="print"/>
          <a:srcRect t="31343" r="5597" b="8955"/>
          <a:stretch>
            <a:fillRect/>
          </a:stretch>
        </p:blipFill>
        <p:spPr bwMode="auto">
          <a:xfrm>
            <a:off x="0" y="0"/>
            <a:ext cx="6357950" cy="5143512"/>
          </a:xfrm>
          <a:prstGeom prst="rect">
            <a:avLst/>
          </a:prstGeom>
          <a:noFill/>
        </p:spPr>
      </p:pic>
      <p:pic>
        <p:nvPicPr>
          <p:cNvPr id="8" name="Picture 2" descr="C:\Users\Ирина\Desktop\Доклад на МО по ЗОЖ\RECTIFY_IMG_20251027_101419_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8678" y="0"/>
            <a:ext cx="2785322" cy="4014806"/>
          </a:xfrm>
          <a:prstGeom prst="rect">
            <a:avLst/>
          </a:prstGeom>
          <a:noFill/>
        </p:spPr>
      </p:pic>
      <p:pic>
        <p:nvPicPr>
          <p:cNvPr id="9" name="Picture 3" descr="C:\Users\Ирина\Desktop\Доклад на МО по ЗОЖ\RECTIFY_IMG_20251027_1014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2751690"/>
            <a:ext cx="2928958" cy="41063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135</TotalTime>
  <Words>521</Words>
  <PresentationFormat>Экран (4:3)</PresentationFormat>
  <Paragraphs>53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Солнцестояние</vt:lpstr>
      <vt:lpstr>Формирование  ЗДОРОВОГО ОБРАЗА ЖИЗНИ у  учащихся  с  интеллектуальными  нарушениями  на занятиях внеурочной деятельности.  Выполнила: кл.руководитель Сарычева И.В.</vt:lpstr>
      <vt:lpstr>Слайд 2</vt:lpstr>
      <vt:lpstr>Слайд 3</vt:lpstr>
      <vt:lpstr>Задачи сохранения здоровья учащихся  с интеллектуальными нарушениями</vt:lpstr>
      <vt:lpstr>Принципы   здоровьесберегающей  педагогики: </vt:lpstr>
      <vt:lpstr>Направления  по формированию здорового образа жизни : </vt:lpstr>
      <vt:lpstr>Методика «Гармоничность образа жизни школьников»(Н.С. Гаркуша) </vt:lpstr>
      <vt:lpstr>Слайд 8</vt:lpstr>
      <vt:lpstr>Слайд 9</vt:lpstr>
      <vt:lpstr>Слайд 10</vt:lpstr>
      <vt:lpstr>Слайд 11</vt:lpstr>
      <vt:lpstr>Слайд 12</vt:lpstr>
      <vt:lpstr>Внеурочные внеклассные занятия: 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 ЗДОРОВОГО ОБРАЗА ЖИЗНИ у учащихся с интеллектуальными нарушениями  на занятиях внеурочной деятельности.</dc:title>
  <dc:creator>Ирина</dc:creator>
  <cp:lastModifiedBy>Ирина</cp:lastModifiedBy>
  <cp:revision>17</cp:revision>
  <dcterms:created xsi:type="dcterms:W3CDTF">2025-10-26T20:16:13Z</dcterms:created>
  <dcterms:modified xsi:type="dcterms:W3CDTF">2025-10-27T18:39:03Z</dcterms:modified>
</cp:coreProperties>
</file>