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7D501-5228-4D2D-BD5B-51587E69A2F4}" type="datetimeFigureOut">
              <a:rPr lang="ru-RU" smtClean="0"/>
              <a:t>22.12.2011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53A900E-2518-4E4C-B608-28601D51F5C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56176" y="5589240"/>
            <a:ext cx="2826837" cy="8821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268760"/>
            <a:ext cx="7632848" cy="3600400"/>
          </a:xfrm>
        </p:spPr>
        <p:txBody>
          <a:bodyPr/>
          <a:lstStyle/>
          <a:p>
            <a:pPr marL="18288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i="1" kern="1800" dirty="0">
                <a:effectLst/>
                <a:latin typeface="Times New Roman"/>
                <a:ea typeface="Times New Roman"/>
                <a:cs typeface="Times New Roman"/>
              </a:rPr>
              <a:t>Формирование благоприятного социально – психологического климата в классном коллективе учащихся и </a:t>
            </a:r>
            <a:r>
              <a:rPr lang="ru-RU" sz="3600" i="1" kern="1800" dirty="0" smtClean="0">
                <a:effectLst/>
                <a:latin typeface="Times New Roman"/>
                <a:ea typeface="Times New Roman"/>
                <a:cs typeface="Times New Roman"/>
              </a:rPr>
              <a:t>родителей</a:t>
            </a:r>
            <a:r>
              <a:rPr lang="ru-RU" sz="18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latin typeface="Calibri"/>
                <a:ea typeface="Calibri"/>
                <a:cs typeface="Times New Roman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836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1359024"/>
          </a:xfrm>
        </p:spPr>
        <p:txBody>
          <a:bodyPr/>
          <a:lstStyle/>
          <a:p>
            <a:r>
              <a:rPr lang="ru-RU" sz="2000" dirty="0"/>
              <a:t>Для изучения и формирования социально-психологического климата в классе используются различные психолого-педагогические </a:t>
            </a:r>
            <a:r>
              <a:rPr lang="ru-RU" sz="2000" dirty="0" smtClean="0"/>
              <a:t>приемы: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68760"/>
            <a:ext cx="8784976" cy="5256584"/>
          </a:xfrm>
        </p:spPr>
        <p:txBody>
          <a:bodyPr>
            <a:normAutofit fontScale="70000" lnSpcReduction="20000"/>
          </a:bodyPr>
          <a:lstStyle/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неформальной структуры класса, выявление лидера и его роли в группе;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коррекция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формальной и неформальной структуры класса (например, посредством перевыборов формального лидера);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сплоченности класса и его психологической атмосферы;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игр, направленных на сплочение коллектива;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 конфликтов в классе и применение социально-психологических способов их конструктивного разрешения;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особенностей школьников;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коммуникативных навыков;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влияния личности педагогов и классного руководителя, их педагогических стилей на взаимодействие со школьниками: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социально-психологическая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коррекция взаимоотношений в коллективе (проведение социально-психологических тренингов и психологических консультаций).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279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96944" cy="1143000"/>
          </a:xfrm>
        </p:spPr>
        <p:txBody>
          <a:bodyPr/>
          <a:lstStyle/>
          <a:p>
            <a:r>
              <a:rPr lang="ru-RU" sz="2400" dirty="0"/>
              <a:t>Примеры игр и упражнений, направленных на формирование и укрепление благоприятного социально-психологического климата в классе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8280920" cy="446449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Игра-тест "Альпинист".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Игра-проект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«Символика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моего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"Создание правил и законов нашего класса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"Дневника класса"</a:t>
            </a:r>
          </a:p>
        </p:txBody>
      </p:sp>
      <p:pic>
        <p:nvPicPr>
          <p:cNvPr id="4" name="Рисунок 3" descr="http://festival.1september.ru/articles/524401/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2024" y="1752746"/>
            <a:ext cx="2296160" cy="2376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115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568952" cy="6480720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sz="3300" b="1" dirty="0"/>
              <a:t>Примеры игр и упражнений на сплочение класса:</a:t>
            </a:r>
          </a:p>
          <a:p>
            <a:r>
              <a:rPr lang="ru-RU" dirty="0"/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Дотронься до цвета: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команде ведущего необходимо дотронуться до определенного цвета, причем нельзя касаться этого цвета на себе и на ведущем. Игра "на вылет", то есть последний коснувшийся выбывает, однако на тех, кто не играет касаться цветов можно.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"Атомы".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играющие хаотично бродят по площадке, по команде ведущего оно должны объединиться в молекулы с заданным числом атомов (например, по пять). Игра тоже "на вылет".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"Гусеница"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класс становиться друг за другом в колонну, держа соседа впереди за талию. После этих приготовлений, ведущий объясняет, что команда - это гусеница, и теперь не может разрываться. Гусеница должна, например, показать как она спит; как ест; как умывается; как делает зарядку; все, что придет в голову.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"Подъемный кран".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игра, требует групповой работы и ориентированной на развитие умения действовать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согласованно. Один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участников игры ложится, а остальные участники поднимают его, поддерживая каждый одной рукой. При дружных совместных условиях группа легко поднимает любого участника, даже самого грузного. Те, кого поднимают, придумывают себе роль и сообщают ее всем. Роли могут быть следующими: тренер победившей команды; полковник, выигравший битву; балерина, взметнувшаяся ввысь в танце; пловец, поднявшийся на гребень волны; облако, летящее по небу в жаркий день; бревно на субботнике и т.п. По завершению игрового действия проводиться анализ происходившего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360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856984" cy="1008112"/>
          </a:xfrm>
        </p:spPr>
        <p:txBody>
          <a:bodyPr/>
          <a:lstStyle/>
          <a:p>
            <a:r>
              <a:rPr lang="ru-RU" sz="2400" dirty="0" smtClean="0"/>
              <a:t>Принципы </a:t>
            </a:r>
            <a:r>
              <a:rPr lang="ru-RU" sz="2400" dirty="0"/>
              <a:t>создания здоровой рабочей атмосферы, предложенные Дэвидом </a:t>
            </a:r>
            <a:r>
              <a:rPr lang="ru-RU" sz="2400" dirty="0" err="1" smtClean="0"/>
              <a:t>Мейстером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96752"/>
            <a:ext cx="8856984" cy="5400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исходите из того, что самый большой грех - это нежелание хотя бы попытаться что-либо сделать.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должны свидетельствовать о его заинтересованности в личном успехе каждого члена коллектива.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помогайте ребятам подняться на качественно новую ступень.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Предоставляйте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возможность испытать себя в различных видах деятельности.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последовательны, никогда не нарушайте своего слова.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Поддерживайте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себе твёрдую веру в собственное предназначение.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Забудьте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покровительственном тоне.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Создавайте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условия, а не диктуйте их.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Верьте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людям, с которыми работаете.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Являйте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 пример, будьте таким, каким хотели бы видеть своего коллегу.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подход к каждому ребенку, не управляйте людьми так, как вам это удобно. Для этого требуется обычная человеческая чуткость.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полны энтузиазма, помните: энтузиазм заражает.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92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r>
              <a:rPr lang="ru-RU" sz="3200" dirty="0"/>
              <a:t>Методика  « Психологическая   компетентность   учителя 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700808"/>
            <a:ext cx="8712968" cy="448283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ближе к 24 баллам, тем выше психологическая компетентность учителя.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12 баллов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некомпетентен,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12 до 18 баллов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малая степень компетентности,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18 до 24 баллов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достаточная степень компетентности.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42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36104"/>
          </a:xfrm>
        </p:spPr>
        <p:txBody>
          <a:bodyPr/>
          <a:lstStyle/>
          <a:p>
            <a:r>
              <a:rPr lang="ru-RU" sz="3600" dirty="0"/>
              <a:t>«Самое сложное в работе с детьми – это работа с их родителями».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340768"/>
            <a:ext cx="8712968" cy="5400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1.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Терапевтический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момент: учтиво поздороваться, поинтересоваться, как идет жизнь в семье, все ли здоровы. От этого в значительной мере зависит содержание предстоящей беседы. </a:t>
            </a: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2.Начинаем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 о ребенке обязательно с хорошего. Стараемся увидеть положительные стороны в характере и поведении даже самого «трудного» ученика. </a:t>
            </a: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3.Терпеливо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выслушиваем родителей. Особое внимание обращаем на то положительное, что они рассказывают о ребенке и что не известно учителям. </a:t>
            </a: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4.Далее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корректно, спокойно, без пафоса и лишних эмоций можно сказать о недостатках школьника, что смущает учителей в его характере и поведении.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5.С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индивидуальных особенностей ученика и его родителей, их семейно-бытовых условий высказать свои соображения и педагогические рекомендации по развитию школьника, преодолению негативных сторон его личности.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6.Беседа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завершается терапевтическим моментом: не забудьте вежливо попрощаться, передать привет знакомым членам семьи, наметить ориентиры следующей встречи, если она прогнозируема.</a:t>
            </a:r>
          </a:p>
          <a:p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19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08920"/>
            <a:ext cx="6840760" cy="1143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/>
              <a:t>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911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1224136"/>
          </a:xfrm>
        </p:spPr>
        <p:txBody>
          <a:bodyPr/>
          <a:lstStyle/>
          <a:p>
            <a:r>
              <a:rPr lang="ru-RU" sz="3600" dirty="0" smtClean="0"/>
              <a:t>Содержание </a:t>
            </a:r>
            <a:r>
              <a:rPr lang="ru-RU" sz="3600" dirty="0"/>
              <a:t>социально-психологического </a:t>
            </a:r>
            <a:r>
              <a:rPr lang="ru-RU" sz="3600" dirty="0" smtClean="0"/>
              <a:t>климата</a:t>
            </a:r>
            <a:endParaRPr lang="ru-RU" sz="360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179512" y="1412776"/>
            <a:ext cx="8640960" cy="51845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sz="2600" dirty="0"/>
              <a:t> 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климат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это эмоциональная окраска психологических связей членов коллектива, возникающая на основе их близости, симпатии, совпадения характеров, интересов, склонностей. Это устойчивое состояние класса как группы, относительно стабильный и типичный для него эмоциональный настрой, который отражает реальную ситуацию внутригруппового взаимодействия и межличностных отношений.</a:t>
            </a:r>
          </a:p>
          <a:p>
            <a:pPr marL="45720" indent="0">
              <a:buNone/>
            </a:pPr>
            <a:r>
              <a:rPr lang="ru-RU" sz="4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</a:rPr>
              <a:t>                           В.М</a:t>
            </a:r>
            <a:r>
              <a:rPr lang="ru-RU" sz="3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</a:rPr>
              <a:t>. </a:t>
            </a:r>
            <a:r>
              <a:rPr lang="ru-RU" sz="3600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</a:rPr>
              <a:t>Шепель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632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296144"/>
          </a:xfrm>
        </p:spPr>
        <p:txBody>
          <a:bodyPr/>
          <a:lstStyle/>
          <a:p>
            <a:r>
              <a:rPr lang="ru-RU" sz="2800" dirty="0"/>
              <a:t>В понятии </a:t>
            </a:r>
            <a:r>
              <a:rPr lang="ru-RU" sz="2800" dirty="0" smtClean="0"/>
              <a:t>социально-психологического климата </a:t>
            </a:r>
            <a:r>
              <a:rPr lang="ru-RU" sz="2800" dirty="0"/>
              <a:t>выделяются три «климатические зоны»: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268760"/>
            <a:ext cx="8640960" cy="532859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климатическая зона 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климат,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определяется тем, насколько в данном коллективе осознанны цели и задачи деятельности, насколько здесь гарантированно соблюдение всех прав и обязанностей его членов.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климатическая зона 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моральный климат,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определяется тем, какие моральные ценности в данном коллективе являются принятыми.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климатическая зона 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климат,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е. неофициальные отношения, которые складываются между людьми, находящимися в непосредственном контакте друг с другом. То есть, психологический климат – это микроклимат, зона действия которого значительно локальнее морального и социального.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37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792088"/>
          </a:xfrm>
        </p:spPr>
        <p:txBody>
          <a:bodyPr/>
          <a:lstStyle/>
          <a:p>
            <a:r>
              <a:rPr lang="ru-RU" sz="2800" dirty="0"/>
              <a:t>Характеристики благоприятного социально-психологического климата: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836712"/>
            <a:ext cx="9144000" cy="583264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преобладает бодрый, жизнерадостный тон взаимоотношений между ребятами, оптимизм в настроении; отношения строятся на принципах сотрудничества, взаимной помощи, доброжелательности; детям нравится участвовать в совместных делах, вместе проводить свободное время; в отношениях преобладают одобрение и поддержка, критика высказывается с добрыми пожеланиями.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существуют нормы справедливого и уважительного отношения ко всем его членам, здесь всегда поддерживают слабых, выступают в их защиту, помогают новичкам.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высоко ценят такие черты личности как ответственность, честность, трудолюбие и бескорыстие.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активны, полны энергии, они быстро откликаются, если нужно сделать полезное для всех дело, и добиваются высоких показателей в учебной и досуговой деятельности.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неудачи отдельных учащихся класса вызывают сопереживание и искреннее участие всех членов коллектива.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отношениях между группировками внутри класса существует взаимное расположение, понимание, сотрудничество.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3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4" y="922"/>
            <a:ext cx="9143999" cy="979806"/>
          </a:xfrm>
          <a:solidFill>
            <a:srgbClr val="FF0000"/>
          </a:solidFill>
        </p:spPr>
        <p:txBody>
          <a:bodyPr/>
          <a:lstStyle/>
          <a:p>
            <a:r>
              <a:rPr lang="ru-RU" sz="2800" dirty="0"/>
              <a:t>Характеристики неблагоприятного социально-психологического климата: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908720"/>
            <a:ext cx="9144000" cy="6048672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преобладают подавленное настроение, пессимизм, наблюдаются конфликтность, агрессивность, антипатии ребят друг к другу, присутствует соперничество; члены коллектива проявляют отрицательное отношение к более близкому отношению друг с другом; критические замечания носят характер явных или скрытых выпадов, ребята позволяют себе принижать личность другого, каждый считает свою точку зрения главной и нетерпим к мнению остальных.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отсутствуют нормы справедливости и равенства во взаимоотношениях, он заметно разделяется на "привилегированных" и "пренебрегаемых", здесь презрительно относятся к слабым, нередко высмеивают их, новички чувствуют себя лишними, чужими, к ним часто проявляют враждебность.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черты личности, как ответственность, честность, трудолюбие, бескорыстие, не в почете.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коллектива инертны, пассивны, некоторые стремятся обособиться от остальных, класс невозможно поднять на общее дело.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возникают конфликтующие между собой группировки, отказывающиеся от участия в совместной деятельности.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трудных случаях класс не способен объединиться, возникают растерянность, ссоры, взаимные обвинения; коллектив закрыт и не стремится сотрудничать с другими коллективами.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56995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856984" cy="1143000"/>
          </a:xfrm>
        </p:spPr>
        <p:txBody>
          <a:bodyPr/>
          <a:lstStyle/>
          <a:p>
            <a:r>
              <a:rPr lang="ru-RU" sz="2000" dirty="0" smtClean="0"/>
              <a:t> </a:t>
            </a:r>
            <a:r>
              <a:rPr lang="ru-RU" sz="2400" dirty="0" smtClean="0"/>
              <a:t>Условия, определяющие </a:t>
            </a:r>
            <a:r>
              <a:rPr lang="ru-RU" sz="2400" dirty="0"/>
              <a:t>эффективность влияния учителя на психологический климат в детском </a:t>
            </a:r>
            <a:r>
              <a:rPr lang="ru-RU" sz="2400" dirty="0" smtClean="0"/>
              <a:t>коллективе: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844824"/>
            <a:ext cx="9144000" cy="4608512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качества педагога (открытость, расположенность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детям, чувство юмора,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инициативность, коммуникабельность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креативность).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педагога (теоретическая и методическая вооружённость).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педагога на эмоциональный комфорт школьников, что является следствием личностной и профессиональной подготовленности педагога к действиям, формирующим благоприятный психологический климат.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627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892480" cy="1143000"/>
          </a:xfrm>
        </p:spPr>
        <p:txBody>
          <a:bodyPr/>
          <a:lstStyle/>
          <a:p>
            <a:r>
              <a:rPr lang="ru-RU" sz="2800" dirty="0" smtClean="0"/>
              <a:t>Умение </a:t>
            </a:r>
            <a:r>
              <a:rPr lang="ru-RU" sz="2800" dirty="0"/>
              <a:t>учителя правильно строить свои взаимоотношения с учащимися. Для этого: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412776"/>
            <a:ext cx="8712968" cy="5130904"/>
          </a:xfrm>
        </p:spPr>
        <p:txBody>
          <a:bodyPr>
            <a:normAutofit fontScale="85000" lnSpcReduction="20000"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учитывать индивидуальные особенности школьника (вспыльчивость, молчаливость, обидчивость, замкнутость), его состояние в данный момент, его отношение к вам.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выслушать учащегося, особенно в минуты напряженного, нервного состояния, возникшего в результате каких-либо неприятностей, недоразумения. Сохраняйте «секреты», доверительная беседа требует осторожности, деликатности.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относитесь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 к мнению других людей. Не исключайте возможности того, что вы можете ошибаться, старайтесь убеждать, не спешите использовать административные права.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-старайтесь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сказать об учащемся доброе слово, если он того заслуживает. Одобрение действует сильнее, чем порицание. Учтите, что захваливание одних и тех же людей, противопоставление их успехов недостаткам других способствует плохому отношению к ним всего класса.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критика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и содержанию  должна исходить из уважительного отношения к людям.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67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17032"/>
            <a:ext cx="9144000" cy="2520280"/>
          </a:xfrm>
        </p:spPr>
        <p:txBody>
          <a:bodyPr/>
          <a:lstStyle/>
          <a:p>
            <a:r>
              <a:rPr lang="ru-RU" sz="2800" dirty="0"/>
              <a:t>«Дети активные существа,… а если это так, то следует создать им организованную среду, только не такую, которая грозит пальцем, напоминает о последствиях, читает морали, а такую, которая организовывает и направляет их </a:t>
            </a:r>
            <a:r>
              <a:rPr lang="ru-RU" sz="2800" dirty="0" smtClean="0"/>
              <a:t>деятельность» 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/>
              <a:t>Ш. А. </a:t>
            </a:r>
            <a:r>
              <a:rPr lang="ru-RU" sz="2800" dirty="0" err="1"/>
              <a:t>Амонашвилли</a:t>
            </a:r>
            <a:r>
              <a:rPr lang="ru-RU" sz="2400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60648"/>
            <a:ext cx="6400800" cy="295232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требований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деятельность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ребенка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15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1143000"/>
          </a:xfrm>
        </p:spPr>
        <p:txBody>
          <a:bodyPr/>
          <a:lstStyle/>
          <a:p>
            <a:r>
              <a:rPr lang="ru-RU" sz="2400" dirty="0" smtClean="0"/>
              <a:t> Эффективные способы формирования </a:t>
            </a:r>
            <a:r>
              <a:rPr lang="ru-RU" sz="2400" dirty="0"/>
              <a:t>и поддержания социально-психологического климата в </a:t>
            </a:r>
            <a:r>
              <a:rPr lang="ru-RU" sz="2400" dirty="0" smtClean="0"/>
              <a:t>классе: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980728"/>
            <a:ext cx="8964488" cy="576064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ставить цели и создавать условия для организации совместной деятельности детей, информировать их о ходе реализации совместных задач, поощрять активность, инициативу, креативность;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интересы, которые объединили бы детей класса и на их основе организовывать общие дела;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класса, участвовать в общешкольных традиционных делах;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 проводить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свободное время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вместе: сходить в поход, отдохнуть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коллективного сопереживания значимых событий, стремление к эмоциональному включению в жизнь класса каждого ребенка.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привносить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общечеловеческие ценности в жизнь классного коллектива, поощрять к открытости, доброжелательности, конструктивным способам разрядки негативных эмоций; не навязывать друг другу свое мнение, а, выслушивая интересы каждого, приходить к общему, компромиссному решению;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повышения комфортности самочувствия детей в школе и сохранению стабильно - положительных отношений между учителями и учащимися;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коммуникативную культуру, навыки общения и сотрудничества;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эмпатийные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способности членов группы, умение и потребность в познании других людей, толерантное к ним отношение.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49847960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72</TotalTime>
  <Words>1698</Words>
  <Application>Microsoft Office PowerPoint</Application>
  <PresentationFormat>Экран (4:3)</PresentationFormat>
  <Paragraphs>104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Формирование благоприятного социально – психологического климата в классном коллективе учащихся и родителей </vt:lpstr>
      <vt:lpstr>Содержание социально-психологического климата</vt:lpstr>
      <vt:lpstr>В понятии социально-психологического климата выделяются три «климатические зоны»:</vt:lpstr>
      <vt:lpstr>Характеристики благоприятного социально-психологического климата:</vt:lpstr>
      <vt:lpstr>Характеристики неблагоприятного социально-психологического климата:</vt:lpstr>
      <vt:lpstr> Условия, определяющие эффективность влияния учителя на психологический климат в детском коллективе:</vt:lpstr>
      <vt:lpstr>Умение учителя правильно строить свои взаимоотношения с учащимися. Для этого:</vt:lpstr>
      <vt:lpstr>«Дети активные существа,… а если это так, то следует создать им организованную среду, только не такую, которая грозит пальцем, напоминает о последствиях, читает морали, а такую, которая организовывает и направляет их деятельность»   Ш. А. Амонашвилли.</vt:lpstr>
      <vt:lpstr> Эффективные способы формирования и поддержания социально-психологического климата в классе:</vt:lpstr>
      <vt:lpstr>Для изучения и формирования социально-психологического климата в классе используются различные психолого-педагогические приемы:</vt:lpstr>
      <vt:lpstr>Примеры игр и упражнений, направленных на формирование и укрепление благоприятного социально-психологического климата в классе</vt:lpstr>
      <vt:lpstr>Презентация PowerPoint</vt:lpstr>
      <vt:lpstr>Принципы создания здоровой рабочей атмосферы, предложенные Дэвидом Мейстером:</vt:lpstr>
      <vt:lpstr>Методика  « Психологическая   компетентность   учителя »</vt:lpstr>
      <vt:lpstr>«Самое сложное в работе с детьми – это работа с их родителями». 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благоприятного социально – психологического климата в классном коллективе учащихся и родителей</dc:title>
  <dc:creator>админ</dc:creator>
  <cp:lastModifiedBy>админ</cp:lastModifiedBy>
  <cp:revision>8</cp:revision>
  <dcterms:created xsi:type="dcterms:W3CDTF">2020-01-08T15:18:44Z</dcterms:created>
  <dcterms:modified xsi:type="dcterms:W3CDTF">2011-12-22T08:52:07Z</dcterms:modified>
</cp:coreProperties>
</file>