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44" r:id="rId1"/>
  </p:sldMasterIdLst>
  <p:sldIdLst>
    <p:sldId id="27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F5C0709-A1F8-41ED-963D-7F2D3A73D8DD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0D0AC3F-3172-4BEB-A108-FC6ACBA3B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0709-A1F8-41ED-963D-7F2D3A73D8DD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D0AC3F-3172-4BEB-A108-FC6ACBA3B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F5C0709-A1F8-41ED-963D-7F2D3A73D8DD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0D0AC3F-3172-4BEB-A108-FC6ACBA3B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0709-A1F8-41ED-963D-7F2D3A73D8DD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D0AC3F-3172-4BEB-A108-FC6ACBA3B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F5C0709-A1F8-41ED-963D-7F2D3A73D8DD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0D0AC3F-3172-4BEB-A108-FC6ACBA3B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0709-A1F8-41ED-963D-7F2D3A73D8DD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D0AC3F-3172-4BEB-A108-FC6ACBA3B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0709-A1F8-41ED-963D-7F2D3A73D8DD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D0AC3F-3172-4BEB-A108-FC6ACBA3B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0709-A1F8-41ED-963D-7F2D3A73D8DD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D0AC3F-3172-4BEB-A108-FC6ACBA3B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F5C0709-A1F8-41ED-963D-7F2D3A73D8DD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D0AC3F-3172-4BEB-A108-FC6ACBA3B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0709-A1F8-41ED-963D-7F2D3A73D8DD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D0AC3F-3172-4BEB-A108-FC6ACBA3B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0709-A1F8-41ED-963D-7F2D3A73D8DD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D0AC3F-3172-4BEB-A108-FC6ACBA3BD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F5C0709-A1F8-41ED-963D-7F2D3A73D8DD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0D0AC3F-3172-4BEB-A108-FC6ACBA3BD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0800000" flipV="1">
            <a:off x="971600" y="1240304"/>
            <a:ext cx="640871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6600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ru-RU" sz="80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Мастер-класс</a:t>
            </a:r>
            <a:endParaRPr lang="ru-RU" sz="8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74888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		</a:t>
            </a:r>
          </a:p>
          <a:p>
            <a:r>
              <a:rPr lang="ru-RU" sz="5400" b="1" dirty="0" smtClean="0"/>
              <a:t>Конфликт </a:t>
            </a:r>
          </a:p>
          <a:p>
            <a:r>
              <a:rPr lang="ru-RU" sz="5400" b="1" dirty="0" smtClean="0"/>
              <a:t>«</a:t>
            </a:r>
            <a:r>
              <a:rPr lang="ru-RU" sz="5400" b="1" dirty="0"/>
              <a:t>Педагог— родитель </a:t>
            </a:r>
            <a:r>
              <a:rPr lang="ru-RU" sz="5400" b="1" dirty="0" smtClean="0"/>
              <a:t>		ученика</a:t>
            </a:r>
            <a:r>
              <a:rPr lang="ru-RU" sz="5400" b="1" dirty="0"/>
              <a:t>» </a:t>
            </a:r>
            <a:endParaRPr lang="ru-RU" sz="5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95536" y="324253"/>
            <a:ext cx="806489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Прекратить борьбу с родителем. Понять, что путем конфликта мне не удастся защитить свои интересы.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Настроиться на то, что потребуются определенные усилия для решения проблемы путем сотрудничества либо компромисса.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Попытаться понять и согласиться с тем, что родитель, как и я, преследует свои интересы в конфликте.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Определить по возможности объективные критерии разрешения конфликта.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- Провести открытый разговор с родителем с целью разрешения конфликта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1"/>
          <p:cNvSpPr>
            <a:spLocks noChangeArrowheads="1"/>
          </p:cNvSpPr>
          <p:nvPr/>
        </p:nvSpPr>
        <p:spPr bwMode="auto">
          <a:xfrm>
            <a:off x="467544" y="190223"/>
            <a:ext cx="7632848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Возникшие противоречия, не старайтесь избегать  или обвинять во всём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родителей, вызовите человека на общение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Если вы понимаете, что собеседник будет скандалить, сделайте так,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чтобы ваше общение проходило наедине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Во время общения жёстко контролируйте свои эмоции, не срывайтесь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крик, не позволяйте себе неэтичных высказываний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Подавите в себе отрицательное отношение к собеседнику 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попробуйте понять, в чём причина его недовольства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Оцените своё поведение, может вы действительно в чём- то не правы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В спокойной форме постарайтесь высказать собеседнику ваше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мнение по данной ситуации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Общайтесь с собеседником на равных, не показывайте своего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превосходства, одинаково оценивайте свои поступки и поступки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собеседника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Оцените ситуацию и попробуйте найти решение, которое будет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устраивать вас обоих.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1"/>
          <p:cNvSpPr>
            <a:spLocks noChangeArrowheads="1"/>
          </p:cNvSpPr>
          <p:nvPr/>
        </p:nvSpPr>
        <p:spPr bwMode="auto">
          <a:xfrm>
            <a:off x="611560" y="1950512"/>
            <a:ext cx="73438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Конфликт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Педагог - ученик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1"/>
          <p:cNvSpPr>
            <a:spLocks noChangeArrowheads="1"/>
          </p:cNvSpPr>
          <p:nvPr/>
        </p:nvSpPr>
        <p:spPr bwMode="auto">
          <a:xfrm>
            <a:off x="467544" y="609985"/>
            <a:ext cx="7416824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Причины конфликтов между педагогом и учениками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отсутствие единства в требованиях педагогов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-чрезмерное количество требований к ученику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-непостоянство требований педагога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-невыполнение требований самим педагогом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-ученик считает себя недооцененным  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-педагог не может примириться с недостатками ученика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личные качества педагога или ученика (раздражительность, беспомощность, грубость).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204864"/>
            <a:ext cx="63184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Цель:- методика позволяет судить о педагогических способностях человека на основе того, какой выход он находит из ряда описанных в ней педагогических ситуаций</a:t>
            </a:r>
            <a:r>
              <a:rPr lang="ru-RU" sz="3600" dirty="0"/>
              <a:t>. </a:t>
            </a:r>
          </a:p>
        </p:txBody>
      </p:sp>
      <p:sp>
        <p:nvSpPr>
          <p:cNvPr id="130049" name="Rectangle 1"/>
          <p:cNvSpPr>
            <a:spLocks noChangeArrowheads="1"/>
          </p:cNvSpPr>
          <p:nvPr/>
        </p:nvSpPr>
        <p:spPr bwMode="auto">
          <a:xfrm rot="10800000" flipV="1">
            <a:off x="323528" y="575391"/>
            <a:ext cx="741682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МЕТОДИКА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«ПЕДАГОГИЧЕСКИЕ СИТУАЦИИ»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908716"/>
          <a:ext cx="7632847" cy="5328597"/>
        </p:xfrm>
        <a:graphic>
          <a:graphicData uri="http://schemas.openxmlformats.org/drawingml/2006/table">
            <a:tbl>
              <a:tblPr/>
              <a:tblGrid>
                <a:gridCol w="1763142"/>
                <a:gridCol w="582667"/>
                <a:gridCol w="678315"/>
                <a:gridCol w="677518"/>
                <a:gridCol w="791502"/>
                <a:gridCol w="908672"/>
                <a:gridCol w="1016279"/>
                <a:gridCol w="1214752"/>
              </a:tblGrid>
              <a:tr h="1507075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Порядковый номер педагогической ситуации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Выбранный вариант ответа и его оценка в баллах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677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77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6033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 dirty="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77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77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6033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 dirty="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 dirty="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77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6033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 dirty="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6033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 dirty="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 dirty="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ru-RU" sz="700">
                        <a:latin typeface="Calibri"/>
                        <a:ea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77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77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31073" name="Rectangle 1"/>
          <p:cNvSpPr>
            <a:spLocks noChangeArrowheads="1"/>
          </p:cNvSpPr>
          <p:nvPr/>
        </p:nvSpPr>
        <p:spPr bwMode="auto">
          <a:xfrm>
            <a:off x="395536" y="61674"/>
            <a:ext cx="76328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Ключ к методике «Педагогические ситуации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1"/>
          <p:cNvSpPr>
            <a:spLocks noChangeArrowheads="1"/>
          </p:cNvSpPr>
          <p:nvPr/>
        </p:nvSpPr>
        <p:spPr bwMode="auto">
          <a:xfrm>
            <a:off x="323528" y="410179"/>
            <a:ext cx="745232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Рекомендация педагогу (воспитателю) по проблеме социально-педагогической поддержки развития личности ребенка с ОВЗ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1. Относитесь к ребенку спокойно и доброжелательно, так же, как к другим детям.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2. Учитывайте индивидуальные возможности и особенности ребенка при выборе форм, методов, приемов работы на занятии.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Helvetica"/>
              </a:rPr>
              <a:t>3. Сравнивайте ребенка с ним самим, а не с другими детьми.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Helvetic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Helvetica"/>
              </a:rPr>
              <a:t>4. Создавайте у ребенка субъективное переживание успеха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Helvetica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395536" y="641594"/>
            <a:ext cx="756084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Helvetica" charset="0"/>
              </a:rPr>
              <a:t>Приемы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Helvetica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Helvetica" charset="0"/>
              </a:rPr>
              <a:t>: Снятие страха - « Ничего страшного...» Скрытая инструкция - « Ты же помнишь, что...» Авансирование - « У тебя получится...», « Ты сможешь...» </a:t>
            </a:r>
            <a:r>
              <a:rPr lang="ru-RU" sz="2800" b="1" dirty="0">
                <a:latin typeface="Calibri" pitchFamily="34" charset="0"/>
                <a:ea typeface="Calibri" pitchFamily="34" charset="0"/>
                <a:cs typeface="Helvetica" charset="0"/>
              </a:rPr>
              <a:t>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Helvetica" charset="0"/>
              </a:rPr>
              <a:t>Усиление мотива - « Нам это нужно для...» (« Будешь лучше читать, сможешь найти в книге ответы на свои вопросы »). Педагогическое внушение - « Приступай же..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Helvetica" charset="0"/>
              </a:rPr>
              <a:t>Отмечайте достижения ребенка, а не неудачи. Делайте ошибки нормальным и нужным явлением. Формируйте веру в успех. Концентрируйте внимание на уже достигнутых в прошлом успехах ( на прошлом занятии ты смог сделать..., сможешь и сейчас )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556792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/>
              <a:t>Конфликт </a:t>
            </a:r>
            <a:endParaRPr lang="ru-RU" sz="4800" b="1" dirty="0" smtClean="0"/>
          </a:p>
          <a:p>
            <a:r>
              <a:rPr lang="ru-RU" sz="4800" dirty="0" smtClean="0"/>
              <a:t>«</a:t>
            </a:r>
            <a:r>
              <a:rPr lang="ru-RU" sz="4800" dirty="0"/>
              <a:t>Ученик — </a:t>
            </a:r>
            <a:r>
              <a:rPr lang="ru-RU" sz="4800" dirty="0" err="1"/>
              <a:t>ученик</a:t>
            </a:r>
            <a:r>
              <a:rPr lang="ru-RU" sz="4800" dirty="0"/>
              <a:t>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83568" y="193871"/>
            <a:ext cx="7632848" cy="60016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03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		 «Решение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3603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		проблемных </a:t>
            </a:r>
          </a:p>
          <a:p>
            <a:pPr marL="0" marR="0" lvl="0" indent="3603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		ситуаций 	и</a:t>
            </a:r>
          </a:p>
          <a:p>
            <a:pPr marL="0" marR="0" lvl="0" indent="3603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		решение </a:t>
            </a:r>
          </a:p>
          <a:p>
            <a:pPr marL="0" marR="0" lvl="0" indent="3603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48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конфликтов </a:t>
            </a:r>
          </a:p>
          <a:p>
            <a:pPr marL="0" marR="0" lvl="0" indent="3603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			в </a:t>
            </a:r>
            <a:endParaRPr lang="ru-RU" sz="4800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3603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	процессе воспитания 			детей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с ОВЗ»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395536" y="230451"/>
            <a:ext cx="730932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Причины конфликтов между учениками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борьба за авторитет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соперничество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обман, сплетни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оскорбления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обиды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враждебность к любимым ученикам педагога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личная неприязнь к человеку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симпатия без взаимности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борьба за девочку (мальчика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1"/>
          <p:cNvSpPr>
            <a:spLocks noChangeArrowheads="1"/>
          </p:cNvSpPr>
          <p:nvPr/>
        </p:nvSpPr>
        <p:spPr bwMode="auto">
          <a:xfrm>
            <a:off x="323528" y="68720"/>
            <a:ext cx="7704856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Рекомендации по разрешению конфликта с участием учащихся с ОВЗ: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1.Наилучшими предпосылками в выборе оптимального подхода разрешения конфликта являются жизненный опыт и желание не осложнять ситуацию и не доводить ребенка до стресса.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2.Необходимо выбрать оптимальную для данной ситуации стратегию поведения в конфликте: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-достижение компромисса;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-приспособление к нуждам другого (особенно ребенка с ОВЗ);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-настойчиво добиваться осуществления своих истинных интересов в другом аспекте;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-уклонение от обсуждения конфликтного вопроса, если он не очень важен;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сотрудничество для удовлетворения наиболее важных интересов обеих сторон.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1"/>
          <p:cNvSpPr>
            <a:spLocks noChangeArrowheads="1"/>
          </p:cNvSpPr>
          <p:nvPr/>
        </p:nvSpPr>
        <p:spPr bwMode="auto">
          <a:xfrm>
            <a:off x="323528" y="156390"/>
            <a:ext cx="7848872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Единый алгоритм решения любого школьного конфликта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Первое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что окажет пользу, когда проблема назрела, это спокойствие.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Второй момент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— анализ ситуации без превратности.(психологический анализ конфликтов)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Третьим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важным пунктом является открытый диалог между конфликтующими сторонами, умение выслушать собеседника, спокойно изложить свой взгляд на проблему конфликта.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Четвертое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, что поможет прийти к нужному конструктивному итогу — выявление общей цели, способов решения проблемы, позволяющих к этой цели придти.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63904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</a:t>
            </a:r>
            <a:r>
              <a:rPr lang="ru-RU" sz="3600" b="1" dirty="0" smtClean="0"/>
              <a:t>«СИНКВЕЙН»</a:t>
            </a:r>
          </a:p>
          <a:p>
            <a:r>
              <a:rPr lang="ru-RU" sz="3600" b="1" dirty="0" smtClean="0"/>
              <a:t>1 </a:t>
            </a:r>
            <a:r>
              <a:rPr lang="ru-RU" sz="3600" b="1" dirty="0"/>
              <a:t>строчка – </a:t>
            </a:r>
            <a:r>
              <a:rPr lang="ru-RU" sz="3600" b="1" dirty="0" smtClean="0"/>
              <a:t>1существительное </a:t>
            </a:r>
            <a:r>
              <a:rPr lang="ru-RU" sz="3600" b="1" dirty="0"/>
              <a:t>2 строчка – 2 прилагательных 3 строчка – 3 глагола 4 строчка – 2 подлежащих, 2 сказуемых 5 строчка – существительное, наречие, или междометье.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1"/>
          <p:cNvSpPr>
            <a:spLocks noChangeArrowheads="1"/>
          </p:cNvSpPr>
          <p:nvPr/>
        </p:nvSpPr>
        <p:spPr bwMode="auto">
          <a:xfrm>
            <a:off x="395536" y="726420"/>
            <a:ext cx="756084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Литература: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 Алехина С.В., Зарецкий В.К. Инклюзивный подход в образовании в контексте проектной инициативы «Наша новая школа». // Материалы VI Всероссийской научно-практической конференции «Психолого-педагогическое обеспечение Национальной образовательной инициативы «Наша новая школа»», 14-16 ноября, 2010.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Анцуов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А.Я. Профилактика конфликтов в школьном коллективе / А.Я.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Анцупов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- М.: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Гуманитар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изд. центр ВЛАДОС, 2004. – 207 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 Медиация – искусство разрешать конфликты. Знакомство с теорией, методом и профессиональными технологиями / Составители: Г. Мета, Г. Похмелкина / Перевод с немецкого Г. Похмелкиной. – Москва.: Издательство «VERTE».2004.-320 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Мелетичев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В.В. Конфликты в образовательном учреждении: психологические основы, причины, профилактика, разрешение: учеб. пособие. – СПб.: СПб АППО, 2015. – 122.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7200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Цель</a:t>
            </a:r>
            <a:r>
              <a:rPr lang="ru-RU" sz="4400" dirty="0"/>
              <a:t> мастер – класса состоит в том, чтобы обеспечить для педагога  осознанность, целесообразность и эффективность педагогических практик разрешения конфликтов.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395536" y="335845"/>
            <a:ext cx="7200800" cy="618630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03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Задачи: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03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- вырабатывать у воспитателей умение позитивно разрешать конфликты и профессионально анализировать конфликтные ситуации ;- способствовать осознанию воспитателем причин и последствий конфликта 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3603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- стимулировать профессиональное самосовершенствование педагогов- воспитателей за счет воспитание интереса к самостоятельному изучению педагогической литературы.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0800000" flipV="1">
            <a:off x="395534" y="887184"/>
            <a:ext cx="770485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конфликтная ситуация</a:t>
            </a:r>
            <a:r>
              <a:rPr lang="ru-RU" sz="4000" dirty="0"/>
              <a:t> предшествует собственно </a:t>
            </a:r>
            <a:r>
              <a:rPr lang="ru-RU" sz="4000" b="1" dirty="0"/>
              <a:t>конфликту</a:t>
            </a:r>
            <a:r>
              <a:rPr lang="ru-RU" sz="4000" dirty="0"/>
              <a:t>, ее составляющими являются субъекты и объект конфликта со всеми их </a:t>
            </a:r>
            <a:r>
              <a:rPr lang="ru-RU" sz="4000" dirty="0" smtClean="0"/>
              <a:t>			отношениями </a:t>
            </a:r>
            <a:r>
              <a:rPr lang="ru-RU" sz="4000" dirty="0"/>
              <a:t>и характеристиками</a:t>
            </a:r>
            <a:r>
              <a:rPr lang="ru-RU" sz="4000" b="1" dirty="0" smtClean="0"/>
              <a:t>«конфликт»</a:t>
            </a:r>
            <a:r>
              <a:rPr lang="ru-RU" sz="4000" dirty="0" smtClean="0"/>
              <a:t> и </a:t>
            </a:r>
            <a:r>
              <a:rPr lang="ru-RU" sz="4000" b="1" dirty="0" smtClean="0"/>
              <a:t>«конфликтная ситуация</a:t>
            </a:r>
            <a:endParaRPr lang="ru-RU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74888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		Слово </a:t>
            </a:r>
          </a:p>
          <a:p>
            <a:r>
              <a:rPr lang="ru-RU" sz="4800" b="1" dirty="0" smtClean="0"/>
              <a:t>	«</a:t>
            </a:r>
            <a:r>
              <a:rPr lang="ru-RU" sz="4800" b="1" dirty="0"/>
              <a:t>конфликт</a:t>
            </a:r>
            <a:r>
              <a:rPr lang="ru-RU" sz="4800" b="1" dirty="0" smtClean="0"/>
              <a:t>»</a:t>
            </a:r>
          </a:p>
          <a:p>
            <a:r>
              <a:rPr lang="ru-RU" sz="4800" b="1" dirty="0" smtClean="0"/>
              <a:t> 	в </a:t>
            </a:r>
            <a:r>
              <a:rPr lang="ru-RU" sz="4800" b="1" dirty="0"/>
              <a:t>переводе </a:t>
            </a:r>
            <a:endParaRPr lang="ru-RU" sz="4800" b="1" dirty="0" smtClean="0"/>
          </a:p>
          <a:p>
            <a:r>
              <a:rPr lang="ru-RU" sz="4800" b="1" dirty="0" smtClean="0"/>
              <a:t>с </a:t>
            </a:r>
            <a:r>
              <a:rPr lang="ru-RU" sz="4800" b="1" dirty="0"/>
              <a:t>латинского означает </a:t>
            </a:r>
            <a:r>
              <a:rPr lang="ru-RU" sz="4800" b="1" dirty="0" smtClean="0"/>
              <a:t>	«столкновение»</a:t>
            </a:r>
            <a:r>
              <a:rPr lang="ru-RU" b="1" dirty="0" smtClean="0"/>
              <a:t>»</a:t>
            </a:r>
            <a:r>
              <a:rPr lang="ru-RU" dirty="0" smtClean="0"/>
              <a:t>.(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6"/>
            <a:ext cx="639045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Деструктивный </a:t>
            </a:r>
            <a:r>
              <a:rPr lang="ru-RU" sz="4000" dirty="0"/>
              <a:t>— когда столкновения является неудовлетворение одной или обеих сторон итогом столкновения, разрушение отношений, обиды, непонимание.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1"/>
          <p:cNvSpPr>
            <a:spLocks noChangeArrowheads="1"/>
          </p:cNvSpPr>
          <p:nvPr/>
        </p:nvSpPr>
        <p:spPr bwMode="auto">
          <a:xfrm>
            <a:off x="323528" y="486791"/>
            <a:ext cx="7560840" cy="569386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Конструктивным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—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является конфликт, решение которого стало полезным для сторон, принимавших в нем участие, если они построили, приобрели в нем что-то ценное для себя, удовлетворены его результатом.</a:t>
            </a:r>
            <a:b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1"/>
          <p:cNvSpPr>
            <a:spLocks noChangeArrowheads="1"/>
          </p:cNvSpPr>
          <p:nvPr/>
        </p:nvSpPr>
        <p:spPr bwMode="auto">
          <a:xfrm>
            <a:off x="323528" y="1217077"/>
            <a:ext cx="7416824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Конфликт «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Педагог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— родитель ученика»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Конфликт «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Педагог —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ученик»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Конфликт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«Ученик 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—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ученик »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1016</Words>
  <Application>Microsoft Office PowerPoint</Application>
  <PresentationFormat>Экран (4:3)</PresentationFormat>
  <Paragraphs>158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Александр</cp:lastModifiedBy>
  <cp:revision>11</cp:revision>
  <dcterms:created xsi:type="dcterms:W3CDTF">2020-02-16T11:16:01Z</dcterms:created>
  <dcterms:modified xsi:type="dcterms:W3CDTF">2020-02-29T10:10:45Z</dcterms:modified>
</cp:coreProperties>
</file>