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58" r:id="rId4"/>
    <p:sldId id="261" r:id="rId5"/>
    <p:sldId id="265" r:id="rId6"/>
    <p:sldId id="266" r:id="rId7"/>
    <p:sldId id="267" r:id="rId8"/>
    <p:sldId id="262" r:id="rId9"/>
    <p:sldId id="263" r:id="rId10"/>
    <p:sldId id="275" r:id="rId11"/>
    <p:sldId id="264" r:id="rId12"/>
    <p:sldId id="268" r:id="rId13"/>
    <p:sldId id="270" r:id="rId14"/>
    <p:sldId id="272" r:id="rId15"/>
    <p:sldId id="273" r:id="rId16"/>
    <p:sldId id="280" r:id="rId17"/>
    <p:sldId id="281" r:id="rId18"/>
    <p:sldId id="283" r:id="rId19"/>
    <p:sldId id="284" r:id="rId20"/>
    <p:sldId id="278" r:id="rId21"/>
    <p:sldId id="257" r:id="rId22"/>
    <p:sldId id="286" r:id="rId23"/>
    <p:sldId id="276" r:id="rId24"/>
    <p:sldId id="279" r:id="rId25"/>
    <p:sldId id="277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Лист1!$A$2:$A$5</c:f>
              <c:strCache>
                <c:ptCount val="4"/>
                <c:pt idx="0">
                  <c:v>санитарно-гигиенические навыки, навыки самообслуживания</c:v>
                </c:pt>
                <c:pt idx="1">
                  <c:v>общественно-полезный, хозяйсвенно-бытовой труд</c:v>
                </c:pt>
                <c:pt idx="2">
                  <c:v>качество выполняемых поручений</c:v>
                </c:pt>
                <c:pt idx="3">
                  <c:v>отношение к труду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16</c:v>
                </c:pt>
                <c:pt idx="1">
                  <c:v>16.5</c:v>
                </c:pt>
                <c:pt idx="2">
                  <c:v>33</c:v>
                </c:pt>
                <c:pt idx="3">
                  <c:v>43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rgbClr val="FFC000"/>
            </a:solidFill>
          </c:spPr>
          <c:cat>
            <c:strRef>
              <c:f>Лист1!$A$2:$A$5</c:f>
              <c:strCache>
                <c:ptCount val="4"/>
                <c:pt idx="0">
                  <c:v>санитарно-гигиенические навыки, навыки самообслуживания</c:v>
                </c:pt>
                <c:pt idx="1">
                  <c:v>общественно-полезный, хозяйсвенно-бытовой труд</c:v>
                </c:pt>
                <c:pt idx="2">
                  <c:v>качество выполняемых поручений</c:v>
                </c:pt>
                <c:pt idx="3">
                  <c:v>отношение к труду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42</c:v>
                </c:pt>
                <c:pt idx="1">
                  <c:v>46.5</c:v>
                </c:pt>
                <c:pt idx="2">
                  <c:v>31</c:v>
                </c:pt>
                <c:pt idx="3">
                  <c:v>43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низкий</c:v>
                </c:pt>
              </c:strCache>
            </c:strRef>
          </c:tx>
          <c:spPr>
            <a:solidFill>
              <a:schemeClr val="tx2"/>
            </a:solidFill>
          </c:spPr>
          <c:cat>
            <c:strRef>
              <c:f>Лист1!$A$2:$A$5</c:f>
              <c:strCache>
                <c:ptCount val="4"/>
                <c:pt idx="0">
                  <c:v>санитарно-гигиенические навыки, навыки самообслуживания</c:v>
                </c:pt>
                <c:pt idx="1">
                  <c:v>общественно-полезный, хозяйсвенно-бытовой труд</c:v>
                </c:pt>
                <c:pt idx="2">
                  <c:v>качество выполняемых поручений</c:v>
                </c:pt>
                <c:pt idx="3">
                  <c:v>отношение к труду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42</c:v>
                </c:pt>
                <c:pt idx="1">
                  <c:v>37</c:v>
                </c:pt>
                <c:pt idx="2">
                  <c:v>36</c:v>
                </c:pt>
                <c:pt idx="3">
                  <c:v>14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высокий.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Лист1!$A$2:$A$5</c:f>
              <c:strCache>
                <c:ptCount val="4"/>
                <c:pt idx="0">
                  <c:v>санитарно-гигиенические навыки, навыки самообслуживания</c:v>
                </c:pt>
                <c:pt idx="1">
                  <c:v>общественно-полезный, хозяйсвенно-бытовой труд</c:v>
                </c:pt>
                <c:pt idx="2">
                  <c:v>качество выполняемых поручений</c:v>
                </c:pt>
                <c:pt idx="3">
                  <c:v>отношение к труду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61</c:v>
                </c:pt>
                <c:pt idx="1">
                  <c:v>51</c:v>
                </c:pt>
                <c:pt idx="2">
                  <c:v>53</c:v>
                </c:pt>
                <c:pt idx="3">
                  <c:v>60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средний2</c:v>
                </c:pt>
              </c:strCache>
            </c:strRef>
          </c:tx>
          <c:spPr>
            <a:solidFill>
              <a:srgbClr val="FFC000"/>
            </a:solidFill>
          </c:spPr>
          <c:cat>
            <c:strRef>
              <c:f>Лист1!$A$2:$A$5</c:f>
              <c:strCache>
                <c:ptCount val="4"/>
                <c:pt idx="0">
                  <c:v>санитарно-гигиенические навыки, навыки самообслуживания</c:v>
                </c:pt>
                <c:pt idx="1">
                  <c:v>общественно-полезный, хозяйсвенно-бытовой труд</c:v>
                </c:pt>
                <c:pt idx="2">
                  <c:v>качество выполняемых поручений</c:v>
                </c:pt>
                <c:pt idx="3">
                  <c:v>отношение к труду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  <c:pt idx="0">
                  <c:v>28</c:v>
                </c:pt>
                <c:pt idx="1">
                  <c:v>36</c:v>
                </c:pt>
                <c:pt idx="2">
                  <c:v>34</c:v>
                </c:pt>
                <c:pt idx="3">
                  <c:v>38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низкий2</c:v>
                </c:pt>
              </c:strCache>
            </c:strRef>
          </c:tx>
          <c:spPr>
            <a:solidFill>
              <a:schemeClr val="tx2"/>
            </a:solidFill>
          </c:spPr>
          <c:cat>
            <c:strRef>
              <c:f>Лист1!$A$2:$A$5</c:f>
              <c:strCache>
                <c:ptCount val="4"/>
                <c:pt idx="0">
                  <c:v>санитарно-гигиенические навыки, навыки самообслуживания</c:v>
                </c:pt>
                <c:pt idx="1">
                  <c:v>общественно-полезный, хозяйсвенно-бытовой труд</c:v>
                </c:pt>
                <c:pt idx="2">
                  <c:v>качество выполняемых поручений</c:v>
                </c:pt>
                <c:pt idx="3">
                  <c:v>отношение к труду</c:v>
                </c:pt>
              </c:strCache>
            </c:strRef>
          </c:cat>
          <c:val>
            <c:numRef>
              <c:f>Лист1!$G$2:$G$5</c:f>
              <c:numCache>
                <c:formatCode>General</c:formatCode>
                <c:ptCount val="4"/>
                <c:pt idx="0">
                  <c:v>11</c:v>
                </c:pt>
                <c:pt idx="1">
                  <c:v>13</c:v>
                </c:pt>
                <c:pt idx="2">
                  <c:v>13</c:v>
                </c:pt>
                <c:pt idx="3">
                  <c:v>2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высокий3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Лист1!$A$2:$A$5</c:f>
              <c:strCache>
                <c:ptCount val="4"/>
                <c:pt idx="0">
                  <c:v>санитарно-гигиенические навыки, навыки самообслуживания</c:v>
                </c:pt>
                <c:pt idx="1">
                  <c:v>общественно-полезный, хозяйсвенно-бытовой труд</c:v>
                </c:pt>
                <c:pt idx="2">
                  <c:v>качество выполняемых поручений</c:v>
                </c:pt>
                <c:pt idx="3">
                  <c:v>отношение к труду</c:v>
                </c:pt>
              </c:strCache>
            </c:strRef>
          </c:cat>
          <c:val>
            <c:numRef>
              <c:f>Лист1!$H$2:$H$5</c:f>
              <c:numCache>
                <c:formatCode>General</c:formatCode>
                <c:ptCount val="4"/>
                <c:pt idx="0">
                  <c:v>84</c:v>
                </c:pt>
                <c:pt idx="1">
                  <c:v>89</c:v>
                </c:pt>
                <c:pt idx="2">
                  <c:v>82</c:v>
                </c:pt>
                <c:pt idx="3">
                  <c:v>95</c:v>
                </c:pt>
              </c:numCache>
            </c:numRef>
          </c:val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средний3</c:v>
                </c:pt>
              </c:strCache>
            </c:strRef>
          </c:tx>
          <c:spPr>
            <a:solidFill>
              <a:srgbClr val="FFC000"/>
            </a:solidFill>
          </c:spPr>
          <c:cat>
            <c:strRef>
              <c:f>Лист1!$A$2:$A$5</c:f>
              <c:strCache>
                <c:ptCount val="4"/>
                <c:pt idx="0">
                  <c:v>санитарно-гигиенические навыки, навыки самообслуживания</c:v>
                </c:pt>
                <c:pt idx="1">
                  <c:v>общественно-полезный, хозяйсвенно-бытовой труд</c:v>
                </c:pt>
                <c:pt idx="2">
                  <c:v>качество выполняемых поручений</c:v>
                </c:pt>
                <c:pt idx="3">
                  <c:v>отношение к труду</c:v>
                </c:pt>
              </c:strCache>
            </c:strRef>
          </c:cat>
          <c:val>
            <c:numRef>
              <c:f>Лист1!$I$2:$I$5</c:f>
              <c:numCache>
                <c:formatCode>General</c:formatCode>
                <c:ptCount val="4"/>
                <c:pt idx="0">
                  <c:v>16</c:v>
                </c:pt>
                <c:pt idx="1">
                  <c:v>11</c:v>
                </c:pt>
                <c:pt idx="2">
                  <c:v>18</c:v>
                </c:pt>
                <c:pt idx="3">
                  <c:v>5</c:v>
                </c:pt>
              </c:numCache>
            </c:numRef>
          </c:val>
        </c:ser>
        <c:ser>
          <c:idx val="8"/>
          <c:order val="8"/>
          <c:tx>
            <c:strRef>
              <c:f>Лист1!$J$1</c:f>
              <c:strCache>
                <c:ptCount val="1"/>
                <c:pt idx="0">
                  <c:v>низкий3</c:v>
                </c:pt>
              </c:strCache>
            </c:strRef>
          </c:tx>
          <c:spPr>
            <a:solidFill>
              <a:schemeClr val="tx2"/>
            </a:solidFill>
          </c:spPr>
          <c:cat>
            <c:strRef>
              <c:f>Лист1!$A$2:$A$5</c:f>
              <c:strCache>
                <c:ptCount val="4"/>
                <c:pt idx="0">
                  <c:v>санитарно-гигиенические навыки, навыки самообслуживания</c:v>
                </c:pt>
                <c:pt idx="1">
                  <c:v>общественно-полезный, хозяйсвенно-бытовой труд</c:v>
                </c:pt>
                <c:pt idx="2">
                  <c:v>качество выполняемых поручений</c:v>
                </c:pt>
                <c:pt idx="3">
                  <c:v>отношение к труду</c:v>
                </c:pt>
              </c:strCache>
            </c:strRef>
          </c:cat>
          <c:val>
            <c:numRef>
              <c:f>Лист1!$J$2:$J$5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</c:ser>
        <c:axId val="88934656"/>
        <c:axId val="88940544"/>
      </c:barChart>
      <c:catAx>
        <c:axId val="88934656"/>
        <c:scaling>
          <c:orientation val="minMax"/>
        </c:scaling>
        <c:axPos val="b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88940544"/>
        <c:crosses val="autoZero"/>
        <c:lblAlgn val="ctr"/>
        <c:lblOffset val="300"/>
        <c:tickMarkSkip val="1"/>
      </c:catAx>
      <c:valAx>
        <c:axId val="88940544"/>
        <c:scaling>
          <c:orientation val="minMax"/>
          <c:max val="100"/>
          <c:min val="0"/>
        </c:scaling>
        <c:axPos val="l"/>
        <c:majorGridlines/>
        <c:numFmt formatCode="General" sourceLinked="0"/>
        <c:tickLblPos val="nextTo"/>
        <c:crossAx val="88934656"/>
        <c:crosses val="autoZero"/>
        <c:crossBetween val="between"/>
      </c:valAx>
    </c:plotArea>
    <c:legend>
      <c:legendPos val="r"/>
      <c:legendEntry>
        <c:idx val="6"/>
        <c:delete val="1"/>
      </c:legendEntry>
      <c:legendEntry>
        <c:idx val="5"/>
        <c:delete val="1"/>
      </c:legendEntry>
      <c:legendEntry>
        <c:idx val="4"/>
        <c:delete val="1"/>
      </c:legendEntry>
      <c:legendEntry>
        <c:idx val="3"/>
        <c:delete val="1"/>
      </c:legendEntry>
      <c:legendEntry>
        <c:idx val="7"/>
        <c:delete val="1"/>
      </c:legendEntry>
      <c:legendEntry>
        <c:idx val="8"/>
        <c:delete val="1"/>
      </c:legendEntry>
      <c:layout/>
    </c:legend>
    <c:plotVisOnly val="1"/>
    <c:dispBlanksAs val="gap"/>
  </c:chart>
  <c:spPr>
    <a:ln w="9525"/>
  </c:sp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0.03993</cdr:x>
      <cdr:y>0.83172</cdr:y>
    </cdr:from>
    <cdr:to>
      <cdr:x>0.90799</cdr:x>
      <cdr:y>0.90744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328586" y="4071967"/>
          <a:ext cx="7143800" cy="37072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lIns="91440" tIns="45720" rIns="91440" bIns="45720">
          <a:noAutofit/>
        </a:bodyPr>
        <a:lstStyle xmlns:a="http://schemas.openxmlformats.org/drawingml/2006/main"/>
        <a:p xmlns:a="http://schemas.openxmlformats.org/drawingml/2006/main"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900" b="1" cap="none" spc="0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1-4       </a:t>
          </a:r>
          <a:r>
            <a:rPr lang="en-US" sz="900" b="1" cap="none" spc="0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900" b="1" cap="none" spc="0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900" b="1" cap="none" spc="0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900" b="1" cap="none" spc="0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5-7</a:t>
          </a:r>
          <a:r>
            <a:rPr lang="ru-RU" sz="900" b="1" cap="none" spc="0" baseline="0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     </a:t>
          </a:r>
          <a:r>
            <a:rPr lang="en-US" sz="900" b="1" cap="none" spc="0" baseline="0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  <a:r>
            <a:rPr lang="ru-RU" sz="900" b="1" cap="none" spc="0" baseline="0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  </a:t>
          </a:r>
          <a:r>
            <a:rPr lang="ru-RU" sz="900" b="1" cap="none" spc="0" baseline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8-9       </a:t>
          </a:r>
          <a:r>
            <a:rPr lang="en-US" sz="900" b="1" cap="none" spc="0" baseline="0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            </a:t>
          </a:r>
          <a:r>
            <a:rPr lang="ru-RU" sz="900" b="1" cap="none" spc="0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1-4     </a:t>
          </a:r>
          <a:r>
            <a:rPr lang="en-US" sz="900" b="1" cap="none" spc="0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  <a:r>
            <a:rPr lang="ru-RU" sz="900" b="1" cap="none" spc="0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9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5-7</a:t>
          </a:r>
          <a:r>
            <a:rPr lang="ru-RU" sz="900" b="1" cap="none" spc="0" baseline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      </a:t>
          </a:r>
          <a:r>
            <a:rPr lang="en-US" sz="900" b="1" cap="none" spc="0" baseline="0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900" b="1" cap="none" spc="0" baseline="0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900" b="1" cap="none" spc="0" baseline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8-9  </a:t>
          </a:r>
          <a:r>
            <a:rPr lang="en-US" sz="900" b="1" cap="none" spc="0" baseline="0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  <a:r>
            <a:rPr lang="ru-RU" sz="900" b="1" cap="none" spc="0" baseline="0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900" b="1" cap="none" spc="0" baseline="0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                        </a:t>
          </a:r>
          <a:r>
            <a:rPr lang="ru-RU" sz="900" b="1" cap="none" spc="0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1-4      </a:t>
          </a:r>
          <a:r>
            <a:rPr lang="en-US" sz="900" b="1" cap="none" spc="0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  </a:t>
          </a:r>
          <a:r>
            <a:rPr lang="ru-RU" sz="900" b="1" cap="none" spc="0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9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5-7</a:t>
          </a:r>
          <a:r>
            <a:rPr lang="ru-RU" sz="900" b="1" cap="none" spc="0" baseline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     </a:t>
          </a:r>
          <a:r>
            <a:rPr lang="en-US" sz="900" b="1" cap="none" spc="0" baseline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  </a:t>
          </a:r>
          <a:r>
            <a:rPr lang="en-US" sz="900" b="1" cap="none" spc="0" baseline="0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   </a:t>
          </a:r>
          <a:r>
            <a:rPr lang="ru-RU" sz="900" b="1" cap="none" spc="0" baseline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8-9            </a:t>
          </a:r>
          <a:r>
            <a:rPr lang="en-US" sz="900" b="1" cap="none" spc="0" baseline="0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       </a:t>
          </a:r>
          <a:r>
            <a:rPr lang="ru-RU" sz="900" b="1" cap="none" spc="0" baseline="0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  <a:r>
            <a:rPr lang="ru-RU" sz="9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1-4      </a:t>
          </a:r>
          <a:r>
            <a:rPr lang="en-US" sz="900" b="1" cap="none" spc="0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  </a:t>
          </a:r>
          <a:r>
            <a:rPr lang="ru-RU" sz="900" b="1" cap="none" spc="0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  </a:t>
          </a:r>
          <a:r>
            <a:rPr lang="ru-RU" sz="9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5-7</a:t>
          </a:r>
          <a:r>
            <a:rPr lang="ru-RU" sz="900" b="1" cap="none" spc="0" baseline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     </a:t>
          </a:r>
          <a:r>
            <a:rPr lang="en-US" sz="900" b="1" cap="none" spc="0" baseline="0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    </a:t>
          </a:r>
          <a:r>
            <a:rPr lang="ru-RU" sz="900" b="1" cap="none" spc="0" baseline="0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  <a:r>
            <a:rPr lang="ru-RU" sz="900" b="1" cap="none" spc="0" baseline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8-9                                                                              </a:t>
          </a:r>
          <a:r>
            <a:rPr lang="ru-RU" sz="9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900" b="1" cap="none" spc="0" baseline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     </a:t>
          </a:r>
          <a:endParaRPr lang="ru-RU" sz="800" b="1" cap="none" spc="0" dirty="0">
            <a:ln w="12700">
              <a:solidFill>
                <a:sysClr val="windowText" lastClr="000000"/>
              </a:solidFill>
              <a:prstDash val="solid"/>
            </a:ln>
            <a:solidFill>
              <a:sysClr val="windowText" lastClr="000000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800" b="1" cap="none" spc="0" baseline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     </a:t>
          </a:r>
          <a:endParaRPr lang="ru-RU" sz="800" b="1" cap="none" spc="0" dirty="0">
            <a:ln w="12700">
              <a:solidFill>
                <a:sysClr val="windowText" lastClr="000000"/>
              </a:solidFill>
              <a:prstDash val="solid"/>
            </a:ln>
            <a:solidFill>
              <a:sysClr val="windowText" lastClr="000000"/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900" b="1" cap="none" spc="0" baseline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      </a:t>
          </a:r>
          <a:endParaRPr lang="ru-RU" sz="900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  <a:p xmlns:a="http://schemas.openxmlformats.org/drawingml/2006/main">
          <a:pPr algn="ctr"/>
          <a:r>
            <a:rPr lang="ru-RU" sz="900" b="1" cap="none" spc="0" baseline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    </a:t>
          </a:r>
          <a:endParaRPr lang="ru-RU" sz="900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886F8-ADDF-4965-9B49-6EFF1C8ACEED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E9246-1E41-4B20-9F89-C241EBAFFD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886F8-ADDF-4965-9B49-6EFF1C8ACEED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E9246-1E41-4B20-9F89-C241EBAFFD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886F8-ADDF-4965-9B49-6EFF1C8ACEED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E9246-1E41-4B20-9F89-C241EBAFFD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886F8-ADDF-4965-9B49-6EFF1C8ACEED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E9246-1E41-4B20-9F89-C241EBAFFD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886F8-ADDF-4965-9B49-6EFF1C8ACEED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E9246-1E41-4B20-9F89-C241EBAFFD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886F8-ADDF-4965-9B49-6EFF1C8ACEED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E9246-1E41-4B20-9F89-C241EBAFFD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886F8-ADDF-4965-9B49-6EFF1C8ACEED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E9246-1E41-4B20-9F89-C241EBAFFD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886F8-ADDF-4965-9B49-6EFF1C8ACEED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E9246-1E41-4B20-9F89-C241EBAFFD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886F8-ADDF-4965-9B49-6EFF1C8ACEED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E9246-1E41-4B20-9F89-C241EBAFFD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886F8-ADDF-4965-9B49-6EFF1C8ACEED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E9246-1E41-4B20-9F89-C241EBAFFD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886F8-ADDF-4965-9B49-6EFF1C8ACEED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1FE9246-1E41-4B20-9F89-C241EBAFFDF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51886F8-ADDF-4965-9B49-6EFF1C8ACEED}" type="datetimeFigureOut">
              <a:rPr lang="ru-RU" smtClean="0"/>
              <a:pPr/>
              <a:t>22.12.2020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1FE9246-1E41-4B20-9F89-C241EBAFFDF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571480"/>
            <a:ext cx="7851648" cy="1500198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 smtClean="0">
                <a:solidFill>
                  <a:srgbClr val="FF0000"/>
                </a:solidFill>
                <a:latin typeface="Constantia" pitchFamily="18" charset="0"/>
              </a:rPr>
              <a:t>Конференция </a:t>
            </a:r>
            <a:br>
              <a:rPr lang="ru-RU" i="1" dirty="0" smtClean="0">
                <a:solidFill>
                  <a:srgbClr val="FF0000"/>
                </a:solidFill>
                <a:latin typeface="Constantia" pitchFamily="18" charset="0"/>
              </a:rPr>
            </a:br>
            <a:r>
              <a:rPr lang="ru-RU" i="1" dirty="0" smtClean="0">
                <a:solidFill>
                  <a:srgbClr val="FF0000"/>
                </a:solidFill>
                <a:effectLst/>
                <a:latin typeface="Constantia" pitchFamily="18" charset="0"/>
              </a:rPr>
              <a:t>по теме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214554"/>
            <a:ext cx="8110566" cy="4000528"/>
          </a:xfrm>
        </p:spPr>
        <p:txBody>
          <a:bodyPr>
            <a:norm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"Трудовая деятельность как средство коррекции личности школьника с интеллектуальными нарушениями"</a:t>
            </a:r>
            <a:endParaRPr lang="ru-RU" sz="4000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8334375" cy="1295400"/>
          </a:xfrm>
        </p:spPr>
        <p:txBody>
          <a:bodyPr/>
          <a:lstStyle/>
          <a:p>
            <a:pPr algn="ctr"/>
            <a:r>
              <a:rPr lang="ru-RU" altLang="ru-RU" sz="3600" b="1" i="1" dirty="0" smtClean="0">
                <a:solidFill>
                  <a:srgbClr val="FF0000"/>
                </a:solidFill>
                <a:latin typeface="+mn-lt"/>
              </a:rPr>
              <a:t>Методы трудового обучения в коррекционной школе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2071678"/>
            <a:ext cx="8650288" cy="4100522"/>
          </a:xfrm>
        </p:spPr>
        <p:txBody>
          <a:bodyPr/>
          <a:lstStyle/>
          <a:p>
            <a:pPr marL="0" indent="0">
              <a:buFont typeface="Wingdings" pitchFamily="2" charset="2"/>
              <a:buNone/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b="1" i="1" dirty="0" smtClean="0">
                <a:solidFill>
                  <a:srgbClr val="FF0000"/>
                </a:solidFill>
                <a:latin typeface="Constantia" pitchFamily="18" charset="0"/>
                <a:cs typeface="Times New Roman" panose="02020603050405020304" pitchFamily="18" charset="0"/>
              </a:rPr>
              <a:t>Словесные              Наглядные             Практические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ru-RU" b="1" i="1" dirty="0" smtClean="0">
                <a:solidFill>
                  <a:srgbClr val="FF0000"/>
                </a:solidFill>
                <a:latin typeface="Constantia" pitchFamily="18" charset="0"/>
                <a:cs typeface="Times New Roman" panose="02020603050405020304" pitchFamily="18" charset="0"/>
              </a:rPr>
              <a:t>    методы                    </a:t>
            </a:r>
            <a:r>
              <a:rPr lang="ru-RU" b="1" i="1" dirty="0" err="1" smtClean="0">
                <a:solidFill>
                  <a:srgbClr val="FF0000"/>
                </a:solidFill>
                <a:latin typeface="Constantia" pitchFamily="18" charset="0"/>
                <a:cs typeface="Times New Roman" panose="02020603050405020304" pitchFamily="18" charset="0"/>
              </a:rPr>
              <a:t>методы</a:t>
            </a:r>
            <a:r>
              <a:rPr lang="ru-RU" b="1" i="1" dirty="0" smtClean="0">
                <a:solidFill>
                  <a:srgbClr val="FF0000"/>
                </a:solidFill>
                <a:latin typeface="Constantia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b="1" i="1" dirty="0" err="1" smtClean="0">
                <a:solidFill>
                  <a:srgbClr val="FF0000"/>
                </a:solidFill>
                <a:latin typeface="Constantia" pitchFamily="18" charset="0"/>
                <a:cs typeface="Times New Roman" panose="02020603050405020304" pitchFamily="18" charset="0"/>
              </a:rPr>
              <a:t>методы</a:t>
            </a:r>
            <a:r>
              <a:rPr lang="ru-RU" b="1" i="1" dirty="0" smtClean="0">
                <a:solidFill>
                  <a:srgbClr val="FF0000"/>
                </a:solidFill>
                <a:latin typeface="Constantia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Clr>
                <a:srgbClr val="7030A0"/>
              </a:buClr>
              <a:buFont typeface="Wingdings" pitchFamily="2" charset="2"/>
              <a:buChar char="§"/>
              <a:defRPr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Объяснение      </a:t>
            </a:r>
          </a:p>
          <a:p>
            <a:pPr>
              <a:buClr>
                <a:srgbClr val="7030A0"/>
              </a:buClr>
              <a:buFont typeface="Wingdings" pitchFamily="2" charset="2"/>
              <a:buChar char="§"/>
              <a:defRPr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</a:t>
            </a:r>
          </a:p>
          <a:p>
            <a:pPr>
              <a:buClr>
                <a:srgbClr val="7030A0"/>
              </a:buClr>
              <a:buFont typeface="Wingdings" pitchFamily="2" charset="2"/>
              <a:buChar char="§"/>
              <a:defRPr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Беседа </a:t>
            </a:r>
          </a:p>
          <a:p>
            <a:pPr>
              <a:defRPr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10800000" flipV="1">
            <a:off x="1928794" y="1857364"/>
            <a:ext cx="714380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16200000" flipH="1">
            <a:off x="3895320" y="2176854"/>
            <a:ext cx="800112" cy="18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6705600" y="1828800"/>
            <a:ext cx="652482" cy="5286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46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3673758"/>
            <a:ext cx="2143140" cy="1528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3429000"/>
            <a:ext cx="2357454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501122" cy="785818"/>
          </a:xfrm>
        </p:spPr>
        <p:txBody>
          <a:bodyPr>
            <a:normAutofit/>
          </a:bodyPr>
          <a:lstStyle/>
          <a:p>
            <a:r>
              <a:rPr lang="ru-RU" altLang="ru-RU" sz="3600" b="1" i="1" dirty="0" smtClean="0">
                <a:solidFill>
                  <a:srgbClr val="FF0000"/>
                </a:solidFill>
                <a:latin typeface="+mn-lt"/>
              </a:rPr>
              <a:t>Формы деятельности педагога</a:t>
            </a:r>
            <a:endParaRPr lang="ru-RU" sz="3600" i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85778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-  урок;</a:t>
            </a:r>
          </a:p>
          <a:p>
            <a:pPr>
              <a:buNone/>
            </a:pPr>
            <a:r>
              <a:rPr lang="ru-RU" dirty="0" smtClean="0"/>
              <a:t>- тематические классные часы и внеклассные занятия;</a:t>
            </a:r>
          </a:p>
          <a:p>
            <a:pPr>
              <a:buNone/>
            </a:pPr>
            <a:r>
              <a:rPr lang="ru-RU" dirty="0" smtClean="0"/>
              <a:t>- акции, операции, трудовые десанты, проектная деятельность;</a:t>
            </a:r>
          </a:p>
          <a:p>
            <a:pPr>
              <a:buNone/>
            </a:pPr>
            <a:r>
              <a:rPr lang="ru-RU" dirty="0" smtClean="0"/>
              <a:t>- праздники, тематические недели, выставки поделок;</a:t>
            </a:r>
          </a:p>
          <a:p>
            <a:pPr>
              <a:buNone/>
            </a:pPr>
            <a:r>
              <a:rPr lang="ru-RU" dirty="0" smtClean="0"/>
              <a:t>- игры, конкурсы, викторины;</a:t>
            </a:r>
          </a:p>
          <a:p>
            <a:pPr>
              <a:buNone/>
            </a:pPr>
            <a:r>
              <a:rPr lang="ru-RU" dirty="0" smtClean="0"/>
              <a:t>- экскурсии на предприятия, встречи с людьми производства;</a:t>
            </a:r>
          </a:p>
          <a:p>
            <a:pPr>
              <a:buNone/>
            </a:pPr>
            <a:r>
              <a:rPr lang="ru-RU" dirty="0" smtClean="0"/>
              <a:t>- просмотр видеофильмов о производстве и труде взрослых;</a:t>
            </a:r>
          </a:p>
          <a:p>
            <a:pPr>
              <a:buNone/>
            </a:pPr>
            <a:r>
              <a:rPr lang="ru-RU" dirty="0" smtClean="0"/>
              <a:t>- кружковая работа и факультативные занятия;</a:t>
            </a:r>
          </a:p>
          <a:p>
            <a:pPr>
              <a:buNone/>
            </a:pPr>
            <a:r>
              <a:rPr lang="ru-RU" dirty="0" smtClean="0"/>
              <a:t>- привлечение родителей к совместным трудовым акциям, праздникам.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653342"/>
          </a:xfrm>
        </p:spPr>
        <p:txBody>
          <a:bodyPr>
            <a:no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  <a:latin typeface="+mn-lt"/>
              </a:rPr>
              <a:t>Основные направления трудовой деятельности</a:t>
            </a:r>
            <a:r>
              <a:rPr lang="ru-RU" sz="3600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ru-RU" sz="3600" dirty="0" smtClean="0">
                <a:solidFill>
                  <a:srgbClr val="FF0000"/>
                </a:solidFill>
                <a:latin typeface="+mn-lt"/>
              </a:rPr>
            </a:br>
            <a:endParaRPr lang="ru-RU" sz="36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857364"/>
            <a:ext cx="7929618" cy="4467236"/>
          </a:xfrm>
        </p:spPr>
        <p:txBody>
          <a:bodyPr/>
          <a:lstStyle/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i="1" dirty="0" smtClean="0"/>
              <a:t>      урочная                                              внеурочная</a:t>
            </a:r>
          </a:p>
          <a:p>
            <a:pPr>
              <a:buNone/>
            </a:pPr>
            <a:r>
              <a:rPr lang="ru-RU" b="1" i="1" dirty="0" smtClean="0"/>
              <a:t>     трудовая                                              </a:t>
            </a:r>
            <a:r>
              <a:rPr lang="ru-RU" b="1" i="1" dirty="0" err="1" smtClean="0"/>
              <a:t>трудовая</a:t>
            </a:r>
            <a:endParaRPr lang="ru-RU" b="1" i="1" dirty="0" smtClean="0"/>
          </a:p>
          <a:p>
            <a:pPr>
              <a:buNone/>
            </a:pPr>
            <a:r>
              <a:rPr lang="ru-RU" b="1" i="1" dirty="0" smtClean="0"/>
              <a:t>деятельность                                   </a:t>
            </a:r>
            <a:r>
              <a:rPr lang="ru-RU" b="1" i="1" dirty="0" err="1" smtClean="0"/>
              <a:t>деятельность</a:t>
            </a:r>
            <a:endParaRPr lang="ru-RU" b="1" i="1" dirty="0" smtClean="0"/>
          </a:p>
          <a:p>
            <a:pPr>
              <a:buNone/>
            </a:pPr>
            <a:endParaRPr lang="ru-RU" b="1" dirty="0" smtClean="0"/>
          </a:p>
          <a:p>
            <a:endParaRPr lang="ru-RU" dirty="0" smtClean="0"/>
          </a:p>
          <a:p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rot="10800000" flipV="1">
            <a:off x="2285984" y="2071678"/>
            <a:ext cx="928694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16200000" flipH="1">
            <a:off x="6215074" y="2071678"/>
            <a:ext cx="714380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Содержимое 2"/>
          <p:cNvSpPr>
            <a:spLocks noGrp="1"/>
          </p:cNvSpPr>
          <p:nvPr>
            <p:ph idx="1"/>
          </p:nvPr>
        </p:nvSpPr>
        <p:spPr>
          <a:xfrm>
            <a:off x="152400" y="1447800"/>
            <a:ext cx="8991600" cy="5105400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endParaRPr lang="ru-RU" alt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None/>
            </a:pPr>
            <a:r>
              <a:rPr lang="ru-RU" altLang="ru-RU" sz="2800" dirty="0" smtClean="0">
                <a:latin typeface="Constantia" pitchFamily="18" charset="0"/>
                <a:cs typeface="Times New Roman" pitchFamily="18" charset="0"/>
              </a:rPr>
              <a:t>    Урок труда                   ОПТ      Общеобразовательные</a:t>
            </a:r>
          </a:p>
          <a:p>
            <a:pPr marL="0" indent="0">
              <a:buFont typeface="Wingdings" pitchFamily="2" charset="2"/>
              <a:buNone/>
            </a:pPr>
            <a:r>
              <a:rPr lang="ru-RU" altLang="ru-RU" sz="2800" dirty="0" smtClean="0">
                <a:latin typeface="Constantia" pitchFamily="18" charset="0"/>
                <a:cs typeface="Times New Roman" pitchFamily="18" charset="0"/>
              </a:rPr>
              <a:t>                                                                    предметы</a:t>
            </a:r>
          </a:p>
          <a:p>
            <a:pPr marL="0" indent="0">
              <a:buFont typeface="Wingdings" pitchFamily="2" charset="2"/>
              <a:buNone/>
            </a:pPr>
            <a:endParaRPr lang="ru-RU" altLang="ru-RU" sz="2800" dirty="0" smtClean="0">
              <a:latin typeface="Constantia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None/>
            </a:pPr>
            <a:r>
              <a:rPr lang="ru-RU" altLang="ru-RU" sz="2800" dirty="0" smtClean="0">
                <a:latin typeface="Constantia" pitchFamily="18" charset="0"/>
                <a:cs typeface="Times New Roman" pitchFamily="18" charset="0"/>
              </a:rPr>
              <a:t>Ручной          Профессионально-трудовое</a:t>
            </a:r>
          </a:p>
          <a:p>
            <a:pPr marL="0" indent="0">
              <a:buFont typeface="Wingdings" pitchFamily="2" charset="2"/>
              <a:buNone/>
            </a:pPr>
            <a:r>
              <a:rPr lang="ru-RU" altLang="ru-RU" sz="2800" dirty="0" smtClean="0">
                <a:latin typeface="Constantia" pitchFamily="18" charset="0"/>
                <a:cs typeface="Times New Roman" pitchFamily="18" charset="0"/>
              </a:rPr>
              <a:t>  труд                           обучение</a:t>
            </a:r>
          </a:p>
          <a:p>
            <a:pPr marL="0" indent="0">
              <a:buFont typeface="Wingdings" pitchFamily="2" charset="2"/>
              <a:buNone/>
            </a:pPr>
            <a:endParaRPr lang="ru-RU" altLang="ru-RU" sz="2800" dirty="0" smtClean="0">
              <a:latin typeface="Constantia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None/>
            </a:pPr>
            <a:r>
              <a:rPr lang="ru-RU" altLang="ru-RU" sz="2800" dirty="0" smtClean="0">
                <a:latin typeface="Constantia" pitchFamily="18" charset="0"/>
                <a:cs typeface="Times New Roman" pitchFamily="18" charset="0"/>
              </a:rPr>
              <a:t>            Столярное             Швейное       СХТ</a:t>
            </a:r>
          </a:p>
          <a:p>
            <a:pPr marL="0" indent="0">
              <a:buFont typeface="Wingdings" pitchFamily="2" charset="2"/>
              <a:buNone/>
            </a:pPr>
            <a:r>
              <a:rPr lang="ru-RU" altLang="ru-RU" sz="2800" dirty="0" smtClean="0">
                <a:latin typeface="Constantia" pitchFamily="18" charset="0"/>
                <a:cs typeface="Times New Roman" pitchFamily="18" charset="0"/>
              </a:rPr>
              <a:t>               дело                        </a:t>
            </a:r>
            <a:r>
              <a:rPr lang="ru-RU" altLang="ru-RU" sz="2800" dirty="0" err="1" smtClean="0">
                <a:latin typeface="Constantia" pitchFamily="18" charset="0"/>
                <a:cs typeface="Times New Roman" pitchFamily="18" charset="0"/>
              </a:rPr>
              <a:t>дело</a:t>
            </a:r>
            <a:r>
              <a:rPr lang="ru-RU" altLang="ru-RU" sz="2800" dirty="0" smtClean="0">
                <a:latin typeface="Constantia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2291" name="Rectangle 4"/>
          <p:cNvSpPr>
            <a:spLocks noGrp="1" noChangeArrowheads="1"/>
          </p:cNvSpPr>
          <p:nvPr>
            <p:ph type="title"/>
          </p:nvPr>
        </p:nvSpPr>
        <p:spPr>
          <a:xfrm>
            <a:off x="642910" y="228600"/>
            <a:ext cx="8143932" cy="990600"/>
          </a:xfrm>
          <a:noFill/>
        </p:spPr>
        <p:txBody>
          <a:bodyPr>
            <a:noAutofit/>
          </a:bodyPr>
          <a:lstStyle/>
          <a:p>
            <a:pPr algn="ctr" eaLnBrk="1" hangingPunct="1"/>
            <a:r>
              <a:rPr lang="ru-RU" altLang="ru-RU" sz="3600" b="1" i="1" dirty="0" smtClean="0">
                <a:solidFill>
                  <a:srgbClr val="FF0000"/>
                </a:solidFill>
                <a:latin typeface="+mn-lt"/>
                <a:cs typeface="Times New Roman" pitchFamily="18" charset="0"/>
              </a:rPr>
              <a:t>Урочная трудовая деятельность</a:t>
            </a:r>
          </a:p>
        </p:txBody>
      </p:sp>
      <p:cxnSp>
        <p:nvCxnSpPr>
          <p:cNvPr id="3" name="Прямая со стрелкой 2"/>
          <p:cNvCxnSpPr/>
          <p:nvPr/>
        </p:nvCxnSpPr>
        <p:spPr>
          <a:xfrm>
            <a:off x="6357938" y="1311275"/>
            <a:ext cx="60960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 flipH="1">
            <a:off x="2209800" y="1335088"/>
            <a:ext cx="45720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5400000">
            <a:off x="695312" y="2905112"/>
            <a:ext cx="685800" cy="3619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6200000" flipH="1">
            <a:off x="2214546" y="2857496"/>
            <a:ext cx="714380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2667000" y="4495800"/>
            <a:ext cx="45720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572000" y="4495800"/>
            <a:ext cx="76200" cy="60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5791200" y="4495800"/>
            <a:ext cx="68580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>
            <a:off x="4107653" y="1678769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609600" y="214313"/>
            <a:ext cx="8534400" cy="1462087"/>
          </a:xfrm>
        </p:spPr>
        <p:txBody>
          <a:bodyPr>
            <a:normAutofit/>
          </a:bodyPr>
          <a:lstStyle/>
          <a:p>
            <a:pPr algn="ctr"/>
            <a:r>
              <a:rPr lang="ru-RU" altLang="ru-RU" sz="3600" b="1" dirty="0" smtClean="0">
                <a:solidFill>
                  <a:srgbClr val="FF0000"/>
                </a:solidFill>
                <a:latin typeface="+mn-lt"/>
              </a:rPr>
              <a:t>Внеурочная трудовая деятельность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59" y="2057400"/>
            <a:ext cx="8572559" cy="4114800"/>
          </a:xfrm>
        </p:spPr>
        <p:txBody>
          <a:bodyPr/>
          <a:lstStyle/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  <a:p>
            <a:pPr marL="0" indent="0">
              <a:buFont typeface="Wingdings" pitchFamily="2" charset="2"/>
              <a:buNone/>
              <a:defRPr/>
            </a:pPr>
            <a:r>
              <a:rPr lang="ru-RU" sz="2400" dirty="0" err="1" smtClean="0">
                <a:cs typeface="Times New Roman" panose="02020603050405020304" pitchFamily="18" charset="0"/>
              </a:rPr>
              <a:t>Самообслуживающий</a:t>
            </a:r>
            <a:r>
              <a:rPr lang="ru-RU" sz="2400" dirty="0" smtClean="0">
                <a:cs typeface="Times New Roman" panose="02020603050405020304" pitchFamily="18" charset="0"/>
              </a:rPr>
              <a:t>                        Общественно-полезный 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ru-RU" sz="2400" dirty="0" smtClean="0">
                <a:cs typeface="Times New Roman" panose="02020603050405020304" pitchFamily="18" charset="0"/>
              </a:rPr>
              <a:t>           труд                                                                    </a:t>
            </a:r>
            <a:r>
              <a:rPr lang="ru-RU" sz="2400" dirty="0" err="1" smtClean="0">
                <a:cs typeface="Times New Roman" panose="02020603050405020304" pitchFamily="18" charset="0"/>
              </a:rPr>
              <a:t>труд</a:t>
            </a:r>
            <a:r>
              <a:rPr lang="ru-RU" sz="2400" dirty="0" smtClean="0">
                <a:cs typeface="Times New Roman" panose="02020603050405020304" pitchFamily="18" charset="0"/>
              </a:rPr>
              <a:t> </a:t>
            </a:r>
          </a:p>
          <a:p>
            <a:pPr marL="0" indent="0">
              <a:buFont typeface="Wingdings" pitchFamily="2" charset="2"/>
              <a:buNone/>
              <a:defRPr/>
            </a:pPr>
            <a:endParaRPr lang="ru-RU" sz="2400" dirty="0">
              <a:cs typeface="Times New Roman" panose="02020603050405020304" pitchFamily="18" charset="0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ru-RU" sz="2400" dirty="0" smtClean="0">
                <a:cs typeface="Times New Roman" panose="02020603050405020304" pitchFamily="18" charset="0"/>
              </a:rPr>
              <a:t>                    Профессиональное       Кружковая работа       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ru-RU" sz="2400" dirty="0" smtClean="0">
                <a:cs typeface="Times New Roman" panose="02020603050405020304" pitchFamily="18" charset="0"/>
              </a:rPr>
              <a:t>                      самоопределение  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1255713" y="2057400"/>
            <a:ext cx="838200" cy="990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6200000" flipH="1">
            <a:off x="5638809" y="1995478"/>
            <a:ext cx="1142997" cy="100966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5400000">
            <a:off x="2571736" y="2928934"/>
            <a:ext cx="2357454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3" idx="0"/>
          </p:cNvCxnSpPr>
          <p:nvPr/>
        </p:nvCxnSpPr>
        <p:spPr>
          <a:xfrm rot="16200000" flipH="1">
            <a:off x="3993355" y="2707483"/>
            <a:ext cx="2362201" cy="106203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+mn-lt"/>
              </a:rPr>
              <a:t>Кабинет профориентации</a:t>
            </a:r>
            <a:endParaRPr lang="ru-RU" sz="3600" b="1" i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2366"/>
          <a:stretch/>
        </p:blipFill>
        <p:spPr>
          <a:xfrm>
            <a:off x="714348" y="1595852"/>
            <a:ext cx="7858180" cy="4739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3159" y="373489"/>
            <a:ext cx="8131785" cy="837126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3600" b="1" i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Оборудование кабинета профориентации</a:t>
            </a:r>
          </a:p>
          <a:p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1268" y="1750030"/>
            <a:ext cx="2756481" cy="490041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8512" y="3474151"/>
            <a:ext cx="3676207" cy="317629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887" y="992576"/>
            <a:ext cx="3564228" cy="345063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5366" y="992575"/>
            <a:ext cx="3110248" cy="37468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62033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434" y="183406"/>
            <a:ext cx="4018208" cy="401820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709"/>
          <a:stretch/>
        </p:blipFill>
        <p:spPr>
          <a:xfrm>
            <a:off x="4605430" y="183406"/>
            <a:ext cx="4250027" cy="437571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t="12607"/>
          <a:stretch/>
        </p:blipFill>
        <p:spPr>
          <a:xfrm>
            <a:off x="2278073" y="3000778"/>
            <a:ext cx="4029356" cy="375419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5432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16" y="157765"/>
            <a:ext cx="4839236" cy="4839237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2188" y="2188727"/>
            <a:ext cx="4501166" cy="449663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25453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6741"/>
          <a:stretch/>
        </p:blipFill>
        <p:spPr>
          <a:xfrm>
            <a:off x="254475" y="350949"/>
            <a:ext cx="4636670" cy="432408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317"/>
          <a:stretch/>
        </p:blipFill>
        <p:spPr>
          <a:xfrm>
            <a:off x="4387848" y="2163651"/>
            <a:ext cx="4392324" cy="45752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44988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715040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4800" dirty="0" smtClean="0"/>
              <a:t>План:</a:t>
            </a:r>
          </a:p>
          <a:p>
            <a:pPr>
              <a:buNone/>
            </a:pPr>
            <a:r>
              <a:rPr lang="en-US" sz="4800" dirty="0" smtClean="0"/>
              <a:t>I</a:t>
            </a:r>
            <a:r>
              <a:rPr lang="ru-RU" sz="4800" dirty="0" smtClean="0"/>
              <a:t>. Введение.</a:t>
            </a:r>
          </a:p>
          <a:p>
            <a:pPr>
              <a:buNone/>
            </a:pPr>
            <a:r>
              <a:rPr lang="ru-RU" sz="4800" dirty="0" smtClean="0"/>
              <a:t>1. Актуальность проблемы.</a:t>
            </a:r>
          </a:p>
          <a:p>
            <a:pPr>
              <a:buNone/>
            </a:pPr>
            <a:r>
              <a:rPr lang="en-US" sz="4800" dirty="0" smtClean="0"/>
              <a:t>II</a:t>
            </a:r>
            <a:r>
              <a:rPr lang="ru-RU" sz="4800" dirty="0" smtClean="0"/>
              <a:t>. Теоретические аспекты трудового обучения и воспитания учащихся в школе-интернате.</a:t>
            </a:r>
          </a:p>
          <a:p>
            <a:pPr>
              <a:buNone/>
            </a:pPr>
            <a:r>
              <a:rPr lang="ru-RU" sz="4800" dirty="0" smtClean="0"/>
              <a:t>1. Цель и задачи</a:t>
            </a:r>
          </a:p>
          <a:p>
            <a:pPr>
              <a:buNone/>
            </a:pPr>
            <a:r>
              <a:rPr lang="ru-RU" sz="4800" dirty="0" smtClean="0"/>
              <a:t>2. Принципы трудового воспитания в специальной </a:t>
            </a:r>
            <a:r>
              <a:rPr lang="en-US" sz="4800" dirty="0" smtClean="0"/>
              <a:t>  </a:t>
            </a:r>
          </a:p>
          <a:p>
            <a:pPr>
              <a:buNone/>
            </a:pPr>
            <a:r>
              <a:rPr lang="ru-RU" sz="4800" dirty="0" smtClean="0"/>
              <a:t>(коррекционной)  школе</a:t>
            </a:r>
          </a:p>
          <a:p>
            <a:pPr>
              <a:buNone/>
            </a:pPr>
            <a:r>
              <a:rPr lang="ru-RU" sz="4800" dirty="0" smtClean="0"/>
              <a:t>3. Методы работы.</a:t>
            </a:r>
          </a:p>
          <a:p>
            <a:pPr>
              <a:buNone/>
            </a:pPr>
            <a:r>
              <a:rPr lang="ru-RU" sz="4800" dirty="0" smtClean="0"/>
              <a:t>4. Формы работы с учащимися.</a:t>
            </a:r>
          </a:p>
          <a:p>
            <a:pPr>
              <a:buNone/>
            </a:pPr>
            <a:r>
              <a:rPr lang="en-US" sz="4800" dirty="0" smtClean="0"/>
              <a:t>III</a:t>
            </a:r>
            <a:r>
              <a:rPr lang="ru-RU" sz="4800" dirty="0" smtClean="0"/>
              <a:t>. Основные направления трудовой деятельности.</a:t>
            </a:r>
          </a:p>
          <a:p>
            <a:pPr>
              <a:buNone/>
            </a:pPr>
            <a:r>
              <a:rPr lang="ru-RU" sz="4800" dirty="0" smtClean="0"/>
              <a:t>1. Урочная трудовая деятельность.</a:t>
            </a:r>
          </a:p>
          <a:p>
            <a:pPr>
              <a:buNone/>
            </a:pPr>
            <a:r>
              <a:rPr lang="ru-RU" sz="4800" dirty="0" smtClean="0"/>
              <a:t>2. Внеурочная трудовая деятельность.</a:t>
            </a:r>
          </a:p>
          <a:p>
            <a:pPr>
              <a:buNone/>
            </a:pPr>
            <a:r>
              <a:rPr lang="en-US" sz="4800" dirty="0" smtClean="0"/>
              <a:t>IV</a:t>
            </a:r>
            <a:r>
              <a:rPr lang="ru-RU" sz="4800" dirty="0" smtClean="0"/>
              <a:t>. Результаты работы педагогического коллектива по реализации проблемной темы.</a:t>
            </a:r>
          </a:p>
          <a:p>
            <a:pPr>
              <a:buNone/>
            </a:pPr>
            <a:r>
              <a:rPr lang="en-US" sz="4800" dirty="0" smtClean="0"/>
              <a:t>V</a:t>
            </a:r>
            <a:r>
              <a:rPr lang="ru-RU" sz="4800" dirty="0" smtClean="0"/>
              <a:t>. Выводы и предложения.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653474"/>
          </a:xfrm>
        </p:spPr>
        <p:txBody>
          <a:bodyPr>
            <a:no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  <a:latin typeface="+mn-lt"/>
              </a:rPr>
              <a:t>Таблица трудоустройства выпускников </a:t>
            </a:r>
            <a:br>
              <a:rPr lang="ru-RU" sz="3600" b="1" i="1" dirty="0" smtClean="0">
                <a:solidFill>
                  <a:srgbClr val="FF0000"/>
                </a:solidFill>
                <a:latin typeface="+mn-lt"/>
              </a:rPr>
            </a:br>
            <a:r>
              <a:rPr lang="ru-RU" sz="3600" b="1" i="1" dirty="0" smtClean="0">
                <a:solidFill>
                  <a:srgbClr val="FF0000"/>
                </a:solidFill>
                <a:latin typeface="+mn-lt"/>
              </a:rPr>
              <a:t>ГКОУ «</a:t>
            </a:r>
            <a:r>
              <a:rPr lang="ru-RU" sz="3600" b="1" i="1" dirty="0" err="1" smtClean="0">
                <a:solidFill>
                  <a:srgbClr val="FF0000"/>
                </a:solidFill>
                <a:latin typeface="+mn-lt"/>
              </a:rPr>
              <a:t>Среднеахтубинская</a:t>
            </a:r>
            <a:r>
              <a:rPr lang="ru-RU" sz="3600" b="1" i="1" dirty="0" smtClean="0">
                <a:solidFill>
                  <a:srgbClr val="FF0000"/>
                </a:solidFill>
                <a:latin typeface="+mn-lt"/>
              </a:rPr>
              <a:t> школа – интернат» за 5 лет. </a:t>
            </a:r>
            <a:r>
              <a:rPr lang="ru-RU" sz="3600" i="1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ru-RU" sz="3600" i="1" dirty="0" smtClean="0">
                <a:solidFill>
                  <a:srgbClr val="FF0000"/>
                </a:solidFill>
                <a:latin typeface="+mn-lt"/>
              </a:rPr>
            </a:br>
            <a:endParaRPr lang="ru-RU" sz="3600" i="1" dirty="0">
              <a:solidFill>
                <a:srgbClr val="FF0000"/>
              </a:solidFill>
              <a:latin typeface="+mn-lt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4" y="3143248"/>
          <a:ext cx="8215368" cy="30003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9228"/>
                <a:gridCol w="1369228"/>
                <a:gridCol w="1369228"/>
                <a:gridCol w="1369228"/>
                <a:gridCol w="1369228"/>
                <a:gridCol w="1369228"/>
              </a:tblGrid>
              <a:tr h="80303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2016г.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2017г.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2018г.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2019 г.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2020 г.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886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Кол-во выпускников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10 чел.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27чел.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16 чел.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13 чел.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28 чел.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0868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Количество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поступивших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7 чел.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70%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16чел.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59%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9 чел.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56%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8 чел.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62 %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22 чел.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78,5%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00013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Book Antiqua" pitchFamily="18" charset="0"/>
              </a:rPr>
              <a:t/>
            </a:r>
            <a:br>
              <a:rPr lang="ru-RU" dirty="0" smtClean="0">
                <a:latin typeface="Book Antiqua" pitchFamily="18" charset="0"/>
              </a:rPr>
            </a:br>
            <a:r>
              <a:rPr lang="ru-RU" dirty="0" smtClean="0">
                <a:latin typeface="Book Antiqua" pitchFamily="18" charset="0"/>
              </a:rPr>
              <a:t/>
            </a:r>
            <a:br>
              <a:rPr lang="ru-RU" dirty="0" smtClean="0">
                <a:latin typeface="Book Antiqua" pitchFamily="18" charset="0"/>
              </a:rPr>
            </a:br>
            <a:r>
              <a:rPr lang="ru-RU" sz="2700" dirty="0" smtClean="0">
                <a:latin typeface="Book Antiqua" pitchFamily="18" charset="0"/>
              </a:rPr>
              <a:t>Результаты работы</a:t>
            </a:r>
            <a:br>
              <a:rPr lang="ru-RU" sz="2700" dirty="0" smtClean="0">
                <a:latin typeface="Book Antiqua" pitchFamily="18" charset="0"/>
              </a:rPr>
            </a:br>
            <a:r>
              <a:rPr lang="ru-RU" sz="2700" dirty="0" smtClean="0">
                <a:latin typeface="Book Antiqua" pitchFamily="18" charset="0"/>
              </a:rPr>
              <a:t>Мониторинг уровней </a:t>
            </a:r>
            <a:r>
              <a:rPr lang="ru-RU" sz="2700" dirty="0" err="1" smtClean="0">
                <a:latin typeface="Book Antiqua" pitchFamily="18" charset="0"/>
              </a:rPr>
              <a:t>сформированности</a:t>
            </a:r>
            <a:r>
              <a:rPr lang="ru-RU" sz="2700" dirty="0" smtClean="0">
                <a:latin typeface="Book Antiqua" pitchFamily="18" charset="0"/>
              </a:rPr>
              <a:t>  трудовых  навыков</a:t>
            </a:r>
            <a:endParaRPr lang="ru-RU" sz="2700" dirty="0">
              <a:latin typeface="Book Antiqua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428735"/>
          <a:ext cx="8229600" cy="48958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224846"/>
          </a:xfrm>
        </p:spPr>
        <p:txBody>
          <a:bodyPr>
            <a:no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  <a:latin typeface="+mn-lt"/>
              </a:rPr>
              <a:t>Мониторинг </a:t>
            </a:r>
            <a:br>
              <a:rPr lang="ru-RU" sz="3600" b="1" i="1" dirty="0" smtClean="0">
                <a:solidFill>
                  <a:srgbClr val="FF0000"/>
                </a:solidFill>
                <a:latin typeface="+mn-lt"/>
              </a:rPr>
            </a:br>
            <a:r>
              <a:rPr lang="ru-RU" sz="3600" b="1" i="1" dirty="0" smtClean="0">
                <a:solidFill>
                  <a:srgbClr val="FF0000"/>
                </a:solidFill>
                <a:latin typeface="+mn-lt"/>
              </a:rPr>
              <a:t>уровня воспитанности </a:t>
            </a:r>
            <a:r>
              <a:rPr lang="ru-RU" sz="3600" b="1" i="1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ru-RU" sz="3600" b="1" i="1" dirty="0" smtClean="0">
                <a:solidFill>
                  <a:srgbClr val="FF0000"/>
                </a:solidFill>
                <a:latin typeface="+mn-lt"/>
              </a:rPr>
            </a:br>
            <a:r>
              <a:rPr lang="ru-RU" sz="3600" b="1" i="1" dirty="0" smtClean="0">
                <a:solidFill>
                  <a:srgbClr val="FF0000"/>
                </a:solidFill>
                <a:latin typeface="+mn-lt"/>
              </a:rPr>
              <a:t>учащихся </a:t>
            </a:r>
            <a:r>
              <a:rPr lang="ru-RU" sz="3600" b="1" i="1" dirty="0" smtClean="0">
                <a:solidFill>
                  <a:srgbClr val="FF0000"/>
                </a:solidFill>
                <a:latin typeface="+mn-lt"/>
              </a:rPr>
              <a:t>1-9 кл. за 2015-2020г.г. </a:t>
            </a:r>
            <a:r>
              <a:rPr lang="ru-RU" sz="3600" i="1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ru-RU" sz="3600" i="1" dirty="0" smtClean="0">
                <a:solidFill>
                  <a:srgbClr val="FF0000"/>
                </a:solidFill>
                <a:latin typeface="+mn-lt"/>
              </a:rPr>
            </a:br>
            <a:endParaRPr lang="ru-RU" sz="3600" i="1" dirty="0">
              <a:solidFill>
                <a:srgbClr val="FF0000"/>
              </a:solidFill>
              <a:latin typeface="+mn-lt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4" y="3143248"/>
          <a:ext cx="8215368" cy="30003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9228"/>
                <a:gridCol w="1369228"/>
                <a:gridCol w="1369228"/>
                <a:gridCol w="1369228"/>
                <a:gridCol w="1369228"/>
                <a:gridCol w="1369228"/>
              </a:tblGrid>
              <a:tr h="80303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Учебный год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2015-2016г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2016-2017г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2017-2018г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2018-2019 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г.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2019-2020 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г.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886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Критерии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0868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Отношение к труду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4.3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4.3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4.4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4.3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(-0.1б.)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4.2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(-0.1б.)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81772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+mn-lt"/>
              </a:rPr>
              <a:t>Заключение.</a:t>
            </a:r>
            <a:endParaRPr lang="ru-RU" sz="3600" b="1" i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85860"/>
            <a:ext cx="8643998" cy="528641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2800" dirty="0" smtClean="0"/>
              <a:t>		Трудовое </a:t>
            </a:r>
            <a:r>
              <a:rPr lang="ru-RU" sz="2800" dirty="0" smtClean="0"/>
              <a:t>обучение и воспитание способствуют формированию у обучающихся основ профессиональных навыков и понимания необходимости трудовой деятельности, обеспечивают формирование трудовых умений, навыков и тех качеств личности, которые позволят выпускникам школы успешно участвовать в производительном труде в дальнейшей самостоятельной жизни. Тщательно организованная, продуманная работа по трудовому воспитанию во внеурочной деятельности способствует </a:t>
            </a:r>
            <a:r>
              <a:rPr lang="ru-RU" sz="2800" dirty="0" smtClean="0"/>
              <a:t>формированию трудолюбия</a:t>
            </a:r>
            <a:r>
              <a:rPr lang="ru-RU" sz="2800" dirty="0" smtClean="0"/>
              <a:t>, ответственности, добросовестности и успешной социализации обучающихся с умственной отсталостью (интеллектуальными нарушениями). </a:t>
            </a:r>
          </a:p>
          <a:p>
            <a:pPr>
              <a:buNone/>
            </a:pPr>
            <a:r>
              <a:rPr lang="ru-RU" sz="2800" dirty="0" smtClean="0"/>
              <a:t>		И </a:t>
            </a:r>
            <a:r>
              <a:rPr lang="ru-RU" sz="2800" dirty="0" smtClean="0"/>
              <a:t>вся ответственность по трудовому воспитанию ложится на педагогический коллектив учебного заведения.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5305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i="1" dirty="0" smtClean="0">
                <a:solidFill>
                  <a:srgbClr val="FF0000"/>
                </a:solidFill>
              </a:rPr>
              <a:t>«Труд – всегда был основой для человеческой жизни и культуры. Поэтому и в воспитательной работе труд должен быть одним из самых основных элементов».</a:t>
            </a:r>
            <a:endParaRPr lang="ru-RU" sz="36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3600" dirty="0" smtClean="0">
                <a:solidFill>
                  <a:srgbClr val="FF0000"/>
                </a:solidFill>
              </a:rPr>
              <a:t>                                         А.С. Макаренко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5" name="WordArt 5"/>
          <p:cNvSpPr>
            <a:spLocks noChangeArrowheads="1" noChangeShapeType="1" noTextEdit="1"/>
          </p:cNvSpPr>
          <p:nvPr/>
        </p:nvSpPr>
        <p:spPr bwMode="auto">
          <a:xfrm>
            <a:off x="609600" y="1981200"/>
            <a:ext cx="7848600" cy="27924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ru-RU" sz="3600" b="1" kern="10" dirty="0">
                <a:ln w="38100">
                  <a:solidFill>
                    <a:schemeClr val="tx2">
                      <a:lumMod val="75000"/>
                    </a:schemeClr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Constantia"/>
              </a:rPr>
              <a:t>Спасибо </a:t>
            </a:r>
          </a:p>
          <a:p>
            <a:pPr algn="ctr">
              <a:defRPr/>
            </a:pPr>
            <a:r>
              <a:rPr lang="ru-RU" sz="3600" b="1" kern="10" dirty="0">
                <a:ln w="38100">
                  <a:solidFill>
                    <a:schemeClr val="tx2">
                      <a:lumMod val="75000"/>
                    </a:schemeClr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Constantia"/>
              </a:rPr>
              <a:t>за </a:t>
            </a:r>
            <a:r>
              <a:rPr lang="ru-RU" sz="3600" b="1" kern="10" dirty="0">
                <a:ln w="38100">
                  <a:solidFill>
                    <a:schemeClr val="tx2">
                      <a:lumMod val="75000"/>
                    </a:schemeClr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onstantia"/>
              </a:rPr>
              <a:t>внимание</a:t>
            </a:r>
            <a:r>
              <a:rPr lang="ru-RU" sz="3600" b="1" kern="10" dirty="0">
                <a:ln w="38100">
                  <a:solidFill>
                    <a:schemeClr val="tx2">
                      <a:lumMod val="75000"/>
                    </a:schemeClr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Constantia"/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39593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i="1" dirty="0" smtClean="0">
                <a:solidFill>
                  <a:srgbClr val="FF0000"/>
                </a:solidFill>
              </a:rPr>
              <a:t>«Нет и быть не может воспитания вне труда, потому что без труда во всей его сложности человека нельзя воспитывать».</a:t>
            </a:r>
            <a:r>
              <a:rPr lang="ru-RU" sz="4000" dirty="0" smtClean="0">
                <a:solidFill>
                  <a:srgbClr val="FF0000"/>
                </a:solidFill>
              </a:rPr>
              <a:t> </a:t>
            </a:r>
            <a:endParaRPr lang="en-US" sz="4000" dirty="0" smtClean="0">
              <a:solidFill>
                <a:srgbClr val="FF0000"/>
              </a:solidFill>
            </a:endParaRPr>
          </a:p>
          <a:p>
            <a:pPr algn="r">
              <a:buNone/>
            </a:pPr>
            <a:r>
              <a:rPr lang="ru-RU" sz="4000" dirty="0" smtClean="0">
                <a:solidFill>
                  <a:srgbClr val="FF0000"/>
                </a:solidFill>
              </a:rPr>
              <a:t>В. А. Сухомлинский 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214446"/>
          </a:xfrm>
        </p:spPr>
        <p:txBody>
          <a:bodyPr>
            <a:normAutofit fontScale="90000"/>
          </a:bodyPr>
          <a:lstStyle/>
          <a:p>
            <a:r>
              <a:rPr lang="ru-RU" altLang="ru-RU" sz="4800" b="1" dirty="0" smtClean="0">
                <a:solidFill>
                  <a:schemeClr val="hlink"/>
                </a:solidFill>
              </a:rPr>
              <a:t/>
            </a:r>
            <a:br>
              <a:rPr lang="ru-RU" altLang="ru-RU" sz="4800" b="1" dirty="0" smtClean="0">
                <a:solidFill>
                  <a:schemeClr val="hlink"/>
                </a:solidFill>
              </a:rPr>
            </a:br>
            <a:r>
              <a:rPr lang="ru-RU" altLang="ru-RU" sz="4800" b="1" dirty="0" smtClean="0">
                <a:solidFill>
                  <a:schemeClr val="hlink"/>
                </a:solidFill>
              </a:rPr>
              <a:t/>
            </a:r>
            <a:br>
              <a:rPr lang="ru-RU" altLang="ru-RU" sz="4800" b="1" dirty="0" smtClean="0">
                <a:solidFill>
                  <a:schemeClr val="hlink"/>
                </a:solidFill>
              </a:rPr>
            </a:br>
            <a:r>
              <a:rPr lang="ru-RU" altLang="ru-RU" sz="4800" b="1" dirty="0" smtClean="0">
                <a:solidFill>
                  <a:schemeClr val="hlink"/>
                </a:solidFill>
              </a:rPr>
              <a:t/>
            </a:r>
            <a:br>
              <a:rPr lang="ru-RU" altLang="ru-RU" sz="4800" b="1" dirty="0" smtClean="0">
                <a:solidFill>
                  <a:schemeClr val="hlink"/>
                </a:solidFill>
              </a:rPr>
            </a:br>
            <a:r>
              <a:rPr lang="ru-RU" altLang="ru-RU" sz="4800" b="1" dirty="0" smtClean="0">
                <a:solidFill>
                  <a:schemeClr val="hlink"/>
                </a:solidFill>
              </a:rPr>
              <a:t/>
            </a:r>
            <a:br>
              <a:rPr lang="ru-RU" altLang="ru-RU" sz="4800" b="1" dirty="0" smtClean="0">
                <a:solidFill>
                  <a:schemeClr val="hlink"/>
                </a:solidFill>
              </a:rPr>
            </a:br>
            <a:r>
              <a:rPr lang="ru-RU" altLang="ru-RU" sz="4800" b="1" dirty="0" smtClean="0">
                <a:solidFill>
                  <a:schemeClr val="hlink"/>
                </a:solidFill>
              </a:rPr>
              <a:t/>
            </a:r>
            <a:br>
              <a:rPr lang="ru-RU" altLang="ru-RU" sz="4800" b="1" dirty="0" smtClean="0">
                <a:solidFill>
                  <a:schemeClr val="hlink"/>
                </a:solidFill>
              </a:rPr>
            </a:br>
            <a:r>
              <a:rPr lang="ru-RU" altLang="ru-RU" sz="4800" b="1" dirty="0" smtClean="0">
                <a:solidFill>
                  <a:schemeClr val="hlink"/>
                </a:solidFill>
              </a:rPr>
              <a:t/>
            </a:r>
            <a:br>
              <a:rPr lang="ru-RU" altLang="ru-RU" sz="4800" b="1" dirty="0" smtClean="0">
                <a:solidFill>
                  <a:schemeClr val="hlink"/>
                </a:solidFill>
              </a:rPr>
            </a:br>
            <a:r>
              <a:rPr lang="ru-RU" altLang="ru-RU" sz="4800" b="1" dirty="0" smtClean="0">
                <a:solidFill>
                  <a:schemeClr val="hlink"/>
                </a:solidFill>
              </a:rPr>
              <a:t/>
            </a:r>
            <a:br>
              <a:rPr lang="ru-RU" altLang="ru-RU" sz="4800" b="1" dirty="0" smtClean="0">
                <a:solidFill>
                  <a:schemeClr val="hlink"/>
                </a:solidFill>
              </a:rPr>
            </a:br>
            <a:r>
              <a:rPr lang="ru-RU" altLang="ru-RU" sz="4800" b="1" dirty="0" smtClean="0">
                <a:solidFill>
                  <a:schemeClr val="hlink"/>
                </a:solidFill>
              </a:rPr>
              <a:t/>
            </a:r>
            <a:br>
              <a:rPr lang="ru-RU" altLang="ru-RU" sz="4800" b="1" dirty="0" smtClean="0">
                <a:solidFill>
                  <a:schemeClr val="hlink"/>
                </a:solidFill>
              </a:rPr>
            </a:br>
            <a:r>
              <a:rPr lang="ru-RU" altLang="ru-RU" sz="4800" b="1" i="1" dirty="0" smtClean="0">
                <a:solidFill>
                  <a:srgbClr val="FF0000"/>
                </a:solidFill>
                <a:latin typeface="Constantia" pitchFamily="18" charset="0"/>
              </a:rPr>
              <a:t>Актуальность:</a:t>
            </a:r>
            <a:endParaRPr lang="ru-RU" i="1" dirty="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ru-RU" altLang="ru-RU" sz="3200" dirty="0" smtClean="0">
                <a:latin typeface="Constantia" pitchFamily="18" charset="0"/>
                <a:cs typeface="Times New Roman" pitchFamily="18" charset="0"/>
              </a:rPr>
              <a:t>- создание единого воспитательного пространства для развития социально-трудовых навыков.</a:t>
            </a:r>
          </a:p>
          <a:p>
            <a:pPr>
              <a:lnSpc>
                <a:spcPct val="90000"/>
              </a:lnSpc>
              <a:buNone/>
            </a:pPr>
            <a:r>
              <a:rPr lang="ru-RU" altLang="ru-RU" sz="3200" dirty="0" smtClean="0">
                <a:latin typeface="Constantia" pitchFamily="18" charset="0"/>
                <a:cs typeface="Times New Roman" pitchFamily="18" charset="0"/>
              </a:rPr>
              <a:t>- проблема социально-трудовой адаптации детей с особыми образовательными потребностями.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181616"/>
          </a:xfrm>
        </p:spPr>
        <p:txBody>
          <a:bodyPr/>
          <a:lstStyle/>
          <a:p>
            <a:pPr>
              <a:buNone/>
            </a:pPr>
            <a:r>
              <a:rPr lang="ru-RU" sz="3600" b="1" i="1" dirty="0" smtClean="0">
                <a:solidFill>
                  <a:srgbClr val="FF0000"/>
                </a:solidFill>
              </a:rPr>
              <a:t>Целью</a:t>
            </a:r>
            <a:r>
              <a:rPr lang="ru-RU" sz="3600" b="1" i="1" dirty="0" smtClean="0"/>
              <a:t> </a:t>
            </a:r>
            <a:r>
              <a:rPr lang="ru-RU" sz="3600" dirty="0" smtClean="0"/>
              <a:t>реализации проблемной темы является формирование трудовых умений и  навыков учащихся, необходимых для самостоятельной жизни, посредством включения их в различные виды трудовой деятельности.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817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 </a:t>
            </a:r>
            <a:r>
              <a:rPr lang="ru-RU" sz="4000" b="1" i="1" dirty="0" smtClean="0">
                <a:solidFill>
                  <a:srgbClr val="FF0000"/>
                </a:solidFill>
                <a:latin typeface="+mn-lt"/>
              </a:rPr>
              <a:t>Задачи:</a:t>
            </a:r>
            <a:endParaRPr lang="ru-RU" sz="4000" i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21497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b="1" i="1" u="sng" dirty="0" smtClean="0"/>
              <a:t>обучающие: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- формирование у учащихся системы знаний и умений по профильному труду;</a:t>
            </a:r>
          </a:p>
          <a:p>
            <a:pPr>
              <a:buNone/>
            </a:pPr>
            <a:r>
              <a:rPr lang="ru-RU" sz="1600" dirty="0" smtClean="0"/>
              <a:t>- вооружение их основами знаний о доступных профессиях;</a:t>
            </a:r>
          </a:p>
          <a:p>
            <a:pPr>
              <a:buNone/>
            </a:pPr>
            <a:r>
              <a:rPr lang="ru-RU" sz="1600" dirty="0" smtClean="0"/>
              <a:t>- включение подростков в трудовую деятельность при помощи систематического участия в труде;</a:t>
            </a:r>
          </a:p>
          <a:p>
            <a:pPr>
              <a:buNone/>
            </a:pPr>
            <a:r>
              <a:rPr lang="ru-RU" sz="1600" b="1" i="1" u="sng" dirty="0" smtClean="0"/>
              <a:t>развивающие: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- пробуждение у учащихся желания трудиться;</a:t>
            </a:r>
          </a:p>
          <a:p>
            <a:pPr>
              <a:buNone/>
            </a:pPr>
            <a:r>
              <a:rPr lang="ru-RU" sz="1600" dirty="0" smtClean="0"/>
              <a:t>- развитие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познавательного</a:t>
            </a:r>
            <a:r>
              <a:rPr lang="ru-RU" sz="1600" dirty="0" smtClean="0"/>
              <a:t> интереса, активности;</a:t>
            </a:r>
          </a:p>
          <a:p>
            <a:pPr>
              <a:buNone/>
            </a:pPr>
            <a:r>
              <a:rPr lang="ru-RU" sz="1600" dirty="0" smtClean="0"/>
              <a:t>- развитие мыслительной деятельности, всех видов памяти, устойчивого внимания.</a:t>
            </a:r>
          </a:p>
          <a:p>
            <a:pPr>
              <a:buNone/>
            </a:pPr>
            <a:r>
              <a:rPr lang="ru-RU" sz="1600" b="1" i="1" u="sng" dirty="0" smtClean="0"/>
              <a:t>воспитательные: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- приобщение детей подросткового возраста к активному систематическому участию в трудовой деятельности, сообразно их возможностям и потребностям общества;</a:t>
            </a:r>
          </a:p>
          <a:p>
            <a:pPr>
              <a:buNone/>
            </a:pPr>
            <a:r>
              <a:rPr lang="ru-RU" sz="1600" dirty="0" smtClean="0"/>
              <a:t>- воспитание у воспитанников трудолюбия, чувства уважения к своему труду и к труду членов коллектива; чувства бережного отношения к результатам труда; творческого отношения к труду;</a:t>
            </a:r>
          </a:p>
          <a:p>
            <a:pPr>
              <a:buNone/>
            </a:pPr>
            <a:r>
              <a:rPr lang="ru-RU" sz="1600" dirty="0" smtClean="0"/>
              <a:t>- воспитание у подростков честности, сознательности, моральных качеств, чувства долга и целеустремленности, творческого отношения к труду;</a:t>
            </a:r>
          </a:p>
          <a:p>
            <a:pPr>
              <a:buNone/>
            </a:pPr>
            <a:r>
              <a:rPr lang="ru-RU" sz="1600" dirty="0" smtClean="0"/>
              <a:t>- воспитание трудовой дисциплины, взаимопомощи, взаимовыручки и </a:t>
            </a:r>
            <a:r>
              <a:rPr lang="ru-RU" sz="1600" dirty="0" err="1" smtClean="0"/>
              <a:t>взаимоподдержки</a:t>
            </a:r>
            <a:r>
              <a:rPr lang="ru-RU" sz="1600" dirty="0" smtClean="0"/>
              <a:t> в коллективной трудовой деятельности;</a:t>
            </a:r>
          </a:p>
          <a:p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4673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i="1" dirty="0" smtClean="0">
                <a:solidFill>
                  <a:srgbClr val="FF0000"/>
                </a:solidFill>
              </a:rPr>
              <a:t>Основные этапы:</a:t>
            </a:r>
          </a:p>
          <a:p>
            <a:pPr lvl="0">
              <a:buNone/>
            </a:pPr>
            <a:r>
              <a:rPr lang="ru-RU" dirty="0" smtClean="0"/>
              <a:t>1. Разработка плана реализации на 5 лет. </a:t>
            </a:r>
          </a:p>
          <a:p>
            <a:pPr lvl="0">
              <a:buNone/>
            </a:pPr>
            <a:r>
              <a:rPr lang="ru-RU" dirty="0" smtClean="0"/>
              <a:t>2. Разработка и выбор тем для самообразования педагогов.</a:t>
            </a:r>
          </a:p>
          <a:p>
            <a:pPr lvl="0">
              <a:buNone/>
            </a:pPr>
            <a:r>
              <a:rPr lang="ru-RU" dirty="0" smtClean="0"/>
              <a:t>3. Составление программы по трудовому воспитанию "Труд - мой выбор"</a:t>
            </a:r>
          </a:p>
          <a:p>
            <a:pPr lvl="0">
              <a:buNone/>
            </a:pPr>
            <a:r>
              <a:rPr lang="ru-RU" dirty="0" smtClean="0"/>
              <a:t>4. Работа педагогов по </a:t>
            </a:r>
            <a:r>
              <a:rPr lang="ru-RU" dirty="0" err="1" smtClean="0"/>
              <a:t>коррекционно</a:t>
            </a:r>
            <a:r>
              <a:rPr lang="ru-RU" dirty="0" smtClean="0"/>
              <a:t> – воспитательным планам.</a:t>
            </a:r>
          </a:p>
          <a:p>
            <a:pPr lvl="0">
              <a:buNone/>
            </a:pPr>
            <a:r>
              <a:rPr lang="ru-RU" dirty="0" smtClean="0"/>
              <a:t>5. </a:t>
            </a:r>
            <a:r>
              <a:rPr lang="ru-RU" dirty="0" err="1" smtClean="0"/>
              <a:t>Внутришкольный</a:t>
            </a:r>
            <a:r>
              <a:rPr lang="ru-RU" dirty="0" smtClean="0"/>
              <a:t> контроль.</a:t>
            </a:r>
          </a:p>
          <a:p>
            <a:pPr lvl="0">
              <a:buNone/>
            </a:pPr>
            <a:r>
              <a:rPr lang="ru-RU" dirty="0" smtClean="0"/>
              <a:t>6. Обобщение и анализ работы образовательного учреждения по теме.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500198"/>
          </a:xfrm>
        </p:spPr>
        <p:txBody>
          <a:bodyPr>
            <a:noAutofit/>
          </a:bodyPr>
          <a:lstStyle/>
          <a:p>
            <a:r>
              <a:rPr lang="ru-RU" altLang="ru-RU" sz="3200" b="1" dirty="0" smtClean="0">
                <a:solidFill>
                  <a:srgbClr val="FF0000"/>
                </a:solidFill>
                <a:latin typeface="+mn-lt"/>
              </a:rPr>
              <a:t>    </a:t>
            </a:r>
            <a:r>
              <a:rPr lang="ru-RU" altLang="ru-RU" sz="3200" b="1" i="1" dirty="0" smtClean="0">
                <a:solidFill>
                  <a:srgbClr val="FF0000"/>
                </a:solidFill>
                <a:latin typeface="+mn-lt"/>
              </a:rPr>
              <a:t>Принципы трудового воспитания в    </a:t>
            </a:r>
            <a:br>
              <a:rPr lang="ru-RU" altLang="ru-RU" sz="3200" b="1" i="1" dirty="0" smtClean="0">
                <a:solidFill>
                  <a:srgbClr val="FF0000"/>
                </a:solidFill>
                <a:latin typeface="+mn-lt"/>
              </a:rPr>
            </a:br>
            <a:r>
              <a:rPr lang="ru-RU" altLang="ru-RU" sz="3200" b="1" i="1" dirty="0" smtClean="0">
                <a:solidFill>
                  <a:srgbClr val="FF0000"/>
                </a:solidFill>
                <a:latin typeface="+mn-lt"/>
              </a:rPr>
              <a:t>   специальной (коррекционной) школе</a:t>
            </a:r>
            <a:r>
              <a:rPr lang="ru-RU" altLang="ru-RU" sz="3200" b="1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ru-RU" altLang="ru-RU" sz="3200" b="1" dirty="0" smtClean="0">
                <a:solidFill>
                  <a:srgbClr val="FF0000"/>
                </a:solidFill>
                <a:latin typeface="+mn-lt"/>
              </a:rPr>
            </a:br>
            <a:endParaRPr lang="ru-RU" sz="32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Дифференцированное образование мотивов трудовой деятельности.</a:t>
            </a:r>
          </a:p>
          <a:p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Планирование трудовой деятельности на основе относительно стабильных образцов.</a:t>
            </a:r>
          </a:p>
          <a:p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Комментирование деятельности.</a:t>
            </a:r>
          </a:p>
          <a:p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Расчленение комплексных задач с учетом индивидуальных показателей умственной недостаточности.</a:t>
            </a:r>
          </a:p>
          <a:p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Систематическое развитие навыков самоконтроля.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latin typeface="+mn-lt"/>
              </a:rPr>
              <a:t>        Методы реализации темы: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072098"/>
          </a:xfrm>
        </p:spPr>
        <p:txBody>
          <a:bodyPr>
            <a:normAutofit/>
          </a:bodyPr>
          <a:lstStyle/>
          <a:p>
            <a:pPr lvl="0"/>
            <a:r>
              <a:rPr lang="ru-RU" sz="2800" b="1" i="1" dirty="0" smtClean="0">
                <a:solidFill>
                  <a:srgbClr val="FF0000"/>
                </a:solidFill>
              </a:rPr>
              <a:t>Наглядные</a:t>
            </a:r>
            <a:r>
              <a:rPr lang="ru-RU" sz="2800" i="1" dirty="0" smtClean="0">
                <a:solidFill>
                  <a:srgbClr val="FF0000"/>
                </a:solidFill>
              </a:rPr>
              <a:t> </a:t>
            </a:r>
            <a:r>
              <a:rPr lang="ru-RU" sz="2800" dirty="0" smtClean="0"/>
              <a:t>(иллюстративный рассказ, демонстрация, наблюдение, использование современных технических средств, технологическая карта);</a:t>
            </a:r>
          </a:p>
          <a:p>
            <a:pPr lvl="0"/>
            <a:r>
              <a:rPr lang="ru-RU" sz="2800" b="1" i="1" dirty="0" smtClean="0">
                <a:solidFill>
                  <a:srgbClr val="FF0000"/>
                </a:solidFill>
              </a:rPr>
              <a:t>Словесные </a:t>
            </a:r>
            <a:r>
              <a:rPr lang="ru-RU" sz="2800" dirty="0" smtClean="0"/>
              <a:t>(рассказ, объяснение, беседа, инструктаж, чтение литературных фрагментов,  анализ, обсуждение);</a:t>
            </a:r>
          </a:p>
          <a:p>
            <a:pPr lvl="0"/>
            <a:r>
              <a:rPr lang="ru-RU" sz="2800" b="1" i="1" dirty="0" smtClean="0">
                <a:solidFill>
                  <a:srgbClr val="FF0000"/>
                </a:solidFill>
              </a:rPr>
              <a:t>Практические</a:t>
            </a:r>
            <a:r>
              <a:rPr lang="ru-RU" sz="2800" dirty="0" smtClean="0"/>
              <a:t> (организация продуктивной   трудовой деятельности учащихся, ролевая игра, тренинг, упражнение, экскурсия).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443</TotalTime>
  <Words>754</Words>
  <Application>Microsoft Office PowerPoint</Application>
  <PresentationFormat>Экран (4:3)</PresentationFormat>
  <Paragraphs>148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Поток</vt:lpstr>
      <vt:lpstr>Конференция  по теме</vt:lpstr>
      <vt:lpstr>Слайд 2</vt:lpstr>
      <vt:lpstr>Слайд 3</vt:lpstr>
      <vt:lpstr>        Актуальность:</vt:lpstr>
      <vt:lpstr>Слайд 5</vt:lpstr>
      <vt:lpstr>  Задачи:</vt:lpstr>
      <vt:lpstr>Слайд 7</vt:lpstr>
      <vt:lpstr>    Принципы трудового воспитания в        специальной (коррекционной) школе </vt:lpstr>
      <vt:lpstr>        Методы реализации темы: </vt:lpstr>
      <vt:lpstr>Методы трудового обучения в коррекционной школе</vt:lpstr>
      <vt:lpstr>Формы деятельности педагога</vt:lpstr>
      <vt:lpstr>Основные направления трудовой деятельности </vt:lpstr>
      <vt:lpstr>Урочная трудовая деятельность</vt:lpstr>
      <vt:lpstr>Внеурочная трудовая деятельность</vt:lpstr>
      <vt:lpstr>Кабинет профориентации</vt:lpstr>
      <vt:lpstr>Слайд 16</vt:lpstr>
      <vt:lpstr>Слайд 17</vt:lpstr>
      <vt:lpstr>Слайд 18</vt:lpstr>
      <vt:lpstr>Слайд 19</vt:lpstr>
      <vt:lpstr>Таблица трудоустройства выпускников  ГКОУ «Среднеахтубинская школа – интернат» за 5 лет.  </vt:lpstr>
      <vt:lpstr>  Результаты работы Мониторинг уровней сформированности  трудовых  навыков</vt:lpstr>
      <vt:lpstr>Мониторинг  уровня воспитанности  учащихся 1-9 кл. за 2015-2020г.г.  </vt:lpstr>
      <vt:lpstr>Заключение.</vt:lpstr>
      <vt:lpstr>Слайд 24</vt:lpstr>
      <vt:lpstr>Слайд 25</vt:lpstr>
    </vt:vector>
  </TitlesOfParts>
  <Company>AUZsoft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Конференция</dc:title>
  <dc:creator>Ирина</dc:creator>
  <cp:lastModifiedBy>Ирина</cp:lastModifiedBy>
  <cp:revision>33</cp:revision>
  <dcterms:created xsi:type="dcterms:W3CDTF">2020-11-01T11:33:28Z</dcterms:created>
  <dcterms:modified xsi:type="dcterms:W3CDTF">2020-12-22T12:00:06Z</dcterms:modified>
</cp:coreProperties>
</file>