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custDataLst>
    <p:tags r:id="rId13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99"/>
    <a:srgbClr val="3399FF"/>
    <a:srgbClr val="04374A"/>
    <a:srgbClr val="E5907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643" autoAdjust="0"/>
    <p:restoredTop sz="84604" autoAdjust="0"/>
  </p:normalViewPr>
  <p:slideViewPr>
    <p:cSldViewPr>
      <p:cViewPr varScale="1">
        <p:scale>
          <a:sx n="61" d="100"/>
          <a:sy n="61" d="100"/>
        </p:scale>
        <p:origin x="-157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/>
              <a:t>Оригинальные шаблоны для презентаций: </a:t>
            </a:r>
            <a:r>
              <a:rPr lang="ru-RU" sz="1200" dirty="0">
                <a:hlinkClick r:id="rId3"/>
              </a:rPr>
              <a:t>https://presentation-creation.ru/powerpoint-templates.html</a:t>
            </a:r>
            <a:r>
              <a:rPr lang="en-US" sz="1200" dirty="0"/>
              <a:t> </a:t>
            </a:r>
            <a:endParaRPr lang="ru-RU" sz="1200" dirty="0"/>
          </a:p>
          <a:p>
            <a:r>
              <a:rPr lang="ru-RU" sz="120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2161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30155" y="5229200"/>
            <a:ext cx="5104723" cy="1318046"/>
          </a:xfrm>
        </p:spPr>
        <p:txBody>
          <a:bodyPr/>
          <a:lstStyle>
            <a:lvl1pPr>
              <a:defRPr b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5642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rgbClr val="00B0F0"/>
                </a:solidFill>
              </a:defRPr>
            </a:lvl1pPr>
            <a:lvl2pPr>
              <a:defRPr>
                <a:solidFill>
                  <a:srgbClr val="00B0F0"/>
                </a:solidFill>
              </a:defRPr>
            </a:lvl2pPr>
            <a:lvl3pPr>
              <a:defRPr>
                <a:solidFill>
                  <a:srgbClr val="00B0F0"/>
                </a:solidFill>
              </a:defRPr>
            </a:lvl3pPr>
            <a:lvl4pPr>
              <a:defRPr>
                <a:solidFill>
                  <a:srgbClr val="00B0F0"/>
                </a:solidFill>
              </a:defRPr>
            </a:lvl4pPr>
            <a:lvl5pPr>
              <a:defRPr>
                <a:solidFill>
                  <a:srgbClr val="00B0F0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8804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rgbClr val="00B0F0"/>
                </a:solidFill>
              </a:defRPr>
            </a:lvl1pPr>
            <a:lvl2pPr>
              <a:defRPr>
                <a:solidFill>
                  <a:srgbClr val="00B0F0"/>
                </a:solidFill>
              </a:defRPr>
            </a:lvl2pPr>
            <a:lvl3pPr>
              <a:defRPr>
                <a:solidFill>
                  <a:srgbClr val="00B0F0"/>
                </a:solidFill>
              </a:defRPr>
            </a:lvl3pPr>
            <a:lvl4pPr>
              <a:defRPr>
                <a:solidFill>
                  <a:srgbClr val="00B0F0"/>
                </a:solidFill>
              </a:defRPr>
            </a:lvl4pPr>
            <a:lvl5pPr>
              <a:defRPr>
                <a:solidFill>
                  <a:srgbClr val="00B0F0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3695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79512" y="267964"/>
            <a:ext cx="8640960" cy="1360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9" name="Текст 2"/>
          <p:cNvSpPr>
            <a:spLocks noGrp="1"/>
          </p:cNvSpPr>
          <p:nvPr>
            <p:ph idx="1"/>
          </p:nvPr>
        </p:nvSpPr>
        <p:spPr>
          <a:xfrm>
            <a:off x="179512" y="1988840"/>
            <a:ext cx="7200800" cy="4320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rgbClr val="00B0F0"/>
                </a:solidFill>
              </a:defRPr>
            </a:lvl1pPr>
            <a:lvl2pPr>
              <a:defRPr>
                <a:solidFill>
                  <a:srgbClr val="00B0F0"/>
                </a:solidFill>
              </a:defRPr>
            </a:lvl2pPr>
            <a:lvl3pPr>
              <a:defRPr>
                <a:solidFill>
                  <a:srgbClr val="00B0F0"/>
                </a:solidFill>
              </a:defRPr>
            </a:lvl3pPr>
            <a:lvl4pPr>
              <a:defRPr>
                <a:solidFill>
                  <a:srgbClr val="00B0F0"/>
                </a:solidFill>
              </a:defRPr>
            </a:lvl4pPr>
            <a:lvl5pPr>
              <a:defRPr>
                <a:solidFill>
                  <a:srgbClr val="00B0F0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xmlns="" val="1543014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00B0F0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00B0F0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6654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1999381"/>
            <a:ext cx="4248472" cy="4525963"/>
          </a:xfrm>
        </p:spPr>
        <p:txBody>
          <a:bodyPr/>
          <a:lstStyle>
            <a:lvl1pPr>
              <a:defRPr sz="2800">
                <a:solidFill>
                  <a:srgbClr val="00B0F0"/>
                </a:solidFill>
              </a:defRPr>
            </a:lvl1pPr>
            <a:lvl2pPr>
              <a:defRPr sz="2400">
                <a:solidFill>
                  <a:srgbClr val="00B0F0"/>
                </a:solidFill>
              </a:defRPr>
            </a:lvl2pPr>
            <a:lvl3pPr>
              <a:defRPr sz="2000">
                <a:solidFill>
                  <a:srgbClr val="00B0F0"/>
                </a:solidFill>
              </a:defRPr>
            </a:lvl3pPr>
            <a:lvl4pPr>
              <a:defRPr sz="1800">
                <a:solidFill>
                  <a:srgbClr val="00B0F0"/>
                </a:solidFill>
              </a:defRPr>
            </a:lvl4pPr>
            <a:lvl5pPr>
              <a:defRPr sz="1800">
                <a:solidFill>
                  <a:srgbClr val="00B0F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16016" y="1999381"/>
            <a:ext cx="4248472" cy="4525963"/>
          </a:xfrm>
        </p:spPr>
        <p:txBody>
          <a:bodyPr/>
          <a:lstStyle>
            <a:lvl1pPr>
              <a:defRPr sz="2800">
                <a:solidFill>
                  <a:srgbClr val="00B0F0"/>
                </a:solidFill>
              </a:defRPr>
            </a:lvl1pPr>
            <a:lvl2pPr>
              <a:defRPr sz="2400">
                <a:solidFill>
                  <a:srgbClr val="00B0F0"/>
                </a:solidFill>
              </a:defRPr>
            </a:lvl2pPr>
            <a:lvl3pPr>
              <a:defRPr sz="2000">
                <a:solidFill>
                  <a:srgbClr val="00B0F0"/>
                </a:solidFill>
              </a:defRPr>
            </a:lvl3pPr>
            <a:lvl4pPr>
              <a:defRPr sz="1800">
                <a:solidFill>
                  <a:srgbClr val="00B0F0"/>
                </a:solidFill>
              </a:defRPr>
            </a:lvl4pPr>
            <a:lvl5pPr>
              <a:defRPr sz="1800">
                <a:solidFill>
                  <a:srgbClr val="00B0F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91339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B0F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solidFill>
                  <a:srgbClr val="00B0F0"/>
                </a:solidFill>
              </a:defRPr>
            </a:lvl1pPr>
            <a:lvl2pPr>
              <a:defRPr sz="2000">
                <a:solidFill>
                  <a:srgbClr val="00B0F0"/>
                </a:solidFill>
              </a:defRPr>
            </a:lvl2pPr>
            <a:lvl3pPr>
              <a:defRPr sz="1800">
                <a:solidFill>
                  <a:srgbClr val="00B0F0"/>
                </a:solidFill>
              </a:defRPr>
            </a:lvl3pPr>
            <a:lvl4pPr>
              <a:defRPr sz="1600">
                <a:solidFill>
                  <a:srgbClr val="00B0F0"/>
                </a:solidFill>
              </a:defRPr>
            </a:lvl4pPr>
            <a:lvl5pPr>
              <a:defRPr sz="1600">
                <a:solidFill>
                  <a:srgbClr val="00B0F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B0F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solidFill>
                  <a:srgbClr val="00B0F0"/>
                </a:solidFill>
              </a:defRPr>
            </a:lvl1pPr>
            <a:lvl2pPr>
              <a:defRPr sz="2000">
                <a:solidFill>
                  <a:srgbClr val="00B0F0"/>
                </a:solidFill>
              </a:defRPr>
            </a:lvl2pPr>
            <a:lvl3pPr>
              <a:defRPr sz="1800">
                <a:solidFill>
                  <a:srgbClr val="00B0F0"/>
                </a:solidFill>
              </a:defRPr>
            </a:lvl3pPr>
            <a:lvl4pPr>
              <a:defRPr sz="1600">
                <a:solidFill>
                  <a:srgbClr val="00B0F0"/>
                </a:solidFill>
              </a:defRPr>
            </a:lvl4pPr>
            <a:lvl5pPr>
              <a:defRPr sz="1600">
                <a:solidFill>
                  <a:srgbClr val="00B0F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9933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2457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5951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rgbClr val="00B0F0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rgbClr val="00B0F0"/>
                </a:solidFill>
              </a:defRPr>
            </a:lvl1pPr>
            <a:lvl2pPr>
              <a:defRPr sz="2800">
                <a:solidFill>
                  <a:srgbClr val="00B0F0"/>
                </a:solidFill>
              </a:defRPr>
            </a:lvl2pPr>
            <a:lvl3pPr>
              <a:defRPr sz="2400">
                <a:solidFill>
                  <a:srgbClr val="00B0F0"/>
                </a:solidFill>
              </a:defRPr>
            </a:lvl3pPr>
            <a:lvl4pPr>
              <a:defRPr sz="2000">
                <a:solidFill>
                  <a:srgbClr val="00B0F0"/>
                </a:solidFill>
              </a:defRPr>
            </a:lvl4pPr>
            <a:lvl5pPr>
              <a:defRPr sz="2000">
                <a:solidFill>
                  <a:srgbClr val="00B0F0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rgbClr val="00B0F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489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rgbClr val="00B0F0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rgbClr val="00B0F0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rgbClr val="00B0F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8605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7964"/>
            <a:ext cx="8640960" cy="1360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988840"/>
            <a:ext cx="7200800" cy="4320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00B0F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B0F0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B0F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rgbClr val="00B0F0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rgbClr val="00B0F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rgbClr val="00B0F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rgbClr val="00B0F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rgbClr val="00B0F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500042"/>
            <a:ext cx="8072494" cy="6047204"/>
          </a:xfrm>
        </p:spPr>
        <p:txBody>
          <a:bodyPr>
            <a:normAutofit/>
          </a:bodyPr>
          <a:lstStyle/>
          <a:p>
            <a:pPr algn="r"/>
            <a:r>
              <a:rPr lang="ru-RU" sz="28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ГКОУ «</a:t>
            </a:r>
            <a:r>
              <a:rPr lang="ru-RU" sz="280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Среднеахтубинская</a:t>
            </a:r>
            <a:r>
              <a:rPr lang="ru-RU" sz="28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школа - интернат»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Организация </a:t>
            </a:r>
            <a: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трудовой деятельности  для обучающихся с ОВЗ </a:t>
            </a:r>
            <a: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уроках технологии</a:t>
            </a:r>
            <a: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Подготовила</a:t>
            </a:r>
            <a:br>
              <a:rPr lang="ru-RU" sz="18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Дюкарева</a:t>
            </a:r>
            <a:r>
              <a:rPr lang="ru-RU" sz="18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Л.В.,</a:t>
            </a:r>
            <a:br>
              <a:rPr lang="ru-RU" sz="18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sz="18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квалификационной категории</a:t>
            </a:r>
            <a:endParaRPr lang="ru-RU" sz="18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7870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76672"/>
            <a:ext cx="8607330" cy="430965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Выпускник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нашей школы должен отчётливо осознавать, он не может в дальнейшем  жить , не трудясь, не  участвуя в общем процессе производства материальных благ.</a:t>
            </a:r>
          </a:p>
        </p:txBody>
      </p:sp>
    </p:spTree>
    <p:extLst>
      <p:ext uri="{BB962C8B-B14F-4D97-AF65-F5344CB8AC3E}">
        <p14:creationId xmlns:p14="http://schemas.microsoft.com/office/powerpoint/2010/main" xmlns="" val="3962188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2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Трудовое обучение и </a:t>
            </a:r>
            <a:r>
              <a:rPr lang="ru-RU" sz="3200" dirty="0" smtClean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воспитание - одна </a:t>
            </a:r>
            <a:r>
              <a:rPr lang="ru-RU" sz="32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из главных задач школы-интерната.</a:t>
            </a:r>
            <a:r>
              <a:rPr lang="ru-RU" sz="3200" dirty="0">
                <a:solidFill>
                  <a:prstClr val="black"/>
                </a:solidFill>
                <a:effectLst/>
                <a:ea typeface="+mn-ea"/>
                <a:cs typeface="+mn-cs"/>
              </a:rPr>
              <a:t/>
            </a:r>
            <a:br>
              <a:rPr lang="ru-RU" sz="3200" dirty="0">
                <a:solidFill>
                  <a:prstClr val="black"/>
                </a:solidFill>
                <a:effectLst/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29058" y="3119284"/>
            <a:ext cx="4984955" cy="37387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7159" y="1142984"/>
            <a:ext cx="4500593" cy="3375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623692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548680"/>
            <a:ext cx="8352928" cy="57606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Л.С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Выготский рассматривал трудовое обучение и воспитание  как неотъемлемую часть программы социализации личности ребёнка с нарушениями интеллекта, и подчёркивал, что организованный особым способом труд такому ребёнку обеспечивает всё: общение, речь, сознание.</a:t>
            </a:r>
          </a:p>
        </p:txBody>
      </p:sp>
    </p:spTree>
    <p:extLst>
      <p:ext uri="{BB962C8B-B14F-4D97-AF65-F5344CB8AC3E}">
        <p14:creationId xmlns:p14="http://schemas.microsoft.com/office/powerpoint/2010/main" xmlns="" val="2436116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596" y="404664"/>
            <a:ext cx="8143932" cy="59046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такое труд? </a:t>
            </a:r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Труд 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это то, </a:t>
            </a:r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развивает маленького человека, поддерживает его, помогает ему самоутвердиться. Трудолюбие и способность у труду не даётся от природы, но воспитывается с самого раннего детства. Труд должен быть творческим, потому что именно творческий труд делает человека богатым  духовно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marL="0" indent="0" algn="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А. С.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Макаренко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6457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Урок - самая </a:t>
            </a:r>
            <a:r>
              <a:rPr lang="ru-RU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главная форма трудового обучения </a:t>
            </a:r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учащихся </a:t>
            </a:r>
            <a:r>
              <a:rPr lang="ru-RU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 ОВЗ.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282" y="2214554"/>
            <a:ext cx="3032886" cy="40438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14942" y="1500174"/>
            <a:ext cx="3323861" cy="24928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00430" y="3357562"/>
            <a:ext cx="3071834" cy="3286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19352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Сельскохозяйственный труд</a:t>
            </a:r>
            <a:endParaRPr lang="ru-RU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0562" y="1428736"/>
            <a:ext cx="4320812" cy="428628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281" y="2357430"/>
            <a:ext cx="5176215" cy="4239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98028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7964"/>
            <a:ext cx="8640960" cy="803582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Столярное </a:t>
            </a:r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дело</a:t>
            </a:r>
            <a:endParaRPr lang="ru-RU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828" y="1142984"/>
            <a:ext cx="3552077" cy="3429024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2040" y="1214422"/>
            <a:ext cx="4059197" cy="259262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57554" y="3571876"/>
            <a:ext cx="4014778" cy="306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74868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7964"/>
            <a:ext cx="8640960" cy="1017896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Швейное </a:t>
            </a:r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дело</a:t>
            </a:r>
            <a:endParaRPr lang="ru-RU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1412776"/>
            <a:ext cx="3239690" cy="48737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1250" y="1628352"/>
            <a:ext cx="5184576" cy="45152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272901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7964"/>
            <a:ext cx="8640960" cy="6607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Выпускной </a:t>
            </a:r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экзамен</a:t>
            </a:r>
            <a:endParaRPr lang="ru-RU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57752" y="1142984"/>
            <a:ext cx="3823480" cy="286761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282" y="1000108"/>
            <a:ext cx="4080102" cy="30600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59832" y="3929066"/>
            <a:ext cx="3384376" cy="2797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26168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fc7108933b3c83d59f2b72d1ca6d18a515655d3"/>
</p:tagLst>
</file>

<file path=ppt/theme/theme1.xml><?xml version="1.0" encoding="utf-8"?>
<a:theme xmlns:a="http://schemas.openxmlformats.org/drawingml/2006/main" name="Тема Office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1105</TotalTime>
  <Words>111</Words>
  <Application>Microsoft Office PowerPoint</Application>
  <PresentationFormat>Экран (4:3)</PresentationFormat>
  <Paragraphs>16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ГКОУ «Среднеахтубинская  школа - интернат»   Организация трудовой деятельности  для обучающихся с ОВЗ  на уроках технологии.   Подготовила Дюкарева Л.В., I квалификационной категории</vt:lpstr>
      <vt:lpstr>Трудовое обучение и воспитание - одна из главных задач школы-интерната. </vt:lpstr>
      <vt:lpstr>Слайд 3</vt:lpstr>
      <vt:lpstr>Слайд 4</vt:lpstr>
      <vt:lpstr>Урок - самая главная форма трудового обучения учащихся с ОВЗ.</vt:lpstr>
      <vt:lpstr>Сельскохозяйственный труд</vt:lpstr>
      <vt:lpstr>Столярное дело</vt:lpstr>
      <vt:lpstr>Швейное дело</vt:lpstr>
      <vt:lpstr>Выпускной экзамен</vt:lpstr>
      <vt:lpstr>Слайд 10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Ромбики</dc:title>
  <dc:creator>obstinate</dc:creator>
  <dc:description>Шаблон презентации с сайта https://presentation-creation.ru/</dc:description>
  <cp:lastModifiedBy>Ирина</cp:lastModifiedBy>
  <cp:revision>407</cp:revision>
  <dcterms:created xsi:type="dcterms:W3CDTF">2018-02-25T09:09:03Z</dcterms:created>
  <dcterms:modified xsi:type="dcterms:W3CDTF">2020-12-22T17:02:47Z</dcterms:modified>
</cp:coreProperties>
</file>