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6" r:id="rId2"/>
    <p:sldId id="294" r:id="rId3"/>
    <p:sldId id="293" r:id="rId4"/>
    <p:sldId id="292" r:id="rId5"/>
    <p:sldId id="295" r:id="rId6"/>
    <p:sldId id="291" r:id="rId7"/>
    <p:sldId id="290" r:id="rId8"/>
    <p:sldId id="297" r:id="rId9"/>
    <p:sldId id="301" r:id="rId10"/>
    <p:sldId id="303" r:id="rId11"/>
    <p:sldId id="307" r:id="rId12"/>
    <p:sldId id="30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008000"/>
    <a:srgbClr val="FF0000"/>
    <a:srgbClr val="99CCFF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74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C0F1B1-F88D-4B9C-AFEC-7426E3427A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3AEBA-990F-4A68-BDBC-A9B2BB81EC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15E9E-A122-42CF-9A4B-D79C8742BC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5A4D9-5CA3-44B3-AFFC-4AC7CC96C1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5F64-77C8-49AF-B56D-D318EAC7DE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58F41-2172-4D9D-A216-475F7EE46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3B0E6-BE3A-4C6D-9947-85B5143B95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679DB4-1443-4565-97B0-878DC62405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D3660-8DCF-435D-888F-827F2EC3E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51E6B-1AD0-4809-B2B2-3BBFBCBEEF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6B4CE-7026-4C7C-86B4-17FA864F6E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41B94-BF98-41E0-8602-3543BE5F50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rgbClr val="86B2D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4C414CC-66ED-4763-B94A-36CBAEF41A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ГКОУ «</a:t>
            </a:r>
            <a:r>
              <a:rPr lang="ru-RU" sz="3200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Среднеахтубинская</a:t>
            </a:r>
            <a:r>
              <a:rPr lang="ru-RU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школа-интернат»</a:t>
            </a:r>
            <a:endParaRPr lang="ru-RU" sz="32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pPr algn="ctr">
              <a:buNone/>
            </a:pPr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УРОКИ  РУЧНОГО ТРУДА,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КАК  СРЕДСТВО  РАЗВИТИЯ ПОЗНАВАТЕЛЬНЫХ ПРОЦЕССОВ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У  МЛАДШИХ ШКОЛЬНИКОВ</a:t>
            </a:r>
            <a:endParaRPr lang="en-US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Выполнила </a:t>
            </a:r>
          </a:p>
          <a:p>
            <a:pPr algn="r">
              <a:buNone/>
            </a:pPr>
            <a:r>
              <a:rPr lang="ru-RU" sz="2000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Ястребцева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Е.М.,</a:t>
            </a:r>
          </a:p>
          <a:p>
            <a:pPr algn="r">
              <a:buNone/>
            </a:pP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>
              <a:buNone/>
            </a:pPr>
            <a:r>
              <a:rPr lang="en-US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квалификационной категории </a:t>
            </a:r>
          </a:p>
          <a:p>
            <a:pPr algn="ctr">
              <a:buNone/>
            </a:pP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РЕЧЕВЫХ   НАВЫКОВ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 образца; 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проговаривание последовательных действий по достижению результата;  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комментирующая речь; 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отчёт о проделанной работе;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самоанализ работы.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Технологическая карта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/>
          <a:lstStyle/>
          <a:p>
            <a:pPr lvl="1">
              <a:buNone/>
            </a:pPr>
            <a:r>
              <a:rPr lang="ru-RU" sz="32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1. Обвести </a:t>
            </a:r>
            <a:r>
              <a:rPr lang="ru-RU" sz="32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шаблоны:  головы</a:t>
            </a:r>
          </a:p>
          <a:p>
            <a:pPr>
              <a:buNone/>
            </a:pPr>
            <a:r>
              <a:rPr lang="ru-RU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туловища</a:t>
            </a:r>
          </a:p>
          <a:p>
            <a:pPr>
              <a:buNone/>
            </a:pPr>
            <a:r>
              <a:rPr lang="ru-RU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       хвоста</a:t>
            </a:r>
            <a:endParaRPr lang="ru-RU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r>
              <a:rPr lang="ru-RU" sz="32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2. Вырезать </a:t>
            </a:r>
            <a:r>
              <a:rPr lang="ru-RU" sz="32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детали</a:t>
            </a:r>
          </a:p>
          <a:p>
            <a:pPr lvl="1">
              <a:buNone/>
            </a:pPr>
            <a:r>
              <a:rPr lang="ru-RU" sz="32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3. Разместить </a:t>
            </a:r>
            <a:r>
              <a:rPr lang="ru-RU" sz="32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на листе бумаги</a:t>
            </a:r>
          </a:p>
          <a:p>
            <a:pPr>
              <a:buNone/>
            </a:pPr>
            <a:r>
              <a:rPr lang="ru-RU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  4</a:t>
            </a:r>
            <a:r>
              <a:rPr lang="ru-RU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.  Приклеить:    туловище </a:t>
            </a:r>
          </a:p>
          <a:p>
            <a:pPr>
              <a:buNone/>
            </a:pPr>
            <a:r>
              <a:rPr lang="ru-RU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голову </a:t>
            </a:r>
            <a:endParaRPr lang="ru-RU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хвост</a:t>
            </a:r>
            <a:endParaRPr lang="ru-RU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algn="ctr">
              <a:buNone/>
            </a:pPr>
            <a:endParaRPr lang="ru-RU" sz="6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6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 lvl="0">
              <a:buBlip>
                <a:blip r:embed="rId2"/>
              </a:buBlip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знаний о материалах, с которыми обучающиеся будут работать на уроках ручного труда;</a:t>
            </a:r>
          </a:p>
          <a:p>
            <a:pPr lvl="0">
              <a:buBlip>
                <a:blip r:embed="rId2"/>
              </a:buBlip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мелкой моторики рук;</a:t>
            </a:r>
          </a:p>
          <a:p>
            <a:pPr lvl="0">
              <a:buBlip>
                <a:blip r:embed="rId2"/>
              </a:buBlip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обучение правилам поведения на уроке;</a:t>
            </a:r>
          </a:p>
          <a:p>
            <a:pPr lvl="0">
              <a:buBlip>
                <a:blip r:embed="rId2"/>
              </a:buBlip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рабочего места;</a:t>
            </a:r>
          </a:p>
          <a:p>
            <a:pPr lvl="0">
              <a:buBlip>
                <a:blip r:embed="rId2"/>
              </a:buBlip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изучение индивидуальных трудовых возможностей обучающихся.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КОРРЕКЦИОННЫЕ ЗАДАЧИ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83113"/>
          </a:xfrm>
        </p:spPr>
        <p:txBody>
          <a:bodyPr/>
          <a:lstStyle/>
          <a:p>
            <a:pPr lvl="0">
              <a:lnSpc>
                <a:spcPct val="150000"/>
              </a:lnSpc>
              <a:buBlip>
                <a:blip r:embed="rId2"/>
              </a:buBlip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познавательной активности;</a:t>
            </a:r>
          </a:p>
          <a:p>
            <a:pPr lvl="0">
              <a:lnSpc>
                <a:spcPct val="150000"/>
              </a:lnSpc>
              <a:buBlip>
                <a:blip r:embed="rId2"/>
              </a:buBlip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ориентирование  в задании;</a:t>
            </a:r>
          </a:p>
          <a:p>
            <a:pPr lvl="0">
              <a:lnSpc>
                <a:spcPct val="150000"/>
              </a:lnSpc>
              <a:buBlip>
                <a:blip r:embed="rId2"/>
              </a:buBlip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контролирование  своей работы ;</a:t>
            </a:r>
          </a:p>
          <a:p>
            <a:pPr lvl="0">
              <a:lnSpc>
                <a:spcPct val="150000"/>
              </a:lnSpc>
              <a:buBlip>
                <a:blip r:embed="rId2"/>
              </a:buBlip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коррекцию недоразвития моторных функций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ВИДЫ РАБОТ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643998" cy="4829196"/>
          </a:xfrm>
        </p:spPr>
        <p:txBody>
          <a:bodyPr/>
          <a:lstStyle/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пластилином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Работа с природными материалами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Работа с бумагой и картоном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Работа с текстильными материалами 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проволокой и       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металлоконструктором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501122" cy="1571636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УКРЕПЛЕНИЕ ПОДВИЖНОСТИ  ПАЛЬЦЕВ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Элементы инновационных подходов к работе над развитием техники испол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5583" b="5583"/>
          <a:stretch>
            <a:fillRect/>
          </a:stretch>
        </p:blipFill>
        <p:spPr bwMode="auto">
          <a:xfrm>
            <a:off x="5500694" y="1643050"/>
            <a:ext cx="3332710" cy="2499533"/>
          </a:xfrm>
          <a:prstGeom prst="rect">
            <a:avLst/>
          </a:prstGeom>
          <a:noFill/>
        </p:spPr>
      </p:pic>
      <p:pic>
        <p:nvPicPr>
          <p:cNvPr id="1028" name="Picture 4" descr="Элементы инновационных подходов к работе над развитием техники испо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14488"/>
            <a:ext cx="3375081" cy="2714644"/>
          </a:xfrm>
          <a:prstGeom prst="rect">
            <a:avLst/>
          </a:prstGeom>
          <a:noFill/>
        </p:spPr>
      </p:pic>
      <p:pic>
        <p:nvPicPr>
          <p:cNvPr id="1030" name="Picture 6" descr="Развитие мелкой моторики на уроках русского языка"/>
          <p:cNvPicPr>
            <a:picLocks noChangeAspect="1" noChangeArrowheads="1"/>
          </p:cNvPicPr>
          <p:nvPr/>
        </p:nvPicPr>
        <p:blipFill>
          <a:blip r:embed="rId4"/>
          <a:srcRect l="13142" t="9444" r="7951" b="22847"/>
          <a:stretch>
            <a:fillRect/>
          </a:stretch>
        </p:blipFill>
        <p:spPr bwMode="auto">
          <a:xfrm>
            <a:off x="2500298" y="3571876"/>
            <a:ext cx="4286280" cy="307537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Приём пространственной ориентировки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Ксюша\Desktop\Screenshot_20201107-212431_Gallery.jpg"/>
          <p:cNvPicPr>
            <a:picLocks noGrp="1"/>
          </p:cNvPicPr>
          <p:nvPr>
            <p:ph idx="1"/>
          </p:nvPr>
        </p:nvPicPr>
        <p:blipFill>
          <a:blip r:embed="rId2"/>
          <a:srcRect l="40007" t="10719" r="-17" b="33676"/>
          <a:stretch>
            <a:fillRect/>
          </a:stretch>
        </p:blipFill>
        <p:spPr bwMode="auto">
          <a:xfrm>
            <a:off x="500034" y="1643050"/>
            <a:ext cx="371477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Опасные предметы и вещества — Детский сад № 118 г. Тюмени"/>
          <p:cNvPicPr/>
          <p:nvPr/>
        </p:nvPicPr>
        <p:blipFill>
          <a:blip r:embed="rId3"/>
          <a:srcRect t="46575" r="59180"/>
          <a:stretch>
            <a:fillRect/>
          </a:stretch>
        </p:blipFill>
        <p:spPr bwMode="auto">
          <a:xfrm>
            <a:off x="6786578" y="1071546"/>
            <a:ext cx="199072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AutoShape 2" descr="Лепим овощи и фрукты с детьми своими руками, фото, виде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Лепка овощей из пластилина - Лепка.рф"/>
          <p:cNvPicPr/>
          <p:nvPr/>
        </p:nvPicPr>
        <p:blipFill>
          <a:blip r:embed="rId4"/>
          <a:srcRect l="13125" t="13125" r="6094" b="17500"/>
          <a:stretch>
            <a:fillRect/>
          </a:stretch>
        </p:blipFill>
        <p:spPr bwMode="auto">
          <a:xfrm>
            <a:off x="4500562" y="3786190"/>
            <a:ext cx="4071966" cy="273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Приём развития координации движений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Ксюша\Desktop\Screenshot_20201107-213432_Gallery.jpg"/>
          <p:cNvPicPr>
            <a:picLocks noGrp="1"/>
          </p:cNvPicPr>
          <p:nvPr>
            <p:ph idx="1"/>
          </p:nvPr>
        </p:nvPicPr>
        <p:blipFill>
          <a:blip r:embed="rId2"/>
          <a:srcRect t="28279" r="-411" b="15195"/>
          <a:stretch>
            <a:fillRect/>
          </a:stretch>
        </p:blipFill>
        <p:spPr bwMode="auto">
          <a:xfrm>
            <a:off x="357158" y="1500174"/>
            <a:ext cx="328614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Ксюша\Desktop\Screenshot_20201107-212610_Gallery.jpg"/>
          <p:cNvPicPr/>
          <p:nvPr/>
        </p:nvPicPr>
        <p:blipFill>
          <a:blip r:embed="rId3"/>
          <a:srcRect t="11425" r="-3358" b="20261"/>
          <a:stretch>
            <a:fillRect/>
          </a:stretch>
        </p:blipFill>
        <p:spPr bwMode="auto">
          <a:xfrm>
            <a:off x="5899186" y="1357298"/>
            <a:ext cx="3244814" cy="440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Ксюша\Desktop\Screenshot_20201107-212453_Gallery.jpg"/>
          <p:cNvPicPr/>
          <p:nvPr/>
        </p:nvPicPr>
        <p:blipFill>
          <a:blip r:embed="rId4"/>
          <a:srcRect t="33075" r="841" b="24260"/>
          <a:stretch>
            <a:fillRect/>
          </a:stretch>
        </p:blipFill>
        <p:spPr bwMode="auto">
          <a:xfrm>
            <a:off x="3143240" y="3714752"/>
            <a:ext cx="3306009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Ксюша\Desktop\Screenshot_20201107-212445_Gallery.jpg"/>
          <p:cNvPicPr>
            <a:picLocks noGrp="1"/>
          </p:cNvPicPr>
          <p:nvPr>
            <p:ph idx="1"/>
          </p:nvPr>
        </p:nvPicPr>
        <p:blipFill>
          <a:blip r:embed="rId2"/>
          <a:srcRect t="21721" r="-1044" b="26587"/>
          <a:stretch>
            <a:fillRect/>
          </a:stretch>
        </p:blipFill>
        <p:spPr bwMode="auto">
          <a:xfrm>
            <a:off x="357158" y="1571612"/>
            <a:ext cx="371477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Ксюша\Desktop\Screenshot_20201107-212439_Gallery.jpg"/>
          <p:cNvPicPr/>
          <p:nvPr/>
        </p:nvPicPr>
        <p:blipFill>
          <a:blip r:embed="rId3"/>
          <a:srcRect t="24330" r="986" b="22426"/>
          <a:stretch>
            <a:fillRect/>
          </a:stretch>
        </p:blipFill>
        <p:spPr bwMode="auto">
          <a:xfrm>
            <a:off x="4357686" y="1071546"/>
            <a:ext cx="4381505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Приём развития двигательных навыков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MG_1666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4571999" y="2285992"/>
            <a:ext cx="4000528" cy="4714908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/>
          <a:srcRect l="6875" t="14593" r="24121" b="10555"/>
          <a:stretch>
            <a:fillRect/>
          </a:stretch>
        </p:blipFill>
        <p:spPr bwMode="auto">
          <a:xfrm>
            <a:off x="357158" y="1571612"/>
            <a:ext cx="3929090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181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Оформление по умолчанию</vt:lpstr>
      <vt:lpstr>ГКОУ «Среднеахтубинская школа-интернат»</vt:lpstr>
      <vt:lpstr>ЗАДАЧИ</vt:lpstr>
      <vt:lpstr>КОРРЕКЦИОННЫЕ ЗАДАЧИ</vt:lpstr>
      <vt:lpstr>ВИДЫ РАБОТ</vt:lpstr>
      <vt:lpstr> УКРЕПЛЕНИЕ ПОДВИЖНОСТИ  ПАЛЬЦЕВ  </vt:lpstr>
      <vt:lpstr>Приём пространственной ориентировки</vt:lpstr>
      <vt:lpstr>Приём развития координации движений</vt:lpstr>
      <vt:lpstr>Слайд 8</vt:lpstr>
      <vt:lpstr> Приём развития двигательных навыков </vt:lpstr>
      <vt:lpstr>ФОРМИРОВАНИЕ  РЕЧЕВЫХ   НАВЫКОВ </vt:lpstr>
      <vt:lpstr>Технологическая карта</vt:lpstr>
      <vt:lpstr>Слайд 12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Олег</dc:creator>
  <cp:lastModifiedBy>Ирина</cp:lastModifiedBy>
  <cp:revision>71</cp:revision>
  <dcterms:created xsi:type="dcterms:W3CDTF">2008-01-11T17:44:44Z</dcterms:created>
  <dcterms:modified xsi:type="dcterms:W3CDTF">2020-12-21T05:56:12Z</dcterms:modified>
</cp:coreProperties>
</file>