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2" r:id="rId6"/>
    <p:sldId id="260" r:id="rId7"/>
    <p:sldId id="265" r:id="rId8"/>
    <p:sldId id="266" r:id="rId9"/>
    <p:sldId id="264" r:id="rId10"/>
    <p:sldId id="268" r:id="rId11"/>
    <p:sldId id="269" r:id="rId12"/>
    <p:sldId id="270" r:id="rId13"/>
    <p:sldId id="271" r:id="rId14"/>
    <p:sldId id="259" r:id="rId15"/>
    <p:sldId id="267" r:id="rId16"/>
    <p:sldId id="273" r:id="rId17"/>
    <p:sldId id="274" r:id="rId18"/>
    <p:sldId id="275" r:id="rId19"/>
    <p:sldId id="278" r:id="rId20"/>
    <p:sldId id="279" r:id="rId21"/>
    <p:sldId id="280" r:id="rId22"/>
    <p:sldId id="276" r:id="rId23"/>
    <p:sldId id="272" r:id="rId24"/>
    <p:sldId id="277" r:id="rId25"/>
    <p:sldId id="263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599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188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142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777035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86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927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8513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6607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278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4449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872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501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225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4041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1731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938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5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8A8E3CD-BC5F-4809-8844-E1A53DC2E3B4}" type="datetimeFigureOut">
              <a:rPr lang="ru-RU" smtClean="0"/>
              <a:t>27.12.2021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54956D9-EEFB-4EBE-A9AA-DFFB66153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016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927035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ГКОУ «</a:t>
            </a:r>
            <a:r>
              <a:rPr lang="ru-RU" sz="2800" dirty="0" err="1"/>
              <a:t>Среднеахтубинская</a:t>
            </a:r>
            <a:r>
              <a:rPr lang="ru-RU" sz="2800" dirty="0"/>
              <a:t> школа-интернат</a:t>
            </a:r>
            <a:r>
              <a:rPr lang="ru-RU" sz="2800" dirty="0" smtClean="0"/>
              <a:t>»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600" dirty="0"/>
              <a:t>Формирование навыков орфографически грамотного письма на уроках русского языка в соответствии с требованиями ФГОС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022027"/>
            <a:ext cx="9144000" cy="1655762"/>
          </a:xfrm>
        </p:spPr>
        <p:txBody>
          <a:bodyPr/>
          <a:lstStyle/>
          <a:p>
            <a:pPr algn="r"/>
            <a:r>
              <a:rPr lang="ru-RU" dirty="0"/>
              <a:t>Подготовила</a:t>
            </a:r>
          </a:p>
          <a:p>
            <a:pPr algn="r"/>
            <a:r>
              <a:rPr lang="ru-RU" dirty="0"/>
              <a:t>учитель русского языка</a:t>
            </a:r>
          </a:p>
          <a:p>
            <a:pPr algn="r"/>
            <a:r>
              <a:rPr lang="ru-RU" dirty="0" err="1"/>
              <a:t>Мишакова</a:t>
            </a:r>
            <a:r>
              <a:rPr lang="ru-RU" dirty="0"/>
              <a:t> О.Н.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077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Этапы работы по изучению орфографического </a:t>
            </a:r>
            <a:r>
              <a:rPr lang="ru-RU" b="1" dirty="0" smtClean="0"/>
              <a:t>правила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dirty="0" smtClean="0"/>
              <a:t>1. Подготовка </a:t>
            </a:r>
            <a:r>
              <a:rPr lang="ru-RU" dirty="0"/>
              <a:t>учащихся к усвоению орфографического правила.</a:t>
            </a:r>
          </a:p>
          <a:p>
            <a:pPr marL="0" lvl="0" indent="0">
              <a:buNone/>
            </a:pPr>
            <a:r>
              <a:rPr lang="ru-RU" dirty="0" smtClean="0"/>
              <a:t>2. Знакомство </a:t>
            </a:r>
            <a:r>
              <a:rPr lang="ru-RU" dirty="0"/>
              <a:t>с орфографическим правилом.</a:t>
            </a:r>
          </a:p>
          <a:p>
            <a:pPr marL="0" lvl="0" indent="0">
              <a:buNone/>
            </a:pPr>
            <a:r>
              <a:rPr lang="ru-RU" dirty="0" smtClean="0"/>
              <a:t>3. Закрепление</a:t>
            </a:r>
            <a:r>
              <a:rPr lang="ru-RU" dirty="0"/>
              <a:t>, в процессе которого у учащихся должны быть сформированы:</a:t>
            </a:r>
          </a:p>
          <a:p>
            <a:pPr lvl="0"/>
            <a:r>
              <a:rPr lang="ru-RU" dirty="0"/>
              <a:t>умение объяснять орфограмму;</a:t>
            </a:r>
          </a:p>
          <a:p>
            <a:pPr lvl="0"/>
            <a:r>
              <a:rPr lang="ru-RU" dirty="0"/>
              <a:t>умение замечать орфограмму в тексте;</a:t>
            </a:r>
          </a:p>
          <a:p>
            <a:pPr lvl="0"/>
            <a:r>
              <a:rPr lang="ru-RU" dirty="0"/>
              <a:t>умение контролировать своё письмо в правилах различного типа.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350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В 5-6 классах в соответствии с требованиями ФГОС учащиеся должны знать правила правописания безударных гласных в корне слова, звонких-глухих согласных в корне слова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Учащиеся должны уметь проверять правописание этих </a:t>
            </a:r>
            <a:r>
              <a:rPr lang="ru-RU" sz="2400" dirty="0" smtClean="0"/>
              <a:t>орфограмм: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 </a:t>
            </a:r>
            <a:r>
              <a:rPr lang="ru-RU" sz="2400" dirty="0"/>
              <a:t>- в 5 классе </a:t>
            </a:r>
            <a:r>
              <a:rPr lang="ru-RU" sz="2400" dirty="0" smtClean="0"/>
              <a:t>- путём </a:t>
            </a:r>
            <a:r>
              <a:rPr lang="ru-RU" sz="2400" dirty="0"/>
              <a:t>изменения формы слова</a:t>
            </a:r>
            <a:r>
              <a:rPr lang="ru-RU" sz="2400" dirty="0" smtClean="0"/>
              <a:t>,</a:t>
            </a:r>
          </a:p>
          <a:p>
            <a:pPr marL="0" indent="0">
              <a:buNone/>
            </a:pPr>
            <a:r>
              <a:rPr lang="ru-RU" sz="2400" dirty="0" smtClean="0"/>
              <a:t> -  </a:t>
            </a:r>
            <a:r>
              <a:rPr lang="ru-RU" sz="2400" dirty="0"/>
              <a:t>в 6 классе - путём подбора родственных (однокоренных) слов.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0159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изучению правила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AutoNum type="arabicPeriod"/>
            </a:pPr>
            <a:r>
              <a:rPr lang="ru-RU" dirty="0" smtClean="0"/>
              <a:t>Подготовка к изучению правила начинается на этапе </a:t>
            </a:r>
            <a:r>
              <a:rPr lang="ru-RU" b="1" dirty="0" smtClean="0"/>
              <a:t>актуализации знаний. </a:t>
            </a:r>
            <a:r>
              <a:rPr lang="ru-RU" dirty="0" smtClean="0"/>
              <a:t>Учащиеся выполняют задания.</a:t>
            </a:r>
          </a:p>
          <a:p>
            <a:r>
              <a:rPr lang="ru-RU" dirty="0"/>
              <a:t>а) Спишите однокоренные слова. 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Побелить, белый, белизна.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/>
              <a:t>Выделите корень, подчеркните гласную в корне. Одинаково ли произносится гласная во всех слова?</a:t>
            </a:r>
          </a:p>
          <a:p>
            <a:r>
              <a:rPr lang="ru-RU" dirty="0"/>
              <a:t>б) Подберите однокоренные слова к слову </a:t>
            </a:r>
            <a:r>
              <a:rPr lang="ru-RU" b="1" i="1" dirty="0">
                <a:solidFill>
                  <a:srgbClr val="FF0000"/>
                </a:solidFill>
              </a:rPr>
              <a:t>колючий,</a:t>
            </a:r>
            <a:r>
              <a:rPr lang="ru-RU" b="1" dirty="0"/>
              <a:t> </a:t>
            </a:r>
            <a:r>
              <a:rPr lang="ru-RU" dirty="0"/>
              <a:t>поставьте ударение, выделите корень. Подчеркните гласную в корне. Под ударением какой звук слышится, а без ударения?</a:t>
            </a:r>
          </a:p>
          <a:p>
            <a:pPr marL="457200" indent="-4572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695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2. На этапе </a:t>
            </a:r>
            <a:r>
              <a:rPr lang="ru-RU" b="1" dirty="0" smtClean="0"/>
              <a:t>первичного усвоения новых знаний </a:t>
            </a:r>
            <a:r>
              <a:rPr lang="ru-RU" dirty="0" smtClean="0"/>
              <a:t>знакомлю с орфографическим правилом.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памятка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Как проверить безударную гласную в корне слова.</a:t>
            </a:r>
            <a:endParaRPr lang="ru-RU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dirty="0"/>
              <a:t>1.Подберите однокоренные слова. </a:t>
            </a:r>
          </a:p>
          <a:p>
            <a:pPr marL="0" indent="0" algn="ctr">
              <a:buNone/>
            </a:pPr>
            <a:r>
              <a:rPr lang="ru-RU" dirty="0"/>
              <a:t>2. Выделите корень, поставьте ударение.</a:t>
            </a:r>
          </a:p>
          <a:p>
            <a:pPr marL="0" indent="0" algn="ctr">
              <a:buNone/>
            </a:pPr>
            <a:r>
              <a:rPr lang="ru-RU" dirty="0"/>
              <a:t>3. Выберите проверочное слово.</a:t>
            </a:r>
          </a:p>
          <a:p>
            <a:pPr marL="0" indent="0" algn="ctr">
              <a:buNone/>
            </a:pPr>
            <a:r>
              <a:rPr lang="ru-RU" dirty="0" smtClean="0"/>
              <a:t>Например</a:t>
            </a:r>
            <a:r>
              <a:rPr lang="ru-RU" dirty="0"/>
              <a:t>: </a:t>
            </a:r>
            <a:r>
              <a:rPr lang="ru-RU" dirty="0" err="1"/>
              <a:t>вых.дить</a:t>
            </a:r>
            <a:r>
              <a:rPr lang="ru-RU" dirty="0"/>
              <a:t> – х</a:t>
            </a:r>
            <a:r>
              <a:rPr lang="ru-RU" b="1" dirty="0">
                <a:solidFill>
                  <a:srgbClr val="FF0000"/>
                </a:solidFill>
              </a:rPr>
              <a:t>о</a:t>
            </a:r>
            <a:r>
              <a:rPr lang="ru-RU" dirty="0"/>
              <a:t>дит, вых</a:t>
            </a:r>
            <a:r>
              <a:rPr lang="ru-RU" b="1" dirty="0">
                <a:solidFill>
                  <a:srgbClr val="FF0000"/>
                </a:solidFill>
              </a:rPr>
              <a:t>о</a:t>
            </a:r>
            <a:r>
              <a:rPr lang="ru-RU" dirty="0"/>
              <a:t>дит.</a:t>
            </a:r>
          </a:p>
          <a:p>
            <a:pPr marL="0" indent="0"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641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168" y="0"/>
            <a:ext cx="67025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98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 smtClean="0"/>
              <a:t>3. На </a:t>
            </a:r>
            <a:r>
              <a:rPr lang="ru-RU" sz="2400" dirty="0"/>
              <a:t>этапе </a:t>
            </a:r>
            <a:r>
              <a:rPr lang="ru-RU" sz="2400" b="1" dirty="0"/>
              <a:t>первичного закрепления</a:t>
            </a:r>
            <a:r>
              <a:rPr lang="ru-RU" sz="2400" dirty="0"/>
              <a:t> происходит процесс </a:t>
            </a:r>
            <a:r>
              <a:rPr lang="ru-RU" sz="2400" b="1" dirty="0"/>
              <a:t>закрепления орфографического правила</a:t>
            </a:r>
            <a:r>
              <a:rPr lang="ru-RU" sz="2400" b="1" dirty="0" smtClean="0"/>
              <a:t>.</a:t>
            </a:r>
          </a:p>
          <a:p>
            <a:pPr marL="0" indent="0">
              <a:buNone/>
            </a:pPr>
            <a:r>
              <a:rPr lang="ru-RU" sz="2400" dirty="0"/>
              <a:t>Этот этап осуществляется в процессе отработки различных </a:t>
            </a:r>
            <a:r>
              <a:rPr lang="ru-RU" sz="2400" b="1" dirty="0"/>
              <a:t>умений</a:t>
            </a:r>
            <a:r>
              <a:rPr lang="ru-RU" sz="2400" dirty="0"/>
              <a:t>. </a:t>
            </a:r>
          </a:p>
          <a:p>
            <a:r>
              <a:rPr lang="ru-RU" sz="2400" b="1" dirty="0"/>
              <a:t>Первое умение</a:t>
            </a:r>
            <a:r>
              <a:rPr lang="ru-RU" sz="2400" dirty="0"/>
              <a:t> – умение объяснить </a:t>
            </a:r>
            <a:r>
              <a:rPr lang="ru-RU" sz="2400" dirty="0" smtClean="0"/>
              <a:t>орфограмму</a:t>
            </a:r>
            <a:r>
              <a:rPr lang="ru-RU" sz="2400" dirty="0"/>
              <a:t> </a:t>
            </a:r>
            <a:r>
              <a:rPr lang="ru-RU" sz="2400" dirty="0" smtClean="0"/>
              <a:t>(сказал </a:t>
            </a:r>
            <a:r>
              <a:rPr lang="ru-RU" sz="2400" dirty="0"/>
              <a:t>формулировку правила – сразу начинай операции со словом). </a:t>
            </a:r>
            <a:endParaRPr lang="ru-RU" sz="2400" dirty="0" smtClean="0"/>
          </a:p>
          <a:p>
            <a:r>
              <a:rPr lang="ru-RU" sz="2400" b="1" dirty="0"/>
              <a:t>Второе умение </a:t>
            </a:r>
            <a:r>
              <a:rPr lang="ru-RU" sz="2400" dirty="0"/>
              <a:t>– это умение замечать орфограмму в тексте.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530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Отработка навыка правописания безударных гласных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а) подобрать родственные слова;</a:t>
            </a:r>
          </a:p>
          <a:p>
            <a:pPr marL="0" indent="0">
              <a:buNone/>
            </a:pPr>
            <a:r>
              <a:rPr lang="ru-RU" dirty="0"/>
              <a:t>б) выбрать из цепочки родственных слов проверочные;</a:t>
            </a:r>
          </a:p>
          <a:p>
            <a:pPr marL="0" indent="0">
              <a:buNone/>
            </a:pPr>
            <a:r>
              <a:rPr lang="ru-RU" dirty="0"/>
              <a:t>в) произнести проверочные слова, выделив искомый звук;</a:t>
            </a:r>
          </a:p>
          <a:p>
            <a:pPr marL="0" indent="0">
              <a:buNone/>
            </a:pPr>
            <a:r>
              <a:rPr lang="ru-RU" dirty="0"/>
              <a:t>г) правильно обозначить его буквой в проверяемом слове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/>
              <a:t>Н</a:t>
            </a:r>
            <a:r>
              <a:rPr lang="ru-RU" b="1" dirty="0" smtClean="0"/>
              <a:t>. </a:t>
            </a:r>
            <a:r>
              <a:rPr lang="ru-RU" b="1" dirty="0" err="1" smtClean="0"/>
              <a:t>чёвка</a:t>
            </a:r>
            <a:r>
              <a:rPr lang="ru-RU" b="1" dirty="0" smtClean="0"/>
              <a:t> </a:t>
            </a:r>
            <a:r>
              <a:rPr lang="ru-RU" b="1" dirty="0"/>
              <a:t>– н</a:t>
            </a:r>
            <a:r>
              <a:rPr lang="ru-RU" b="1" u="sng" dirty="0">
                <a:solidFill>
                  <a:srgbClr val="FF0000"/>
                </a:solidFill>
              </a:rPr>
              <a:t>о</a:t>
            </a:r>
            <a:r>
              <a:rPr lang="ru-RU" b="1" dirty="0"/>
              <a:t>чной, н</a:t>
            </a:r>
            <a:r>
              <a:rPr lang="ru-RU" b="1" u="sng" dirty="0">
                <a:solidFill>
                  <a:srgbClr val="FF0000"/>
                </a:solidFill>
              </a:rPr>
              <a:t>о</a:t>
            </a:r>
            <a:r>
              <a:rPr lang="ru-RU" b="1" dirty="0"/>
              <a:t>чь, н</a:t>
            </a:r>
            <a:r>
              <a:rPr lang="ru-RU" b="1" u="sng" dirty="0">
                <a:solidFill>
                  <a:srgbClr val="FF0000"/>
                </a:solidFill>
              </a:rPr>
              <a:t>о</a:t>
            </a:r>
            <a:r>
              <a:rPr lang="ru-RU" b="1" dirty="0"/>
              <a:t>чка, н</a:t>
            </a:r>
            <a:r>
              <a:rPr lang="ru-RU" b="1" u="sng" dirty="0">
                <a:solidFill>
                  <a:srgbClr val="FF0000"/>
                </a:solidFill>
              </a:rPr>
              <a:t>о</a:t>
            </a:r>
            <a:r>
              <a:rPr lang="ru-RU" b="1" dirty="0"/>
              <a:t>чник.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Т</a:t>
            </a:r>
            <a:r>
              <a:rPr lang="ru-RU" b="1" dirty="0" smtClean="0"/>
              <a:t>. </a:t>
            </a:r>
            <a:r>
              <a:rPr lang="ru-RU" b="1" dirty="0" err="1" smtClean="0"/>
              <a:t>жело</a:t>
            </a:r>
            <a:r>
              <a:rPr lang="ru-RU" b="1" dirty="0" smtClean="0"/>
              <a:t> </a:t>
            </a:r>
            <a:r>
              <a:rPr lang="ru-RU" b="1" dirty="0"/>
              <a:t>– т</a:t>
            </a:r>
            <a:r>
              <a:rPr lang="ru-RU" b="1" u="sng" dirty="0">
                <a:solidFill>
                  <a:srgbClr val="FF0000"/>
                </a:solidFill>
              </a:rPr>
              <a:t>я</a:t>
            </a:r>
            <a:r>
              <a:rPr lang="ru-RU" b="1" dirty="0"/>
              <a:t>жёлый, т</a:t>
            </a:r>
            <a:r>
              <a:rPr lang="ru-RU" b="1" u="sng" dirty="0">
                <a:solidFill>
                  <a:srgbClr val="FF0000"/>
                </a:solidFill>
              </a:rPr>
              <a:t>я</a:t>
            </a:r>
            <a:r>
              <a:rPr lang="ru-RU" b="1" dirty="0"/>
              <a:t>жесть, т</a:t>
            </a:r>
            <a:r>
              <a:rPr lang="ru-RU" b="1" u="sng" dirty="0">
                <a:solidFill>
                  <a:srgbClr val="FF0000"/>
                </a:solidFill>
              </a:rPr>
              <a:t>я</a:t>
            </a:r>
            <a:r>
              <a:rPr lang="ru-RU" b="1" dirty="0"/>
              <a:t>жко.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140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Опорная схема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200" b="1" dirty="0" smtClean="0"/>
              <a:t>1.проверяем </a:t>
            </a:r>
            <a:r>
              <a:rPr lang="ru-RU" sz="3200" b="1" dirty="0"/>
              <a:t>безударный </a:t>
            </a:r>
            <a:r>
              <a:rPr lang="ru-RU" sz="3200" b="1" dirty="0" smtClean="0"/>
              <a:t>гласный в корне слова</a:t>
            </a:r>
            <a:endParaRPr lang="ru-RU" sz="3200" dirty="0"/>
          </a:p>
          <a:p>
            <a:pPr marL="0" indent="0" algn="ctr">
              <a:buNone/>
            </a:pPr>
            <a:r>
              <a:rPr lang="ru-RU" sz="3200" b="1" dirty="0"/>
              <a:t>2.подбираем </a:t>
            </a:r>
            <a:r>
              <a:rPr lang="ru-RU" sz="3200" b="1" u="sng" dirty="0" smtClean="0"/>
              <a:t>однокоренное</a:t>
            </a:r>
            <a:r>
              <a:rPr lang="ru-RU" sz="3200" b="1" dirty="0" smtClean="0"/>
              <a:t> проверочное слово</a:t>
            </a:r>
            <a:endParaRPr lang="ru-RU" sz="3200" b="1" dirty="0"/>
          </a:p>
          <a:p>
            <a:pPr marL="0" indent="0" algn="ctr">
              <a:buNone/>
            </a:pPr>
            <a:r>
              <a:rPr lang="ru-RU" sz="3200" b="1" dirty="0" smtClean="0"/>
              <a:t>3. Гласный в корне должен быть </a:t>
            </a:r>
            <a:r>
              <a:rPr lang="ru-RU" sz="3200" b="1" u="sng" dirty="0" smtClean="0"/>
              <a:t>ударным </a:t>
            </a:r>
            <a:r>
              <a:rPr lang="ru-RU" sz="3200" b="1" dirty="0" smtClean="0"/>
              <a:t> </a:t>
            </a:r>
          </a:p>
          <a:p>
            <a:pPr marL="0" indent="0" algn="ctr">
              <a:buNone/>
            </a:pPr>
            <a:r>
              <a:rPr lang="ru-RU" sz="3200" b="1" dirty="0" smtClean="0"/>
              <a:t>4. </a:t>
            </a:r>
            <a:r>
              <a:rPr lang="ru-RU" sz="3200" b="1" u="sng" dirty="0" smtClean="0"/>
              <a:t>Пишем</a:t>
            </a:r>
            <a:r>
              <a:rPr lang="ru-RU" sz="3200" b="1" dirty="0" smtClean="0"/>
              <a:t> слово </a:t>
            </a:r>
            <a:r>
              <a:rPr lang="ru-RU" sz="3200" b="1" u="sng" dirty="0" smtClean="0"/>
              <a:t>правильно</a:t>
            </a:r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142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Упражнения для закрепления орфограммы.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dirty="0"/>
              <a:t>Списывание, когда слово с нужной орфограммой выделено другим цветом.</a:t>
            </a:r>
          </a:p>
          <a:p>
            <a:pPr lvl="0"/>
            <a:r>
              <a:rPr lang="ru-RU" dirty="0"/>
              <a:t>Списывание, когда в словах есть пропуски с изучаемой орфограммой. Уч-ся применяют изученное правило и объясняют выбор данной орфограммы.</a:t>
            </a:r>
          </a:p>
          <a:p>
            <a:pPr lvl="0"/>
            <a:r>
              <a:rPr lang="ru-RU" dirty="0"/>
              <a:t>Списывание, когда в тексте пропущены слова с изучаемой орфограммой, но в слове только одна изучаемая орфограмма.</a:t>
            </a:r>
          </a:p>
          <a:p>
            <a:pPr lvl="0"/>
            <a:r>
              <a:rPr lang="ru-RU" dirty="0"/>
              <a:t>Предупредительный диктант (сначала анализируют слово, потом пишут).</a:t>
            </a:r>
          </a:p>
          <a:p>
            <a:pPr lvl="0"/>
            <a:r>
              <a:rPr lang="ru-RU" dirty="0"/>
              <a:t>Зрительный диктант (текст записан на доске, уч-ся читают, а затем под диктовку пишут).</a:t>
            </a:r>
          </a:p>
          <a:p>
            <a:pPr lvl="0"/>
            <a:r>
              <a:rPr lang="ru-RU" dirty="0"/>
              <a:t>Словарный диктант (пишут под диктовку слова с изучаемой орфограммой).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092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Карточки с заданиями для закрепления правила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Подумай                                    проверь                                 напиши</a:t>
            </a:r>
          </a:p>
          <a:p>
            <a:pPr marL="0" indent="0">
              <a:buNone/>
            </a:pPr>
            <a:r>
              <a:rPr lang="ru-RU" i="1" dirty="0" smtClean="0"/>
              <a:t>Зам . Тать                                       мёл                                    зам</a:t>
            </a:r>
            <a:r>
              <a:rPr lang="ru-RU" i="1" u="sng" dirty="0" smtClean="0"/>
              <a:t>е</a:t>
            </a:r>
            <a:r>
              <a:rPr lang="ru-RU" i="1" dirty="0" smtClean="0"/>
              <a:t>тать</a:t>
            </a:r>
          </a:p>
          <a:p>
            <a:pPr marL="0" indent="0">
              <a:buNone/>
            </a:pPr>
            <a:r>
              <a:rPr lang="ru-RU" i="1" dirty="0" smtClean="0"/>
              <a:t>Гр . Бок</a:t>
            </a:r>
          </a:p>
          <a:p>
            <a:pPr marL="0" indent="0">
              <a:buNone/>
            </a:pPr>
            <a:r>
              <a:rPr lang="ru-RU" i="1" dirty="0" smtClean="0"/>
              <a:t>Жур . </a:t>
            </a:r>
            <a:r>
              <a:rPr lang="ru-RU" i="1" dirty="0" err="1" smtClean="0"/>
              <a:t>Вли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 err="1" smtClean="0"/>
              <a:t>Тр</a:t>
            </a:r>
            <a:r>
              <a:rPr lang="ru-RU" i="1" dirty="0" smtClean="0"/>
              <a:t> . Пинка</a:t>
            </a:r>
          </a:p>
          <a:p>
            <a:pPr marL="0" indent="0">
              <a:buNone/>
            </a:pPr>
            <a:r>
              <a:rPr lang="ru-RU" i="1" dirty="0" smtClean="0"/>
              <a:t>Пот . </a:t>
            </a:r>
            <a:r>
              <a:rPr lang="ru-RU" i="1" dirty="0" err="1" smtClean="0"/>
              <a:t>нулись</a:t>
            </a:r>
            <a:endParaRPr lang="ru-RU" i="1" dirty="0" smtClean="0"/>
          </a:p>
        </p:txBody>
      </p:sp>
    </p:spTree>
    <p:extLst>
      <p:ext uri="{BB962C8B-B14F-4D97-AF65-F5344CB8AC3E}">
        <p14:creationId xmlns:p14="http://schemas.microsoft.com/office/powerpoint/2010/main" val="2066470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I</a:t>
            </a:r>
            <a:r>
              <a:rPr lang="ru-RU" b="1" dirty="0" smtClean="0"/>
              <a:t>.Актуальность </a:t>
            </a:r>
            <a:r>
              <a:rPr lang="ru-RU" b="1" dirty="0" smtClean="0"/>
              <a:t>темы. Требования ФГОС к уроку русского языка.</a:t>
            </a:r>
          </a:p>
          <a:p>
            <a:pPr marL="0" indent="0">
              <a:buNone/>
            </a:pPr>
            <a:r>
              <a:rPr lang="en-US" b="1" dirty="0" smtClean="0"/>
              <a:t>II</a:t>
            </a:r>
            <a:r>
              <a:rPr lang="ru-RU" b="1" dirty="0" smtClean="0"/>
              <a:t>.Особенности </a:t>
            </a:r>
            <a:r>
              <a:rPr lang="ru-RU" b="1" dirty="0" smtClean="0"/>
              <a:t>формирования навыка грамотного письма</a:t>
            </a:r>
          </a:p>
          <a:p>
            <a:pPr marL="0" indent="0">
              <a:buNone/>
            </a:pPr>
            <a:r>
              <a:rPr lang="ru-RU" dirty="0" smtClean="0"/>
              <a:t>            </a:t>
            </a:r>
            <a:r>
              <a:rPr lang="ru-RU" dirty="0" smtClean="0"/>
              <a:t>1) </a:t>
            </a:r>
            <a:r>
              <a:rPr lang="ru-RU" dirty="0" smtClean="0"/>
              <a:t>основа грамотного письма</a:t>
            </a:r>
          </a:p>
          <a:p>
            <a:pPr marL="0" indent="0">
              <a:buNone/>
            </a:pPr>
            <a:r>
              <a:rPr lang="ru-RU" dirty="0" smtClean="0"/>
              <a:t>            </a:t>
            </a:r>
            <a:r>
              <a:rPr lang="ru-RU" dirty="0" smtClean="0"/>
              <a:t>2)</a:t>
            </a:r>
            <a:r>
              <a:rPr lang="ru-RU" dirty="0" smtClean="0"/>
              <a:t> </a:t>
            </a:r>
            <a:r>
              <a:rPr lang="ru-RU" dirty="0" smtClean="0"/>
              <a:t>ошибки учащихся при изучении правил</a:t>
            </a:r>
          </a:p>
          <a:p>
            <a:pPr marL="0" indent="0">
              <a:buNone/>
            </a:pPr>
            <a:r>
              <a:rPr lang="ru-RU" dirty="0" smtClean="0"/>
              <a:t>            </a:t>
            </a:r>
            <a:r>
              <a:rPr lang="ru-RU" dirty="0" smtClean="0"/>
              <a:t>3) </a:t>
            </a:r>
            <a:r>
              <a:rPr lang="ru-RU" dirty="0" smtClean="0"/>
              <a:t>этапы работы по изучению орфографического </a:t>
            </a:r>
            <a:r>
              <a:rPr lang="ru-RU" dirty="0" smtClean="0"/>
              <a:t>правила: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</a:t>
            </a:r>
            <a:r>
              <a:rPr lang="ru-RU" sz="1900" i="1" dirty="0" smtClean="0"/>
              <a:t>а)подготовка к изучению правила</a:t>
            </a:r>
          </a:p>
          <a:p>
            <a:pPr marL="0" indent="0">
              <a:buNone/>
            </a:pPr>
            <a:r>
              <a:rPr lang="ru-RU" sz="1900" i="1" dirty="0"/>
              <a:t> </a:t>
            </a:r>
            <a:r>
              <a:rPr lang="ru-RU" sz="1900" i="1" dirty="0" smtClean="0"/>
              <a:t>                       б)знакомство с правилом</a:t>
            </a:r>
          </a:p>
          <a:p>
            <a:pPr marL="0" indent="0">
              <a:buNone/>
            </a:pPr>
            <a:r>
              <a:rPr lang="ru-RU" sz="1900" i="1" dirty="0"/>
              <a:t> </a:t>
            </a:r>
            <a:r>
              <a:rPr lang="ru-RU" sz="1900" i="1" dirty="0" smtClean="0"/>
              <a:t>                       в)закрепление правила.</a:t>
            </a:r>
            <a:endParaRPr lang="ru-RU" sz="1900" i="1" dirty="0" smtClean="0"/>
          </a:p>
          <a:p>
            <a:pPr marL="0" indent="0">
              <a:buNone/>
            </a:pPr>
            <a:r>
              <a:rPr lang="ru-RU" dirty="0" smtClean="0"/>
              <a:t>     </a:t>
            </a:r>
            <a:r>
              <a:rPr lang="en-US" b="1" dirty="0" smtClean="0"/>
              <a:t>III</a:t>
            </a:r>
            <a:r>
              <a:rPr lang="ru-RU" b="1" dirty="0" smtClean="0"/>
              <a:t>. </a:t>
            </a:r>
            <a:r>
              <a:rPr lang="ru-RU" b="1" dirty="0" smtClean="0"/>
              <a:t>Заключение.</a:t>
            </a:r>
          </a:p>
          <a:p>
            <a:pPr marL="0" indent="0">
              <a:buNone/>
            </a:pPr>
            <a:r>
              <a:rPr lang="ru-RU" b="1" dirty="0" smtClean="0"/>
              <a:t>     </a:t>
            </a:r>
            <a:r>
              <a:rPr lang="en-US" b="1" dirty="0" smtClean="0"/>
              <a:t>IV</a:t>
            </a:r>
            <a:r>
              <a:rPr lang="ru-RU" b="1" dirty="0" smtClean="0"/>
              <a:t>. </a:t>
            </a:r>
            <a:r>
              <a:rPr lang="ru-RU" b="1" dirty="0" smtClean="0"/>
              <a:t>Литература.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582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Карточки с заданиями для закрепления правила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Спиши. Вставь пропущенные корни. Подсказку ищи в выделенных словах.</a:t>
            </a:r>
          </a:p>
          <a:p>
            <a:pPr marL="0" indent="0">
              <a:buNone/>
            </a:pPr>
            <a:r>
              <a:rPr lang="ru-RU" dirty="0" smtClean="0"/>
              <a:t>Бежит по </a:t>
            </a:r>
            <a:r>
              <a:rPr lang="ru-RU" b="1" u="sng" dirty="0" smtClean="0"/>
              <a:t>лесу</a:t>
            </a:r>
            <a:r>
              <a:rPr lang="ru-RU" dirty="0" smtClean="0"/>
              <a:t> …</a:t>
            </a:r>
            <a:r>
              <a:rPr lang="ru-RU" dirty="0" err="1" smtClean="0"/>
              <a:t>ная</a:t>
            </a:r>
            <a:r>
              <a:rPr lang="ru-RU" dirty="0" smtClean="0"/>
              <a:t> дорога. Прошла через </a:t>
            </a:r>
            <a:r>
              <a:rPr lang="ru-RU" b="1" u="sng" dirty="0" smtClean="0"/>
              <a:t>поле</a:t>
            </a:r>
            <a:r>
              <a:rPr lang="ru-RU" dirty="0" smtClean="0"/>
              <a:t> – стала …</a:t>
            </a:r>
            <a:r>
              <a:rPr lang="ru-RU" dirty="0" err="1" smtClean="0"/>
              <a:t>евой</a:t>
            </a:r>
            <a:r>
              <a:rPr lang="ru-RU" dirty="0" smtClean="0"/>
              <a:t> дорогой. Дошла до </a:t>
            </a:r>
            <a:r>
              <a:rPr lang="ru-RU" b="1" u="sng" dirty="0" smtClean="0"/>
              <a:t>села </a:t>
            </a:r>
            <a:r>
              <a:rPr lang="ru-RU" dirty="0" smtClean="0"/>
              <a:t>– превратилась в …скую улицу. Прошла по </a:t>
            </a:r>
            <a:r>
              <a:rPr lang="ru-RU" b="1" u="sng" dirty="0" smtClean="0"/>
              <a:t>городу</a:t>
            </a:r>
            <a:r>
              <a:rPr lang="ru-RU" dirty="0" smtClean="0"/>
              <a:t> – стала …</a:t>
            </a:r>
            <a:r>
              <a:rPr lang="ru-RU" dirty="0" err="1" smtClean="0"/>
              <a:t>ским</a:t>
            </a:r>
            <a:r>
              <a:rPr lang="ru-RU" dirty="0" smtClean="0"/>
              <a:t> проспектом.</a:t>
            </a:r>
            <a:r>
              <a:rPr lang="ru-RU" b="1" dirty="0" smtClean="0"/>
              <a:t> </a:t>
            </a:r>
          </a:p>
          <a:p>
            <a:pPr marL="0" indent="0">
              <a:buNone/>
            </a:pPr>
            <a:r>
              <a:rPr lang="ru-RU" b="1" dirty="0" smtClean="0"/>
              <a:t>Подчеркни безударные гласные в корне.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61372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Карточки с заданиями для закрепления правила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/>
              <a:t>Спиши. Подбери к словам с пропущенной гласной проверочные слова, в скобках запиши.</a:t>
            </a: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 smtClean="0"/>
              <a:t>Не критикуй человека за его </a:t>
            </a:r>
            <a:r>
              <a:rPr lang="ru-RU" dirty="0" err="1" smtClean="0"/>
              <a:t>сп</a:t>
            </a:r>
            <a:r>
              <a:rPr lang="ru-RU" dirty="0" smtClean="0"/>
              <a:t> . Ной (         ). </a:t>
            </a:r>
          </a:p>
          <a:p>
            <a:pPr marL="0" indent="0">
              <a:buNone/>
            </a:pPr>
            <a:r>
              <a:rPr lang="ru-RU" dirty="0" smtClean="0"/>
              <a:t>Учись г . </a:t>
            </a:r>
            <a:r>
              <a:rPr lang="ru-RU" dirty="0" err="1" smtClean="0"/>
              <a:t>Ворить</a:t>
            </a:r>
            <a:r>
              <a:rPr lang="ru-RU" dirty="0" smtClean="0"/>
              <a:t> (           ) правду в </a:t>
            </a:r>
            <a:r>
              <a:rPr lang="ru-RU" dirty="0" err="1" smtClean="0"/>
              <a:t>гл</a:t>
            </a:r>
            <a:r>
              <a:rPr lang="ru-RU" dirty="0" smtClean="0"/>
              <a:t> . За (          ).</a:t>
            </a:r>
          </a:p>
          <a:p>
            <a:pPr marL="0" indent="0">
              <a:buNone/>
            </a:pPr>
            <a:r>
              <a:rPr lang="ru-RU" dirty="0" smtClean="0"/>
              <a:t>На вопросы </a:t>
            </a:r>
            <a:r>
              <a:rPr lang="ru-RU" dirty="0" err="1" smtClean="0"/>
              <a:t>отв</a:t>
            </a:r>
            <a:r>
              <a:rPr lang="ru-RU" dirty="0" smtClean="0"/>
              <a:t> . Чай (          ) чётко.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47986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Заключение.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ru-RU" sz="2400" dirty="0"/>
              <a:t>Формирование навыка грамотного письма процесс длительный и целенаправленный. </a:t>
            </a:r>
            <a:endParaRPr lang="ru-RU" sz="2400" dirty="0" smtClean="0"/>
          </a:p>
          <a:p>
            <a:r>
              <a:rPr lang="ru-RU" sz="2400" dirty="0" smtClean="0"/>
              <a:t>Работа </a:t>
            </a:r>
            <a:r>
              <a:rPr lang="ru-RU" sz="2400" dirty="0"/>
              <a:t>по формированию навыка происходит на каждом уроке русского языка и носит систематический характер. </a:t>
            </a:r>
            <a:endParaRPr lang="ru-RU" sz="2400" dirty="0" smtClean="0"/>
          </a:p>
          <a:p>
            <a:r>
              <a:rPr lang="ru-RU" sz="2400" dirty="0" smtClean="0"/>
              <a:t>Цель </a:t>
            </a:r>
            <a:r>
              <a:rPr lang="ru-RU" sz="2400" dirty="0"/>
              <a:t>уроков русского языка - научить учащихся писать грамотно, разборчиво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Этот  навык </a:t>
            </a:r>
            <a:r>
              <a:rPr lang="ru-RU" sz="2400" dirty="0"/>
              <a:t>им пригодится для дальнейшей социализации и адаптации в современном обществе. </a:t>
            </a:r>
          </a:p>
        </p:txBody>
      </p:sp>
    </p:spTree>
    <p:extLst>
      <p:ext uri="{BB962C8B-B14F-4D97-AF65-F5344CB8AC3E}">
        <p14:creationId xmlns:p14="http://schemas.microsoft.com/office/powerpoint/2010/main" val="2580343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pPr marL="0" indent="0" algn="ctr">
              <a:buNone/>
            </a:pPr>
            <a:r>
              <a:rPr lang="ru-RU" sz="6000" b="1" i="1" dirty="0" smtClean="0"/>
              <a:t>Спасибо</a:t>
            </a:r>
          </a:p>
          <a:p>
            <a:pPr marL="0" indent="0" algn="ctr">
              <a:buNone/>
            </a:pPr>
            <a:r>
              <a:rPr lang="ru-RU" sz="6000" b="1" i="1" dirty="0" smtClean="0"/>
              <a:t> за </a:t>
            </a:r>
          </a:p>
          <a:p>
            <a:pPr marL="0" indent="0" algn="ctr">
              <a:buNone/>
            </a:pPr>
            <a:r>
              <a:rPr lang="ru-RU" sz="6000" b="1" i="1" dirty="0" smtClean="0"/>
              <a:t>внимание</a:t>
            </a:r>
            <a:endParaRPr lang="ru-RU" sz="6000" b="1" i="1" dirty="0"/>
          </a:p>
        </p:txBody>
      </p:sp>
    </p:spTree>
    <p:extLst>
      <p:ext uri="{BB962C8B-B14F-4D97-AF65-F5344CB8AC3E}">
        <p14:creationId xmlns:p14="http://schemas.microsoft.com/office/powerpoint/2010/main" val="405336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773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16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1</a:t>
            </a:r>
            <a:r>
              <a:rPr lang="ru-RU" sz="2000" dirty="0" smtClean="0"/>
              <a:t>.</a:t>
            </a:r>
            <a:r>
              <a:rPr lang="ru-RU" sz="3200" dirty="0" smtClean="0"/>
              <a:t>Актуальность темы. Требования ФГОС к уроку русского языка.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4400" y="2367092"/>
            <a:ext cx="10363826" cy="3424107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Целью уроков русского языка </a:t>
            </a:r>
            <a:r>
              <a:rPr lang="ru-RU" dirty="0"/>
              <a:t>в коррекционной школе является формирование у школьников с нарушением интеллектуальной сферы устной и письменной речи как средства </a:t>
            </a:r>
            <a:r>
              <a:rPr lang="ru-RU" dirty="0" smtClean="0"/>
              <a:t>общения, </a:t>
            </a:r>
            <a:r>
              <a:rPr lang="ru-RU" b="1" dirty="0" smtClean="0"/>
              <a:t>формирование навыка грамотного письма. 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Это </a:t>
            </a:r>
            <a:r>
              <a:rPr lang="ru-RU" dirty="0"/>
              <a:t>одно из условий </a:t>
            </a:r>
            <a:r>
              <a:rPr lang="ru-RU" dirty="0" smtClean="0"/>
              <a:t>нравственного </a:t>
            </a:r>
            <a:r>
              <a:rPr lang="ru-RU" dirty="0"/>
              <a:t>воспитания, </a:t>
            </a:r>
            <a:r>
              <a:rPr lang="ru-RU" b="1" dirty="0"/>
              <a:t>направленное на социальную адаптацию и реабилитацию учащихся с ОВЗ (интеллектуальными нарушениями). </a:t>
            </a:r>
          </a:p>
        </p:txBody>
      </p:sp>
    </p:spTree>
    <p:extLst>
      <p:ext uri="{BB962C8B-B14F-4D97-AF65-F5344CB8AC3E}">
        <p14:creationId xmlns:p14="http://schemas.microsoft.com/office/powerpoint/2010/main" val="381436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Требования к уроку русского языка по ФГОС.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1</a:t>
            </a:r>
            <a:r>
              <a:rPr lang="ru-RU" dirty="0" smtClean="0"/>
              <a:t>.учить </a:t>
            </a:r>
            <a:r>
              <a:rPr lang="ru-RU" dirty="0"/>
              <a:t>детей писать грамотно, разборчиво, аккуратно, в соответствии с ранее усвоенными знаниями по грамматике и правописанию.</a:t>
            </a:r>
          </a:p>
          <a:p>
            <a:pPr marL="0" indent="0">
              <a:buNone/>
            </a:pPr>
            <a:r>
              <a:rPr lang="ru-RU" dirty="0"/>
              <a:t>2</a:t>
            </a:r>
            <a:r>
              <a:rPr lang="ru-RU" dirty="0" smtClean="0"/>
              <a:t>.учить </a:t>
            </a:r>
            <a:r>
              <a:rPr lang="ru-RU" dirty="0"/>
              <a:t>детей правильно и последовательно излагать свои мысли в устной и письменной речи.</a:t>
            </a:r>
          </a:p>
          <a:p>
            <a:pPr marL="0" indent="0">
              <a:buNone/>
            </a:pPr>
            <a:r>
              <a:rPr lang="ru-RU" dirty="0"/>
              <a:t>3</a:t>
            </a:r>
            <a:r>
              <a:rPr lang="ru-RU" dirty="0" smtClean="0"/>
              <a:t>.решать </a:t>
            </a:r>
            <a:r>
              <a:rPr lang="ru-RU" dirty="0"/>
              <a:t>коррекционно-развивающие задачи: корректировать недостатки мыслительных процессов, развивать внимание, восприятие, память, воображение, формировать нравственно-волевые качества.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993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Урок русского языка в соответствии с требованиями ФГОС должен быть: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 </a:t>
            </a:r>
            <a:r>
              <a:rPr lang="ru-RU" dirty="0"/>
              <a:t>хорошо организованный, в хорошо оборудованном кабинете, должен иметь хорошее начало и хорошее окончание;</a:t>
            </a:r>
          </a:p>
          <a:p>
            <a:r>
              <a:rPr lang="ru-RU" dirty="0" smtClean="0"/>
              <a:t> </a:t>
            </a:r>
            <a:r>
              <a:rPr lang="ru-RU" dirty="0"/>
              <a:t>учитель должен спланировать свою деятельность и деятельность учащихся, четко сформулировать тему, цель, задачи урока;</a:t>
            </a:r>
          </a:p>
          <a:p>
            <a:r>
              <a:rPr lang="ru-RU" dirty="0" smtClean="0"/>
              <a:t> </a:t>
            </a:r>
            <a:r>
              <a:rPr lang="ru-RU" dirty="0"/>
              <a:t>урок должен быть проблемным и развивающим: учитель сам нацеливается на сотрудничество с учениками и умеет направлять учеников на сотрудничество с учителем и одноклассниками;</a:t>
            </a:r>
          </a:p>
          <a:p>
            <a:r>
              <a:rPr lang="ru-RU" dirty="0" smtClean="0"/>
              <a:t> </a:t>
            </a:r>
            <a:r>
              <a:rPr lang="ru-RU" dirty="0"/>
              <a:t>учитель организует проблемные и поисковые ситуации, активизирует деятельность учащихся;</a:t>
            </a:r>
          </a:p>
          <a:p>
            <a:r>
              <a:rPr lang="ru-RU" dirty="0" smtClean="0"/>
              <a:t> </a:t>
            </a:r>
            <a:r>
              <a:rPr lang="ru-RU" dirty="0"/>
              <a:t>вывод делают сами учащиеся;</a:t>
            </a:r>
          </a:p>
          <a:p>
            <a:r>
              <a:rPr lang="ru-RU" dirty="0" smtClean="0"/>
              <a:t> </a:t>
            </a:r>
            <a:r>
              <a:rPr lang="ru-RU" dirty="0"/>
              <a:t>в центре внимания урока - дети;</a:t>
            </a:r>
          </a:p>
          <a:p>
            <a:r>
              <a:rPr lang="ru-RU" dirty="0" smtClean="0"/>
              <a:t> </a:t>
            </a:r>
            <a:r>
              <a:rPr lang="ru-RU" dirty="0"/>
              <a:t>умение демонстрировать методическое искусство учителя;</a:t>
            </a:r>
          </a:p>
          <a:p>
            <a:r>
              <a:rPr lang="ru-RU" dirty="0" smtClean="0"/>
              <a:t> </a:t>
            </a:r>
            <a:r>
              <a:rPr lang="ru-RU" dirty="0"/>
              <a:t>планирование обратной связи;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3901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2.Особенности </a:t>
            </a:r>
            <a:r>
              <a:rPr lang="ru-RU" b="1" i="1" dirty="0"/>
              <a:t>формирования навыка грамотного письма.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Основой грамотного письма является письмо в соответствии с </a:t>
            </a:r>
            <a:r>
              <a:rPr lang="ru-RU" b="1" i="1" dirty="0">
                <a:solidFill>
                  <a:srgbClr val="FF0000"/>
                </a:solidFill>
              </a:rPr>
              <a:t>фонетическими, морфологическими, синтаксическими и семантическими</a:t>
            </a:r>
            <a:r>
              <a:rPr lang="ru-RU" b="1" dirty="0">
                <a:solidFill>
                  <a:srgbClr val="FF0000"/>
                </a:solidFill>
              </a:rPr>
              <a:t> правилами языка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</a:rPr>
              <a:t>Морфологический принцип </a:t>
            </a:r>
            <a:r>
              <a:rPr lang="ru-RU" b="1" dirty="0"/>
              <a:t>является ведущим в русском языке</a:t>
            </a:r>
            <a:r>
              <a:rPr lang="ru-RU" dirty="0"/>
              <a:t> (по количеству правил). </a:t>
            </a:r>
            <a:r>
              <a:rPr lang="ru-RU" dirty="0" smtClean="0"/>
              <a:t>Согласно этому принципу все значимые части слова (приставки, корни, суффиксы) пишутся одинаково вне зависимости от произношения.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37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i="1" dirty="0"/>
              <a:t>Переход к письму по правилу </a:t>
            </a:r>
            <a:r>
              <a:rPr lang="ru-RU" sz="2800" b="1" i="1" dirty="0"/>
              <a:t>требует от </a:t>
            </a:r>
            <a:r>
              <a:rPr lang="ru-RU" sz="2800" b="1" i="1" dirty="0" smtClean="0"/>
              <a:t>ученика</a:t>
            </a:r>
            <a:r>
              <a:rPr lang="ru-RU" sz="2800" i="1" dirty="0" smtClean="0"/>
              <a:t>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smtClean="0"/>
              <a:t> </a:t>
            </a:r>
            <a:r>
              <a:rPr lang="ru-RU" sz="2800" dirty="0"/>
              <a:t>изменения привычного способа мышления </a:t>
            </a:r>
            <a:endParaRPr lang="ru-RU" sz="28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smtClean="0"/>
              <a:t> </a:t>
            </a:r>
            <a:r>
              <a:rPr lang="ru-RU" sz="2800" dirty="0"/>
              <a:t>выполнения новой по своему характеру </a:t>
            </a:r>
            <a:r>
              <a:rPr lang="ru-RU" sz="2800" dirty="0" smtClean="0"/>
              <a:t>деятельности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800" dirty="0" smtClean="0"/>
              <a:t>Длительное время и большое количество упражнений и повторений.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7380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Все </a:t>
            </a:r>
            <a:r>
              <a:rPr lang="ru-RU" dirty="0" smtClean="0"/>
              <a:t>правила </a:t>
            </a:r>
            <a:r>
              <a:rPr lang="ru-RU" dirty="0"/>
              <a:t>можно разделить </a:t>
            </a:r>
            <a:r>
              <a:rPr lang="ru-RU" b="1" dirty="0"/>
              <a:t>на две группы</a:t>
            </a:r>
            <a:r>
              <a:rPr lang="ru-RU" dirty="0"/>
              <a:t>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 smtClean="0"/>
              <a:t>1.Правила</a:t>
            </a:r>
            <a:r>
              <a:rPr lang="ru-RU" dirty="0"/>
              <a:t>, в которых конкретно указано как писать ту или иную орфограмму (</a:t>
            </a:r>
            <a:r>
              <a:rPr lang="ru-RU" dirty="0" err="1"/>
              <a:t>жи</a:t>
            </a:r>
            <a:r>
              <a:rPr lang="ru-RU" dirty="0"/>
              <a:t>-ши, </a:t>
            </a:r>
            <a:r>
              <a:rPr lang="ru-RU" dirty="0" err="1"/>
              <a:t>ча</a:t>
            </a:r>
            <a:r>
              <a:rPr lang="ru-RU" dirty="0"/>
              <a:t>-ща, большая буква имён собственных и т.д.).</a:t>
            </a:r>
          </a:p>
          <a:p>
            <a:pPr marL="0" indent="0">
              <a:buNone/>
            </a:pPr>
            <a:r>
              <a:rPr lang="ru-RU" dirty="0"/>
              <a:t>Такие орфографические правила изучаются  в начальных классах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lvl="0" indent="0">
              <a:buNone/>
            </a:pPr>
            <a:r>
              <a:rPr lang="ru-RU" dirty="0" smtClean="0"/>
              <a:t>2.Правила</a:t>
            </a:r>
            <a:r>
              <a:rPr lang="ru-RU" dirty="0"/>
              <a:t>, в которых сообщается приём работы или приём действий со словом. Осуществление этих действий приведёт к узнаванию орфограммы</a:t>
            </a:r>
            <a:r>
              <a:rPr lang="ru-RU" dirty="0" smtClean="0"/>
              <a:t>. </a:t>
            </a:r>
            <a:r>
              <a:rPr lang="ru-RU" dirty="0"/>
              <a:t>Правила этой группы вводятся только в четвёртом классе.</a:t>
            </a:r>
          </a:p>
        </p:txBody>
      </p:sp>
    </p:spTree>
    <p:extLst>
      <p:ext uri="{BB962C8B-B14F-4D97-AF65-F5344CB8AC3E}">
        <p14:creationId xmlns:p14="http://schemas.microsoft.com/office/powerpoint/2010/main" val="315387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Основные ошибки, которые допускают ученики при </a:t>
            </a:r>
            <a:r>
              <a:rPr lang="ru-RU" dirty="0" smtClean="0"/>
              <a:t>изучении </a:t>
            </a:r>
            <a:r>
              <a:rPr lang="ru-RU" dirty="0"/>
              <a:t>правил: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Пытаются механически заучить правило,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Выполняют только первое требование правила, забывая про второе,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Смешивают формулировку правил или уподобляют правила друг другу,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Замена сложной формулировки правила более простой,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Неумение использовать знания на практике.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408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174</TotalTime>
  <Words>1174</Words>
  <Application>Microsoft Office PowerPoint</Application>
  <PresentationFormat>Широкоэкранный</PresentationFormat>
  <Paragraphs>125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Tw Cen MT</vt:lpstr>
      <vt:lpstr>Wingdings</vt:lpstr>
      <vt:lpstr>Капля</vt:lpstr>
      <vt:lpstr>ГКОУ «Среднеахтубинская школа-интернат»   Формирование навыков орфографически грамотного письма на уроках русского языка в соответствии с требованиями ФГОС </vt:lpstr>
      <vt:lpstr>Содержание </vt:lpstr>
      <vt:lpstr>1.Актуальность темы. Требования ФГОС к уроку русского языка.</vt:lpstr>
      <vt:lpstr>Требования к уроку русского языка по ФГОС.</vt:lpstr>
      <vt:lpstr>Урок русского языка в соответствии с требованиями ФГОС должен быть: </vt:lpstr>
      <vt:lpstr>2.Особенности формирования навыка грамотного письма. </vt:lpstr>
      <vt:lpstr>Презентация PowerPoint</vt:lpstr>
      <vt:lpstr>Все правила можно разделить на две группы: </vt:lpstr>
      <vt:lpstr>Основные ошибки, которые допускают ученики при изучении правил: </vt:lpstr>
      <vt:lpstr>Этапы работы по изучению орфографического правила </vt:lpstr>
      <vt:lpstr>Презентация PowerPoint</vt:lpstr>
      <vt:lpstr>Работа по изучению правила</vt:lpstr>
      <vt:lpstr>Презентация PowerPoint</vt:lpstr>
      <vt:lpstr>Презентация PowerPoint</vt:lpstr>
      <vt:lpstr>Презентация PowerPoint</vt:lpstr>
      <vt:lpstr>Отработка навыка правописания безударных гласных</vt:lpstr>
      <vt:lpstr>Опорная схема</vt:lpstr>
      <vt:lpstr>Упражнения для закрепления орфограммы. </vt:lpstr>
      <vt:lpstr>Карточки с заданиями для закрепления правила</vt:lpstr>
      <vt:lpstr>Карточки с заданиями для закрепления правила</vt:lpstr>
      <vt:lpstr>Карточки с заданиями для закрепления правила</vt:lpstr>
      <vt:lpstr>Заключение.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ГКОУ «Среднеахтубинская школа-интернат»   Формирование навыков орфографически грамотного письма на уроках русского языка в соответствии с требованиями ФГОС </dc:title>
  <dc:creator>Настя</dc:creator>
  <cp:lastModifiedBy>Настя</cp:lastModifiedBy>
  <cp:revision>60</cp:revision>
  <dcterms:created xsi:type="dcterms:W3CDTF">2021-12-26T08:46:56Z</dcterms:created>
  <dcterms:modified xsi:type="dcterms:W3CDTF">2021-12-27T15:28:47Z</dcterms:modified>
</cp:coreProperties>
</file>