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91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92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ACBDFE2-4F9C-49CA-88D3-021ED15115CF}">
          <p14:sldIdLst/>
        </p14:section>
        <p14:section name="Раздел без заголовка" id="{0F02F4EC-07F8-4DFF-8F6F-023173DD1B6A}">
          <p14:sldIdLst>
            <p14:sldId id="290"/>
            <p14:sldId id="291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92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590" autoAdjust="0"/>
  </p:normalViewPr>
  <p:slideViewPr>
    <p:cSldViewPr>
      <p:cViewPr varScale="1">
        <p:scale>
          <a:sx n="71" d="100"/>
          <a:sy n="71" d="100"/>
        </p:scale>
        <p:origin x="-12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4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F191F1-F390-4233-BEA3-A37B01D435F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05A91A-36AC-45C7-BAEC-90B0050FA0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44980" cy="648224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Комитет образования, науки и молодежной политики Волгоградской области  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ГКОУ «Среднеахтубинская школа – интернат»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    </a:t>
            </a:r>
            <a:r>
              <a:rPr lang="ru-RU" sz="2200" b="1" dirty="0" smtClean="0">
                <a:solidFill>
                  <a:srgbClr val="FF0000"/>
                </a:solidFill>
              </a:rPr>
              <a:t>Региональное методическое объединение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FF0000"/>
                </a:solidFill>
              </a:rPr>
              <a:t>                                     учителей физической культуры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     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</a:t>
            </a:r>
          </a:p>
          <a:p>
            <a:pPr marL="0" indent="0"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                         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         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                           Учитель высшей категории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Дулина С.А.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81" y="1772816"/>
            <a:ext cx="3826304" cy="23042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3779912" y="5991497"/>
            <a:ext cx="1720208" cy="468632"/>
          </a:xfrm>
          <a:prstGeom prst="ribbon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2022 г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3" y="4221088"/>
            <a:ext cx="874236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6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523528"/>
          </a:xfrm>
        </p:spPr>
        <p:txBody>
          <a:bodyPr>
            <a:normAutofit fontScale="90000"/>
          </a:bodyPr>
          <a:lstStyle/>
          <a:p>
            <a:r>
              <a:rPr lang="ru-RU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cap="none" dirty="0" smtClean="0">
                <a:solidFill>
                  <a:schemeClr val="tx1"/>
                </a:solidFill>
                <a:effectLst/>
              </a:rPr>
            </a:br>
            <a:r>
              <a:rPr lang="ru-RU" cap="none" dirty="0" smtClean="0">
                <a:solidFill>
                  <a:schemeClr val="tx1"/>
                </a:solidFill>
                <a:effectLst/>
              </a:rPr>
              <a:t>               </a:t>
            </a:r>
            <a:r>
              <a:rPr lang="ru-RU" sz="2700" b="1" cap="none" dirty="0" smtClean="0">
                <a:solidFill>
                  <a:srgbClr val="7030A0"/>
                </a:solidFill>
                <a:effectLst/>
              </a:rPr>
              <a:t>5.  Для </a:t>
            </a:r>
            <a:r>
              <a:rPr lang="ru-RU" sz="2700" b="1" cap="none" dirty="0">
                <a:solidFill>
                  <a:srgbClr val="7030A0"/>
                </a:solidFill>
                <a:effectLst/>
              </a:rPr>
              <a:t>мышц рук и плечевого пояса.</a:t>
            </a:r>
            <a:r>
              <a:rPr lang="ru-RU" cap="none" dirty="0">
                <a:solidFill>
                  <a:schemeClr val="tx1"/>
                </a:solidFill>
                <a:effectLst/>
              </a:rPr>
              <a:t/>
            </a:r>
            <a:br>
              <a:rPr lang="ru-RU" cap="none" dirty="0">
                <a:solidFill>
                  <a:schemeClr val="tx1"/>
                </a:solidFill>
                <a:effectLst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" y="1469052"/>
            <a:ext cx="3885381" cy="29140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11" y="1484784"/>
            <a:ext cx="4364840" cy="2886981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383087"/>
            <a:ext cx="8778875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19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901698" cy="5026129"/>
          </a:xfrm>
        </p:spPr>
      </p:pic>
    </p:spTree>
    <p:extLst>
      <p:ext uri="{BB962C8B-B14F-4D97-AF65-F5344CB8AC3E}">
        <p14:creationId xmlns:p14="http://schemas.microsoft.com/office/powerpoint/2010/main" val="3879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cap="none" dirty="0" smtClean="0">
                <a:solidFill>
                  <a:srgbClr val="7030A0"/>
                </a:solidFill>
                <a:effectLst/>
              </a:rPr>
              <a:t>                      </a:t>
            </a:r>
            <a:r>
              <a:rPr lang="ru-RU" sz="2400" b="1" cap="none" dirty="0">
                <a:solidFill>
                  <a:srgbClr val="7030A0"/>
                </a:solidFill>
                <a:effectLst/>
              </a:rPr>
              <a:t>6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.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Для мышц туловища, рук.</a:t>
            </a:r>
            <a:endParaRPr lang="ru-RU" sz="2400" b="1" cap="none" dirty="0">
              <a:solidFill>
                <a:srgbClr val="7030A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057599"/>
            <a:ext cx="3671887" cy="275391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1" y="5095875"/>
            <a:ext cx="87614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199917" cy="2760472"/>
          </a:xfrm>
        </p:spPr>
      </p:pic>
    </p:spTree>
    <p:extLst>
      <p:ext uri="{BB962C8B-B14F-4D97-AF65-F5344CB8AC3E}">
        <p14:creationId xmlns:p14="http://schemas.microsoft.com/office/powerpoint/2010/main" val="2688978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8911102" cy="5020978"/>
          </a:xfrm>
        </p:spPr>
      </p:pic>
    </p:spTree>
    <p:extLst>
      <p:ext uri="{BB962C8B-B14F-4D97-AF65-F5344CB8AC3E}">
        <p14:creationId xmlns:p14="http://schemas.microsoft.com/office/powerpoint/2010/main" val="9883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/>
          </a:bodyPr>
          <a:lstStyle/>
          <a:p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                        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7.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Мышцы рук и плечевого пояса.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6" y="1254774"/>
            <a:ext cx="3009868" cy="36609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3630461" cy="375740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941168"/>
            <a:ext cx="87058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2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743748" cy="4890570"/>
          </a:xfrm>
        </p:spPr>
      </p:pic>
    </p:spTree>
    <p:extLst>
      <p:ext uri="{BB962C8B-B14F-4D97-AF65-F5344CB8AC3E}">
        <p14:creationId xmlns:p14="http://schemas.microsoft.com/office/powerpoint/2010/main" val="37784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27" y="188640"/>
            <a:ext cx="8686800" cy="841248"/>
          </a:xfrm>
        </p:spPr>
        <p:txBody>
          <a:bodyPr>
            <a:normAutofit/>
          </a:bodyPr>
          <a:lstStyle/>
          <a:p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             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8.</a:t>
            </a:r>
            <a:r>
              <a:rPr lang="ru-RU" sz="2400" cap="none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Мышцы передней поверхности бедра.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4" y="1169468"/>
            <a:ext cx="2552331" cy="36279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09080"/>
            <a:ext cx="2691259" cy="358834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876141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71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790740" cy="4944792"/>
          </a:xfrm>
        </p:spPr>
      </p:pic>
    </p:spTree>
    <p:extLst>
      <p:ext uri="{BB962C8B-B14F-4D97-AF65-F5344CB8AC3E}">
        <p14:creationId xmlns:p14="http://schemas.microsoft.com/office/powerpoint/2010/main" val="10087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215" y="332656"/>
            <a:ext cx="8686800" cy="667544"/>
          </a:xfrm>
        </p:spPr>
        <p:txBody>
          <a:bodyPr>
            <a:normAutofit/>
          </a:bodyPr>
          <a:lstStyle/>
          <a:p>
            <a:r>
              <a:rPr lang="ru-RU" sz="2400" cap="none" dirty="0" smtClean="0">
                <a:solidFill>
                  <a:srgbClr val="7030A0"/>
                </a:solidFill>
                <a:effectLst/>
              </a:rPr>
              <a:t>       </a:t>
            </a:r>
            <a:r>
              <a:rPr lang="ru-RU" sz="2400" b="1" cap="none" dirty="0">
                <a:solidFill>
                  <a:srgbClr val="7030A0"/>
                </a:solidFill>
                <a:effectLst/>
              </a:rPr>
              <a:t>9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.</a:t>
            </a:r>
            <a:r>
              <a:rPr lang="ru-RU" sz="2400" cap="none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Мышцы задней поверхности бедра и ягодиц.</a:t>
            </a:r>
            <a:endParaRPr lang="ru-RU" sz="2400" b="1" cap="none" dirty="0">
              <a:solidFill>
                <a:srgbClr val="7030A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593"/>
            <a:ext cx="2503464" cy="33379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2939637" cy="3311072"/>
          </a:xfr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9" y="4748213"/>
            <a:ext cx="877887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714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841599" cy="4979058"/>
          </a:xfrm>
        </p:spPr>
      </p:pic>
    </p:spTree>
    <p:extLst>
      <p:ext uri="{BB962C8B-B14F-4D97-AF65-F5344CB8AC3E}">
        <p14:creationId xmlns:p14="http://schemas.microsoft.com/office/powerpoint/2010/main" val="75926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6480720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  1. Для мышц туловища, рук и плечевого пояса.</a:t>
            </a:r>
            <a:br>
              <a:rPr lang="ru-RU" sz="2400" b="1" cap="none" dirty="0" smtClean="0">
                <a:solidFill>
                  <a:srgbClr val="7030A0"/>
                </a:solidFill>
                <a:effectLst/>
              </a:rPr>
            </a:b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  </a:t>
            </a:r>
            <a:r>
              <a:rPr lang="ru-RU" sz="2000" b="1" cap="none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000" b="1" cap="none" dirty="0" smtClean="0">
                <a:solidFill>
                  <a:srgbClr val="7030A0"/>
                </a:solidFill>
                <a:effectLst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</a:rPr>
            </a:br>
            <a:r>
              <a:rPr lang="ru-RU" sz="2000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>
                <a:solidFill>
                  <a:schemeClr val="tx1"/>
                </a:solidFill>
                <a:effectLst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</a:rPr>
            </a:br>
            <a:r>
              <a:rPr lang="ru-RU" sz="2000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>
                <a:solidFill>
                  <a:schemeClr val="tx1"/>
                </a:solidFill>
                <a:effectLst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</a:rPr>
            </a:br>
            <a:r>
              <a:rPr lang="ru-RU" sz="2000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>
                <a:solidFill>
                  <a:schemeClr val="tx1"/>
                </a:solidFill>
                <a:effectLst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</a:rPr>
            </a:br>
            <a:r>
              <a:rPr lang="ru-RU" sz="2000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>
                <a:solidFill>
                  <a:schemeClr val="tx1"/>
                </a:solidFill>
                <a:effectLst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</a:rPr>
            </a:br>
            <a:r>
              <a:rPr lang="ru-RU" sz="2000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>
                <a:solidFill>
                  <a:schemeClr val="tx1"/>
                </a:solidFill>
                <a:effectLst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</a:rPr>
              <a:t>   </a:t>
            </a:r>
            <a:r>
              <a:rPr lang="ru-RU" sz="2400" cap="none" dirty="0" smtClean="0">
                <a:solidFill>
                  <a:srgbClr val="7030A0"/>
                </a:solidFill>
                <a:effectLst/>
              </a:rPr>
              <a:t>И.п.: стойка ноги врозь, руки вверх, кисти в замок.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  Медленно тянуться ладонями вверх, максимально вытягивая 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  мышцы рук, спины и боковые мышцы туловища.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  Удерживать положение натяжения 8 – 10 сек.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  Повторить  от 4 до 8 раз. </a:t>
            </a:r>
            <a:endParaRPr lang="ru-RU" sz="2400" cap="none" dirty="0">
              <a:solidFill>
                <a:srgbClr val="7030A0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8" y="1196752"/>
            <a:ext cx="4320480" cy="324036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196752"/>
            <a:ext cx="3960441" cy="3267363"/>
          </a:xfrm>
        </p:spPr>
      </p:pic>
    </p:spTree>
    <p:extLst>
      <p:ext uri="{BB962C8B-B14F-4D97-AF65-F5344CB8AC3E}">
        <p14:creationId xmlns:p14="http://schemas.microsoft.com/office/powerpoint/2010/main" val="8404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724" y="404664"/>
            <a:ext cx="8686800" cy="667544"/>
          </a:xfrm>
        </p:spPr>
        <p:txBody>
          <a:bodyPr>
            <a:normAutofit/>
          </a:bodyPr>
          <a:lstStyle/>
          <a:p>
            <a:r>
              <a:rPr lang="ru-RU" sz="2400" cap="none" dirty="0" smtClean="0">
                <a:solidFill>
                  <a:schemeClr val="tx1"/>
                </a:solidFill>
                <a:effectLst/>
              </a:rPr>
              <a:t>      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10.</a:t>
            </a:r>
            <a:r>
              <a:rPr lang="ru-RU" sz="2400" cap="none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Мышцы </a:t>
            </a:r>
            <a:r>
              <a:rPr lang="ru-RU" sz="2400" b="1" cap="none" dirty="0">
                <a:solidFill>
                  <a:srgbClr val="7030A0"/>
                </a:solidFill>
                <a:effectLst/>
              </a:rPr>
              <a:t>задней поверхности бедра и ягодиц.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17310"/>
            <a:ext cx="2520280" cy="287776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189362" cy="2898403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13" y="4530072"/>
            <a:ext cx="877887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275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835626" cy="4982270"/>
          </a:xfrm>
        </p:spPr>
      </p:pic>
    </p:spTree>
    <p:extLst>
      <p:ext uri="{BB962C8B-B14F-4D97-AF65-F5344CB8AC3E}">
        <p14:creationId xmlns:p14="http://schemas.microsoft.com/office/powerpoint/2010/main" val="193618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648072"/>
          </a:xfrm>
        </p:spPr>
        <p:txBody>
          <a:bodyPr>
            <a:normAutofit/>
          </a:bodyPr>
          <a:lstStyle/>
          <a:p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      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11</a:t>
            </a:r>
            <a:r>
              <a:rPr lang="ru-RU" sz="2400" cap="none" dirty="0" smtClean="0">
                <a:solidFill>
                  <a:schemeClr val="tx1"/>
                </a:solidFill>
                <a:effectLst/>
              </a:rPr>
              <a:t>.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Мышцы задней поверхности бёдер и ягодиц.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196752"/>
            <a:ext cx="4132263" cy="3099197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8761413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1"/>
            <a:ext cx="2808312" cy="3170675"/>
          </a:xfrm>
        </p:spPr>
      </p:pic>
    </p:spTree>
    <p:extLst>
      <p:ext uri="{BB962C8B-B14F-4D97-AF65-F5344CB8AC3E}">
        <p14:creationId xmlns:p14="http://schemas.microsoft.com/office/powerpoint/2010/main" val="4004916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8888893" cy="5040560"/>
          </a:xfrm>
        </p:spPr>
      </p:pic>
    </p:spTree>
    <p:extLst>
      <p:ext uri="{BB962C8B-B14F-4D97-AF65-F5344CB8AC3E}">
        <p14:creationId xmlns:p14="http://schemas.microsoft.com/office/powerpoint/2010/main" val="61175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cap="none" dirty="0" smtClean="0">
                <a:solidFill>
                  <a:srgbClr val="7030A0"/>
                </a:solidFill>
                <a:effectLst/>
              </a:rPr>
              <a:t>                           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12.</a:t>
            </a:r>
            <a:r>
              <a:rPr lang="ru-RU" sz="2400" cap="none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Мышцы туловища.</a:t>
            </a:r>
            <a:endParaRPr lang="ru-RU" sz="2400" b="1" cap="none" dirty="0">
              <a:solidFill>
                <a:srgbClr val="7030A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9" y="1432887"/>
            <a:ext cx="2841063" cy="2892161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1" y="4383087"/>
            <a:ext cx="8778875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65" y="1484784"/>
            <a:ext cx="4405539" cy="2808312"/>
          </a:xfrm>
        </p:spPr>
      </p:pic>
    </p:spTree>
    <p:extLst>
      <p:ext uri="{BB962C8B-B14F-4D97-AF65-F5344CB8AC3E}">
        <p14:creationId xmlns:p14="http://schemas.microsoft.com/office/powerpoint/2010/main" val="2211149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816153" cy="4940596"/>
          </a:xfrm>
        </p:spPr>
      </p:pic>
    </p:spTree>
    <p:extLst>
      <p:ext uri="{BB962C8B-B14F-4D97-AF65-F5344CB8AC3E}">
        <p14:creationId xmlns:p14="http://schemas.microsoft.com/office/powerpoint/2010/main" val="25730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809" y="332656"/>
            <a:ext cx="8686800" cy="648072"/>
          </a:xfrm>
        </p:spPr>
        <p:txBody>
          <a:bodyPr>
            <a:normAutofit/>
          </a:bodyPr>
          <a:lstStyle/>
          <a:p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                 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13.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Мышцы туловища, плечевого пояса.</a:t>
            </a:r>
            <a:endParaRPr lang="ru-RU" sz="2400" b="1" cap="none" dirty="0">
              <a:solidFill>
                <a:srgbClr val="7030A0"/>
              </a:solidFill>
              <a:effectLst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3" y="1707768"/>
            <a:ext cx="3556000" cy="2002602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8311331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92166"/>
            <a:ext cx="3600450" cy="2033805"/>
          </a:xfrm>
        </p:spPr>
      </p:pic>
    </p:spTree>
    <p:extLst>
      <p:ext uri="{BB962C8B-B14F-4D97-AF65-F5344CB8AC3E}">
        <p14:creationId xmlns:p14="http://schemas.microsoft.com/office/powerpoint/2010/main" val="5319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755313" cy="4896544"/>
          </a:xfrm>
        </p:spPr>
      </p:pic>
    </p:spTree>
    <p:extLst>
      <p:ext uri="{BB962C8B-B14F-4D97-AF65-F5344CB8AC3E}">
        <p14:creationId xmlns:p14="http://schemas.microsoft.com/office/powerpoint/2010/main" val="23737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cap="none" dirty="0" smtClean="0">
                <a:solidFill>
                  <a:srgbClr val="7030A0"/>
                </a:solidFill>
                <a:effectLst/>
              </a:rPr>
              <a:t>                 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14. 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Мышцы спины, плечевого пояса</a:t>
            </a:r>
            <a:r>
              <a:rPr lang="ru-RU" sz="2400" cap="none" dirty="0" smtClean="0">
                <a:solidFill>
                  <a:srgbClr val="7030A0"/>
                </a:solidFill>
                <a:effectLst/>
              </a:rPr>
              <a:t>.</a:t>
            </a:r>
            <a:endParaRPr lang="ru-RU" sz="2400" cap="none" dirty="0">
              <a:solidFill>
                <a:srgbClr val="7030A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936592"/>
            <a:ext cx="4114232" cy="21404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04" y="1910079"/>
            <a:ext cx="3693044" cy="216699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5" y="4509120"/>
            <a:ext cx="87788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803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876002" cy="4972342"/>
          </a:xfrm>
        </p:spPr>
      </p:pic>
    </p:spTree>
    <p:extLst>
      <p:ext uri="{BB962C8B-B14F-4D97-AF65-F5344CB8AC3E}">
        <p14:creationId xmlns:p14="http://schemas.microsoft.com/office/powerpoint/2010/main" val="21210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8533488" cy="4824536"/>
          </a:xfrm>
        </p:spPr>
      </p:pic>
    </p:spTree>
    <p:extLst>
      <p:ext uri="{BB962C8B-B14F-4D97-AF65-F5344CB8AC3E}">
        <p14:creationId xmlns:p14="http://schemas.microsoft.com/office/powerpoint/2010/main" val="31216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636912"/>
            <a:ext cx="2475384" cy="838200"/>
          </a:xfrm>
        </p:spPr>
        <p:txBody>
          <a:bodyPr/>
          <a:lstStyle/>
          <a:p>
            <a:endParaRPr lang="ru-RU" b="1" cap="none" dirty="0">
              <a:solidFill>
                <a:srgbClr val="7030A0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034616" cy="45259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49348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81048" cy="6480720"/>
          </a:xfrm>
        </p:spPr>
        <p:txBody>
          <a:bodyPr>
            <a:normAutofit/>
          </a:bodyPr>
          <a:lstStyle/>
          <a:p>
            <a:r>
              <a:rPr lang="ru-RU" sz="2400" b="1" cap="none" dirty="0" smtClean="0">
                <a:solidFill>
                  <a:schemeClr val="tx1"/>
                </a:solidFill>
                <a:effectLst/>
              </a:rPr>
              <a:t>                       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 2.  Для</a:t>
            </a:r>
            <a:r>
              <a:rPr lang="ru-RU" sz="2400" b="1" cap="none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400" b="1" cap="none" dirty="0">
                <a:solidFill>
                  <a:srgbClr val="7030A0"/>
                </a:solidFill>
                <a:effectLst/>
              </a:rPr>
              <a:t>м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ышц туловища и рук.</a:t>
            </a:r>
            <a:br>
              <a:rPr lang="ru-RU" sz="2400" b="1" cap="none" dirty="0" smtClean="0">
                <a:solidFill>
                  <a:srgbClr val="7030A0"/>
                </a:solidFill>
                <a:effectLst/>
              </a:rPr>
            </a:br>
            <a:r>
              <a:rPr lang="ru-RU" sz="2400" b="1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>
                <a:solidFill>
                  <a:schemeClr val="tx1"/>
                </a:solidFill>
                <a:effectLst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 smtClean="0">
                <a:solidFill>
                  <a:schemeClr val="tx1"/>
                </a:solidFill>
                <a:effectLst/>
              </a:rPr>
            </a:br>
            <a:r>
              <a:rPr lang="ru-RU" sz="2400" b="1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>
                <a:solidFill>
                  <a:schemeClr val="tx1"/>
                </a:solidFill>
                <a:effectLst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 smtClean="0">
                <a:solidFill>
                  <a:schemeClr val="tx1"/>
                </a:solidFill>
                <a:effectLst/>
              </a:rPr>
            </a:br>
            <a:r>
              <a:rPr lang="ru-RU" sz="2400" b="1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>
                <a:solidFill>
                  <a:schemeClr val="tx1"/>
                </a:solidFill>
                <a:effectLst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 smtClean="0">
                <a:solidFill>
                  <a:schemeClr val="tx1"/>
                </a:solidFill>
                <a:effectLst/>
              </a:rPr>
            </a:br>
            <a:r>
              <a:rPr lang="ru-RU" sz="2400" b="1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>
                <a:solidFill>
                  <a:schemeClr val="tx1"/>
                </a:solidFill>
                <a:effectLst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 smtClean="0">
                <a:solidFill>
                  <a:schemeClr val="tx1"/>
                </a:solidFill>
                <a:effectLst/>
              </a:rPr>
            </a:br>
            <a:r>
              <a:rPr lang="ru-RU" sz="2400" b="1" cap="none" dirty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>
                <a:solidFill>
                  <a:schemeClr val="tx1"/>
                </a:solidFill>
                <a:effectLst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b="1" cap="none" dirty="0" smtClean="0">
                <a:solidFill>
                  <a:schemeClr val="tx1"/>
                </a:solidFill>
                <a:effectLst/>
              </a:rPr>
            </a:br>
            <a:r>
              <a:rPr lang="ru-RU" sz="2400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cap="none" dirty="0" smtClean="0">
                <a:solidFill>
                  <a:schemeClr val="tx1"/>
                </a:solidFill>
                <a:effectLst/>
              </a:rPr>
            </a:br>
            <a:r>
              <a:rPr lang="ru-RU" sz="2400" cap="none" dirty="0" smtClean="0">
                <a:solidFill>
                  <a:schemeClr val="tx1"/>
                </a:solidFill>
                <a:effectLst/>
              </a:rPr>
              <a:t>  </a:t>
            </a:r>
            <a:r>
              <a:rPr lang="ru-RU" sz="2400" cap="none" dirty="0" smtClean="0">
                <a:solidFill>
                  <a:srgbClr val="7030A0"/>
                </a:solidFill>
                <a:effectLst/>
              </a:rPr>
              <a:t>И.п.: стойка ноги врозь, руки вверх, захват левой кистью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  правого запястья.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  Медленно тянуть левой  рукой по диагонали вверх. </a:t>
            </a:r>
            <a:r>
              <a:rPr lang="ru-RU" sz="2400" cap="none" dirty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  Удерживать положение натяжения 8 – 10 сек.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  Повторять от 4 до 8 раз в каждую сторону. </a:t>
            </a:r>
            <a:endParaRPr lang="ru-RU" sz="2400" cap="none" dirty="0">
              <a:solidFill>
                <a:srgbClr val="7030A0"/>
              </a:solidFill>
              <a:effectLst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84784"/>
            <a:ext cx="4934049" cy="280831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3758244" cy="2818683"/>
          </a:xfrm>
        </p:spPr>
      </p:pic>
    </p:spTree>
    <p:extLst>
      <p:ext uri="{BB962C8B-B14F-4D97-AF65-F5344CB8AC3E}">
        <p14:creationId xmlns:p14="http://schemas.microsoft.com/office/powerpoint/2010/main" val="18046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646091" cy="4892061"/>
          </a:xfrm>
        </p:spPr>
      </p:pic>
    </p:spTree>
    <p:extLst>
      <p:ext uri="{BB962C8B-B14F-4D97-AF65-F5344CB8AC3E}">
        <p14:creationId xmlns:p14="http://schemas.microsoft.com/office/powerpoint/2010/main" val="41440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6480720"/>
          </a:xfrm>
        </p:spPr>
        <p:txBody>
          <a:bodyPr>
            <a:normAutofit fontScale="90000"/>
          </a:bodyPr>
          <a:lstStyle/>
          <a:p>
            <a:r>
              <a:rPr lang="ru-RU" sz="2400" cap="none" dirty="0" smtClean="0">
                <a:solidFill>
                  <a:srgbClr val="7030A0"/>
                </a:solidFill>
                <a:effectLst/>
              </a:rPr>
              <a:t>                      </a:t>
            </a:r>
            <a:r>
              <a:rPr lang="ru-RU" sz="2700" cap="none" dirty="0" smtClean="0">
                <a:solidFill>
                  <a:srgbClr val="7030A0"/>
                </a:solidFill>
                <a:effectLst/>
              </a:rPr>
              <a:t>3. </a:t>
            </a:r>
            <a:r>
              <a:rPr lang="ru-RU" sz="2700" b="1" cap="none" dirty="0" smtClean="0">
                <a:solidFill>
                  <a:srgbClr val="7030A0"/>
                </a:solidFill>
                <a:effectLst/>
              </a:rPr>
              <a:t>Для мышц груди, рук и плечевого пояса.</a:t>
            </a:r>
            <a:r>
              <a:rPr lang="ru-RU" sz="2700" cap="none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7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И.п.: стойка ноги врозь, руки в стороны.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Максимально тянуть руки в сторону и назад, ладонями вверх, 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соединяя лопатки.</a:t>
            </a:r>
            <a:br>
              <a:rPr lang="ru-RU" sz="2400" cap="none" dirty="0" smtClean="0">
                <a:solidFill>
                  <a:srgbClr val="7030A0"/>
                </a:solidFill>
                <a:effectLst/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Удержать положение натяжения 8 – 10 сек.</a:t>
            </a: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cap="none" dirty="0" smtClean="0">
                <a:solidFill>
                  <a:srgbClr val="7030A0"/>
                </a:solidFill>
                <a:effectLst/>
              </a:rPr>
              <a:t>Повторять от 4 до 8 раз.</a:t>
            </a:r>
            <a:endParaRPr lang="ru-RU" sz="2400" cap="none" dirty="0">
              <a:solidFill>
                <a:srgbClr val="7030A0"/>
              </a:solidFill>
              <a:effectLst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11" y="1340768"/>
            <a:ext cx="2706100" cy="316835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94401"/>
            <a:ext cx="3299795" cy="3131384"/>
          </a:xfrm>
        </p:spPr>
      </p:pic>
    </p:spTree>
    <p:extLst>
      <p:ext uri="{BB962C8B-B14F-4D97-AF65-F5344CB8AC3E}">
        <p14:creationId xmlns:p14="http://schemas.microsoft.com/office/powerpoint/2010/main" val="5807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8907634" cy="5022874"/>
          </a:xfrm>
        </p:spPr>
      </p:pic>
    </p:spTree>
    <p:extLst>
      <p:ext uri="{BB962C8B-B14F-4D97-AF65-F5344CB8AC3E}">
        <p14:creationId xmlns:p14="http://schemas.microsoft.com/office/powerpoint/2010/main" val="17101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                4. </a:t>
            </a:r>
            <a:r>
              <a:rPr lang="ru-RU" sz="2400" b="1" cap="none" dirty="0" smtClean="0">
                <a:solidFill>
                  <a:srgbClr val="7030A0"/>
                </a:solidFill>
                <a:effectLst/>
              </a:rPr>
              <a:t>Для мышц рук и плечевого пояса.</a:t>
            </a:r>
            <a:br>
              <a:rPr lang="ru-RU" sz="2400" b="1" cap="none" dirty="0" smtClean="0">
                <a:solidFill>
                  <a:srgbClr val="7030A0"/>
                </a:solidFill>
                <a:effectLst/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8" y="1196975"/>
            <a:ext cx="2991669" cy="4032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47" y="1268413"/>
            <a:ext cx="2945219" cy="3960812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22850"/>
            <a:ext cx="87788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044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826695" cy="4908724"/>
          </a:xfrm>
        </p:spPr>
      </p:pic>
    </p:spTree>
    <p:extLst>
      <p:ext uri="{BB962C8B-B14F-4D97-AF65-F5344CB8AC3E}">
        <p14:creationId xmlns:p14="http://schemas.microsoft.com/office/powerpoint/2010/main" val="32829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1132</TotalTime>
  <Words>165</Words>
  <Application>Microsoft Office PowerPoint</Application>
  <PresentationFormat>Экран (4:3)</PresentationFormat>
  <Paragraphs>34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Презентация PowerPoint</vt:lpstr>
      <vt:lpstr>  1. Для мышц туловища, рук и плечевого пояса.                  И.п.: стойка ноги врозь, руки вверх, кисти в замок.   Медленно тянуться ладонями вверх, максимально вытягивая    мышцы рук, спины и боковые мышцы туловища.   Удерживать положение натяжения 8 – 10 сек.   Повторить  от 4 до 8 раз. </vt:lpstr>
      <vt:lpstr>Презентация PowerPoint</vt:lpstr>
      <vt:lpstr>                         2.  Для мышц туловища и рук.              И.п.: стойка ноги врозь, руки вверх, захват левой кистью   правого запястья.   Медленно тянуть левой  рукой по диагонали вверх.    Удерживать положение натяжения 8 – 10 сек.   Повторять от 4 до 8 раз в каждую сторону. </vt:lpstr>
      <vt:lpstr>Презентация PowerPoint</vt:lpstr>
      <vt:lpstr>                      3. Для мышц груди, рук и плечевого пояса.             И.п.: стойка ноги врозь, руки в стороны. Максимально тянуть руки в сторону и назад, ладонями вверх,  соединяя лопатки. Удержать положение натяжения 8 – 10 сек. Повторять от 4 до 8 раз.</vt:lpstr>
      <vt:lpstr>Презентация PowerPoint</vt:lpstr>
      <vt:lpstr>                4. Для мышц рук и плечевого пояса. </vt:lpstr>
      <vt:lpstr>Презентация PowerPoint</vt:lpstr>
      <vt:lpstr>                5.  Для мышц рук и плечевого пояса. </vt:lpstr>
      <vt:lpstr>Презентация PowerPoint</vt:lpstr>
      <vt:lpstr>                      6. Для мышц туловища, рук.</vt:lpstr>
      <vt:lpstr>Презентация PowerPoint</vt:lpstr>
      <vt:lpstr>                         7. Мышцы рук и плечевого пояса.</vt:lpstr>
      <vt:lpstr>Презентация PowerPoint</vt:lpstr>
      <vt:lpstr>              8. Мышцы передней поверхности бедра.</vt:lpstr>
      <vt:lpstr>Презентация PowerPoint</vt:lpstr>
      <vt:lpstr>       9. Мышцы задней поверхности бедра и ягодиц.</vt:lpstr>
      <vt:lpstr>Презентация PowerPoint</vt:lpstr>
      <vt:lpstr>       10. Мышцы задней поверхности бедра и ягодиц.</vt:lpstr>
      <vt:lpstr>Презентация PowerPoint</vt:lpstr>
      <vt:lpstr>       11. Мышцы задней поверхности бёдер и ягодиц.</vt:lpstr>
      <vt:lpstr>Презентация PowerPoint</vt:lpstr>
      <vt:lpstr>                            12. Мышцы туловища.</vt:lpstr>
      <vt:lpstr>Презентация PowerPoint</vt:lpstr>
      <vt:lpstr>                  13. Мышцы туловища, плечевого пояса.</vt:lpstr>
      <vt:lpstr>Презентация PowerPoint</vt:lpstr>
      <vt:lpstr>                  14.  Мышцы спины, плечевого пояса.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51</cp:revision>
  <dcterms:created xsi:type="dcterms:W3CDTF">2022-04-13T19:23:24Z</dcterms:created>
  <dcterms:modified xsi:type="dcterms:W3CDTF">2022-04-27T19:12:18Z</dcterms:modified>
</cp:coreProperties>
</file>