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75" r:id="rId2"/>
    <p:sldId id="284" r:id="rId3"/>
    <p:sldId id="257" r:id="rId4"/>
    <p:sldId id="258" r:id="rId5"/>
    <p:sldId id="303" r:id="rId6"/>
    <p:sldId id="324" r:id="rId7"/>
    <p:sldId id="322" r:id="rId8"/>
    <p:sldId id="261" r:id="rId9"/>
    <p:sldId id="274" r:id="rId10"/>
    <p:sldId id="263" r:id="rId11"/>
    <p:sldId id="326" r:id="rId12"/>
    <p:sldId id="340" r:id="rId13"/>
    <p:sldId id="329" r:id="rId14"/>
    <p:sldId id="333" r:id="rId15"/>
    <p:sldId id="335" r:id="rId16"/>
    <p:sldId id="338" r:id="rId17"/>
    <p:sldId id="321" r:id="rId18"/>
    <p:sldId id="272" r:id="rId19"/>
    <p:sldId id="302" r:id="rId20"/>
    <p:sldId id="33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81F67"/>
    <a:srgbClr val="32154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94727" autoAdjust="0"/>
  </p:normalViewPr>
  <p:slideViewPr>
    <p:cSldViewPr>
      <p:cViewPr varScale="1">
        <p:scale>
          <a:sx n="66" d="100"/>
          <a:sy n="66" d="100"/>
        </p:scale>
        <p:origin x="-143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21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841E-31C0-4905-8D45-E38320F6D3C6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C9F32B1-0414-450B-A195-EB7F1CB12C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841E-31C0-4905-8D45-E38320F6D3C6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32B1-0414-450B-A195-EB7F1CB12C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841E-31C0-4905-8D45-E38320F6D3C6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32B1-0414-450B-A195-EB7F1CB12C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841E-31C0-4905-8D45-E38320F6D3C6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4C9F32B1-0414-450B-A195-EB7F1CB12C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841E-31C0-4905-8D45-E38320F6D3C6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32B1-0414-450B-A195-EB7F1CB12C7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841E-31C0-4905-8D45-E38320F6D3C6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32B1-0414-450B-A195-EB7F1CB12C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841E-31C0-4905-8D45-E38320F6D3C6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4C9F32B1-0414-450B-A195-EB7F1CB12C7E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841E-31C0-4905-8D45-E38320F6D3C6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32B1-0414-450B-A195-EB7F1CB12C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841E-31C0-4905-8D45-E38320F6D3C6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32B1-0414-450B-A195-EB7F1CB12C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841E-31C0-4905-8D45-E38320F6D3C6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32B1-0414-450B-A195-EB7F1CB12C7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A841E-31C0-4905-8D45-E38320F6D3C6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9F32B1-0414-450B-A195-EB7F1CB12C7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26A841E-31C0-4905-8D45-E38320F6D3C6}" type="datetimeFigureOut">
              <a:rPr lang="ru-RU" smtClean="0"/>
              <a:t>16.11.2022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C9F32B1-0414-450B-A195-EB7F1CB12C7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7526" y="188640"/>
            <a:ext cx="8744980" cy="6482242"/>
          </a:xfrm>
          <a:ln w="28575"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angle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    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481F67"/>
                </a:solidFill>
              </a:rPr>
              <a:t>Комитет образования, науки и молодежной политики Волгоградской области    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481F67"/>
                </a:solidFill>
              </a:rPr>
              <a:t> </a:t>
            </a:r>
            <a:r>
              <a:rPr lang="ru-RU" sz="2000" b="1" dirty="0" smtClean="0">
                <a:solidFill>
                  <a:srgbClr val="481F67"/>
                </a:solidFill>
              </a:rPr>
              <a:t>                              ГКОУ «Среднеахтубинская школа – интернат»</a:t>
            </a:r>
            <a:endParaRPr lang="ru-RU" sz="2400" b="1" dirty="0" smtClean="0">
              <a:solidFill>
                <a:srgbClr val="481F67"/>
              </a:solidFill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                       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                           </a:t>
            </a:r>
            <a:r>
              <a:rPr lang="ru-RU" sz="2200" b="1" dirty="0" smtClean="0">
                <a:solidFill>
                  <a:srgbClr val="321547"/>
                </a:solidFill>
              </a:rPr>
              <a:t>АДАПТИВНАЯ ФИЗИЧЕСКАЯ КУЛЬТУРА: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rgbClr val="321547"/>
                </a:solidFill>
              </a:rPr>
              <a:t>                                   методы, функции, рекомендации.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b="1" dirty="0">
                <a:solidFill>
                  <a:srgbClr val="321547"/>
                </a:solidFill>
              </a:rPr>
              <a:t> </a:t>
            </a:r>
            <a:r>
              <a:rPr lang="ru-RU" sz="2200" b="1" dirty="0" smtClean="0">
                <a:solidFill>
                  <a:srgbClr val="321547"/>
                </a:solidFill>
              </a:rPr>
              <a:t> 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200" b="1" dirty="0" smtClean="0">
                <a:solidFill>
                  <a:srgbClr val="321547"/>
                </a:solidFill>
              </a:rPr>
              <a:t>                           </a:t>
            </a:r>
            <a:r>
              <a:rPr lang="ru-RU" sz="3100" b="1" dirty="0" smtClean="0">
                <a:solidFill>
                  <a:srgbClr val="321547"/>
                </a:solidFill>
              </a:rPr>
              <a:t>Вебинар цикла «Шаг в инклюзию»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481F67"/>
                </a:solidFill>
              </a:rPr>
              <a:t>          </a:t>
            </a:r>
            <a:endParaRPr lang="ru-RU" sz="2000" b="1" dirty="0" smtClean="0">
              <a:solidFill>
                <a:srgbClr val="481F67"/>
              </a:solidFill>
            </a:endParaRPr>
          </a:p>
          <a:p>
            <a:pPr marL="0" indent="0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       </a:t>
            </a:r>
          </a:p>
          <a:p>
            <a:pPr marL="0" indent="0">
              <a:buNone/>
            </a:pPr>
            <a:endParaRPr lang="ru-RU" sz="24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24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24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24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                               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                                                     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                                                                           </a:t>
            </a:r>
            <a:r>
              <a:rPr lang="ru-RU" sz="2400" b="1" dirty="0" smtClean="0">
                <a:solidFill>
                  <a:srgbClr val="321547"/>
                </a:solidFill>
              </a:rPr>
              <a:t>Учитель высшей категории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321547"/>
                </a:solidFill>
              </a:rPr>
              <a:t> </a:t>
            </a:r>
            <a:r>
              <a:rPr lang="ru-RU" sz="2400" b="1" dirty="0" smtClean="0">
                <a:solidFill>
                  <a:srgbClr val="321547"/>
                </a:solidFill>
              </a:rPr>
              <a:t>                                                                                                   Дулина С.А</a:t>
            </a:r>
            <a:r>
              <a:rPr lang="ru-RU" sz="2400" b="1" dirty="0" smtClean="0">
                <a:solidFill>
                  <a:srgbClr val="7030A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                </a:t>
            </a:r>
            <a:endParaRPr lang="ru-RU" sz="20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2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564904"/>
            <a:ext cx="3610691" cy="2352458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</p:pic>
      <p:sp>
        <p:nvSpPr>
          <p:cNvPr id="4" name="Лента лицом вниз 3"/>
          <p:cNvSpPr/>
          <p:nvPr/>
        </p:nvSpPr>
        <p:spPr>
          <a:xfrm>
            <a:off x="3779912" y="5991497"/>
            <a:ext cx="1720208" cy="468632"/>
          </a:xfrm>
          <a:prstGeom prst="ribbon">
            <a:avLst/>
          </a:prstGeom>
          <a:solidFill>
            <a:srgbClr val="92D05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481F67"/>
                </a:solidFill>
              </a:rPr>
              <a:t>2022 г</a:t>
            </a:r>
            <a:endParaRPr lang="ru-RU" sz="1600" b="1" dirty="0">
              <a:solidFill>
                <a:srgbClr val="481F6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244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820472" cy="838200"/>
          </a:xfrm>
          <a:ln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b="1" cap="none" dirty="0" smtClean="0">
                <a:solidFill>
                  <a:srgbClr val="FF0000"/>
                </a:solidFill>
                <a:effectLst/>
              </a:rPr>
              <a:t>         </a:t>
            </a:r>
            <a:r>
              <a:rPr lang="ru-RU" sz="2800" b="1" cap="none" dirty="0" smtClean="0">
                <a:solidFill>
                  <a:srgbClr val="481F67"/>
                </a:solidFill>
                <a:effectLst/>
              </a:rPr>
              <a:t>Ходьба. Коррекционные упражнения.</a:t>
            </a:r>
            <a:endParaRPr lang="ru-RU" sz="2800" b="1" cap="none" dirty="0">
              <a:solidFill>
                <a:srgbClr val="481F67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68760"/>
            <a:ext cx="8568952" cy="5256584"/>
          </a:xfrm>
          <a:ln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84784"/>
            <a:ext cx="3187700" cy="230505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518568"/>
            <a:ext cx="3382963" cy="232251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408" y="4054849"/>
            <a:ext cx="3187700" cy="227802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7" y="4054850"/>
            <a:ext cx="3382963" cy="22987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530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496944" cy="792088"/>
          </a:xfrm>
          <a:ln w="19050"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b="1" cap="none" dirty="0" smtClean="0">
                <a:solidFill>
                  <a:srgbClr val="FF0000"/>
                </a:solidFill>
                <a:effectLst/>
              </a:rPr>
              <a:t>            </a:t>
            </a:r>
            <a:r>
              <a:rPr lang="ru-RU" sz="2400" b="1" cap="none" dirty="0" smtClean="0">
                <a:solidFill>
                  <a:srgbClr val="481F67"/>
                </a:solidFill>
                <a:effectLst/>
              </a:rPr>
              <a:t>БЕГ. КОРРЕКЦИОННЫЕ УПРАЖНЕНИЯ.</a:t>
            </a:r>
            <a:endParaRPr lang="ru-RU" sz="2400" b="1" cap="none" dirty="0">
              <a:solidFill>
                <a:srgbClr val="481F67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3806" y="1340768"/>
            <a:ext cx="8686800" cy="5299156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09247"/>
            <a:ext cx="3057559" cy="2314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6827" y="1453514"/>
            <a:ext cx="3144763" cy="2469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4133688"/>
            <a:ext cx="3201575" cy="219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0822" y="4160137"/>
            <a:ext cx="3216771" cy="2213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66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326760" cy="792088"/>
          </a:xfrm>
          <a:ln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b="1" cap="none" dirty="0" smtClean="0">
                <a:solidFill>
                  <a:srgbClr val="FF0000"/>
                </a:solidFill>
                <a:effectLst/>
              </a:rPr>
              <a:t>         </a:t>
            </a:r>
            <a:r>
              <a:rPr lang="ru-RU" sz="2400" b="1" cap="none" dirty="0" smtClean="0">
                <a:solidFill>
                  <a:srgbClr val="481F67"/>
                </a:solidFill>
                <a:effectLst/>
              </a:rPr>
              <a:t>ПРЫЖКИ. КОРРЕКЦИОННЫЕ УПРАЖНЕНИЯ.</a:t>
            </a:r>
            <a:endParaRPr lang="ru-RU" sz="2400" b="1" cap="none" dirty="0">
              <a:solidFill>
                <a:srgbClr val="481F67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340768"/>
            <a:ext cx="8686800" cy="5328592"/>
          </a:xfrm>
          <a:ln>
            <a:solidFill>
              <a:srgbClr val="481F67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556793"/>
            <a:ext cx="3758817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34560"/>
            <a:ext cx="3565231" cy="200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49194"/>
            <a:ext cx="3758817" cy="2103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547" y="4137047"/>
            <a:ext cx="3565954" cy="201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676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496944" cy="792088"/>
          </a:xfrm>
          <a:ln w="19050"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b="1" cap="none" dirty="0" smtClean="0">
                <a:solidFill>
                  <a:srgbClr val="481F67"/>
                </a:solidFill>
                <a:effectLst/>
              </a:rPr>
              <a:t>         МЕТАНИЕ. КОРРЕКЦИОННЫЕ УПРАЖНЕИЯ.</a:t>
            </a:r>
            <a:endParaRPr lang="ru-RU" sz="2400" b="1" cap="none" dirty="0">
              <a:solidFill>
                <a:srgbClr val="481F67"/>
              </a:solidFill>
              <a:effectLst/>
            </a:endParaRPr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04319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10" y="1916831"/>
            <a:ext cx="3754734" cy="2088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884690"/>
            <a:ext cx="3938036" cy="2152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958" y="4221088"/>
            <a:ext cx="3717586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4850" y="4240223"/>
            <a:ext cx="3879202" cy="20690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3554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424936" cy="595536"/>
          </a:xfrm>
          <a:ln w="19050"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 smtClean="0"/>
              <a:t>            </a:t>
            </a:r>
            <a:r>
              <a:rPr lang="ru-RU" sz="2400" b="1" cap="none" dirty="0" smtClean="0">
                <a:solidFill>
                  <a:srgbClr val="481F67"/>
                </a:solidFill>
                <a:effectLst/>
              </a:rPr>
              <a:t>ОСАНКА. КОРРЕКЦИОННЫЕ УПРАЖНЕНИЯ.</a:t>
            </a:r>
            <a:endParaRPr lang="ru-RU" sz="2400" b="1" cap="none" dirty="0">
              <a:solidFill>
                <a:srgbClr val="481F67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2"/>
            <a:ext cx="8587680" cy="5115198"/>
          </a:xfrm>
          <a:ln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72816"/>
            <a:ext cx="3816424" cy="21239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761488"/>
            <a:ext cx="3726718" cy="208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65993"/>
            <a:ext cx="3816424" cy="2075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165993"/>
            <a:ext cx="3809460" cy="2075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134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40960" cy="595536"/>
          </a:xfrm>
          <a:ln w="19050"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400" dirty="0" smtClean="0">
                <a:solidFill>
                  <a:srgbClr val="7030A0"/>
                </a:solidFill>
              </a:rPr>
              <a:t>    </a:t>
            </a:r>
            <a:r>
              <a:rPr lang="ru-RU" sz="2400" b="1" cap="none" dirty="0" smtClean="0">
                <a:solidFill>
                  <a:srgbClr val="481F67"/>
                </a:solidFill>
                <a:effectLst/>
              </a:rPr>
              <a:t>МЕЛКАЯ МОТОРИКА. КОРРЕКЦИОННЫЕ УПРАЖНЕНИЯ.</a:t>
            </a:r>
            <a:endParaRPr lang="ru-RU" sz="2400" b="1" cap="none" dirty="0">
              <a:solidFill>
                <a:srgbClr val="481F67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043190"/>
          </a:xfrm>
          <a:ln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08291"/>
            <a:ext cx="3543073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808291"/>
            <a:ext cx="3613493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221088"/>
            <a:ext cx="3608269" cy="2033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7060" y="4221088"/>
            <a:ext cx="3596465" cy="2013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359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64016" cy="595536"/>
          </a:xfrm>
          <a:ln w="19050"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400" b="1" cap="none" dirty="0" smtClean="0">
                <a:solidFill>
                  <a:srgbClr val="FF0000"/>
                </a:solidFill>
                <a:effectLst/>
              </a:rPr>
              <a:t>        </a:t>
            </a:r>
            <a:r>
              <a:rPr lang="ru-RU" sz="2400" b="1" cap="none" dirty="0" smtClean="0">
                <a:solidFill>
                  <a:srgbClr val="481F67"/>
                </a:solidFill>
                <a:effectLst/>
              </a:rPr>
              <a:t>РАССЛАБЛЕНИЕ. КОРРЕКЦИОННЫЕ УПРАЖНЕНИЯ.</a:t>
            </a:r>
            <a:endParaRPr lang="ru-RU" sz="2400" b="1" cap="none" dirty="0">
              <a:solidFill>
                <a:srgbClr val="481F67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115198"/>
          </a:xfrm>
          <a:ln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72816"/>
            <a:ext cx="3693016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772817"/>
            <a:ext cx="3642429" cy="2011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572" y="4005064"/>
            <a:ext cx="3757007" cy="2062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1" y="4005064"/>
            <a:ext cx="3786445" cy="2095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3095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686800" cy="864096"/>
          </a:xfrm>
          <a:ln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>
                <a:effectLst/>
              </a:rPr>
              <a:t>           </a:t>
            </a:r>
            <a:endParaRPr lang="ru-RU" sz="2800" b="1" dirty="0"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115198"/>
          </a:xfrm>
          <a:ln w="19050"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/>
              <a:t>                                 </a:t>
            </a:r>
          </a:p>
          <a:p>
            <a:pPr marL="0" indent="0">
              <a:buNone/>
            </a:pPr>
            <a:endParaRPr lang="ru-RU" sz="2400" b="1" dirty="0"/>
          </a:p>
          <a:p>
            <a:pPr marL="0" indent="0">
              <a:buNone/>
            </a:pPr>
            <a:r>
              <a:rPr lang="ru-RU" sz="2400" b="1" dirty="0" smtClean="0"/>
              <a:t>                          </a:t>
            </a:r>
          </a:p>
          <a:p>
            <a:pPr marL="0" indent="0"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                      </a:t>
            </a:r>
            <a:r>
              <a:rPr lang="ru-RU" sz="3600" b="1" dirty="0" smtClean="0"/>
              <a:t>https</a:t>
            </a:r>
            <a:r>
              <a:rPr lang="ru-RU" sz="3600" b="1" dirty="0"/>
              <a:t>://fgosreestr.ru/</a:t>
            </a: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76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404664"/>
            <a:ext cx="8668072" cy="5976664"/>
          </a:xfrm>
          <a:ln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ru-RU" sz="2400" b="1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   </a:t>
            </a:r>
            <a:r>
              <a:rPr lang="ru-RU" sz="2400" b="1" dirty="0" smtClean="0">
                <a:solidFill>
                  <a:srgbClr val="481F67"/>
                </a:solidFill>
              </a:rPr>
              <a:t>Список используемой литературы: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dirty="0" smtClean="0">
                <a:solidFill>
                  <a:srgbClr val="FF0000"/>
                </a:solidFill>
              </a:rPr>
              <a:t>  </a:t>
            </a:r>
            <a:r>
              <a:rPr lang="ru-RU" sz="2000" dirty="0" smtClean="0">
                <a:solidFill>
                  <a:schemeClr val="tx1"/>
                </a:solidFill>
              </a:rPr>
              <a:t>1. Бегидова Т.П. «Основы адаптивной физической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культуры</a:t>
            </a:r>
            <a:r>
              <a:rPr lang="ru-RU" sz="2400" dirty="0" smtClean="0">
                <a:solidFill>
                  <a:schemeClr val="tx1"/>
                </a:solidFill>
              </a:rPr>
              <a:t>».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     </a:t>
            </a:r>
            <a:r>
              <a:rPr lang="ru-RU" sz="2000" dirty="0" smtClean="0">
                <a:solidFill>
                  <a:schemeClr val="tx1"/>
                </a:solidFill>
              </a:rPr>
              <a:t>2-е изд., испр. и доп.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Москва</a:t>
            </a:r>
            <a:r>
              <a:rPr lang="ru-RU" sz="2400" dirty="0" smtClean="0">
                <a:solidFill>
                  <a:schemeClr val="tx1"/>
                </a:solidFill>
              </a:rPr>
              <a:t>. </a:t>
            </a:r>
            <a:r>
              <a:rPr lang="ru-RU" sz="2000" dirty="0" smtClean="0">
                <a:solidFill>
                  <a:schemeClr val="tx1"/>
                </a:solidFill>
              </a:rPr>
              <a:t>«Юрайт».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2020 г</a:t>
            </a:r>
            <a:r>
              <a:rPr lang="ru-RU" sz="2400" dirty="0" smtClean="0">
                <a:solidFill>
                  <a:schemeClr val="tx1"/>
                </a:solidFill>
              </a:rPr>
              <a:t>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400" dirty="0">
                <a:solidFill>
                  <a:schemeClr val="tx1"/>
                </a:solidFill>
              </a:rPr>
              <a:t> </a:t>
            </a:r>
            <a:r>
              <a:rPr lang="ru-RU" sz="2400" dirty="0" smtClean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2. Бегидова Т.П. «Теория и организация адаптивной физической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     культуры. 2-е изд., испр. И доп. Москва. «Юрайт» 2020 г.</a:t>
            </a:r>
            <a:endParaRPr lang="ru-RU" sz="2400" dirty="0" smtClean="0">
              <a:solidFill>
                <a:schemeClr val="tx1"/>
              </a:solidFill>
            </a:endParaRP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 3. Л.В. Токарская, Н.А. Дубровина, Н.Н. Бибийчук «Основы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     преподавания физической культуры  детям и подросткам с умерен-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    ной и тяжелой умственной отсталостью. Екатеринбург. Издательство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    Уральского университета.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   4. Частные методики адаптивной физической культуры: учебное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      пособие для студентов высш. и сред. проф.уч. заведений. Под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000" dirty="0">
                <a:solidFill>
                  <a:schemeClr val="tx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     редакцией  Л.В. Шапковой. Москва., Сов.спорт. 2014 г.</a:t>
            </a:r>
          </a:p>
          <a:p>
            <a:pPr marL="0" indent="0">
              <a:buNone/>
            </a:pPr>
            <a:endParaRPr lang="ru-RU" sz="2400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6974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900igr.net/datas/meditsina/Stomatologija/0040-040-Spasibo-za-vnimanie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9473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836712"/>
            <a:ext cx="8496944" cy="5243413"/>
          </a:xfrm>
          <a:ln w="12700"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indent="0" algn="just">
              <a:spcAft>
                <a:spcPts val="0"/>
              </a:spcAft>
              <a:buNone/>
            </a:pPr>
            <a:endParaRPr lang="ru-RU" sz="2400" dirty="0" smtClean="0">
              <a:latin typeface="Times New Roman"/>
              <a:ea typeface="Times New Roman"/>
              <a:cs typeface="Times New Roman"/>
            </a:endParaRPr>
          </a:p>
          <a:p>
            <a:pPr indent="0" algn="just"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rgbClr val="481F67"/>
                </a:solidFill>
                <a:latin typeface="Times New Roman"/>
                <a:ea typeface="Times New Roman"/>
                <a:cs typeface="Times New Roman"/>
              </a:rPr>
              <a:t>Адаптивная физическая культура</a:t>
            </a:r>
            <a:r>
              <a:rPr lang="ru-RU" sz="2800" b="1" dirty="0" smtClean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</a:rPr>
              <a:t> – </a:t>
            </a:r>
            <a:r>
              <a:rPr lang="ru-RU" sz="2800" b="1" dirty="0">
                <a:solidFill>
                  <a:schemeClr val="tx1"/>
                </a:solidFill>
                <a:latin typeface="Times New Roman"/>
                <a:ea typeface="Times New Roman"/>
                <a:cs typeface="Times New Roman"/>
              </a:rPr>
              <a:t>комплекс мер физкультурно – оздоровительного характера который направлен на реабилитацию, на социальную адаптацию детей с ограниченными возможностями здоровья через улучшение их эмоционального состояния, развития двигательных способностей, координации, общей мелкой моторики, мышления и речи.</a:t>
            </a:r>
            <a:endParaRPr lang="ru-RU" sz="2800" b="1" dirty="0">
              <a:solidFill>
                <a:schemeClr val="tx1"/>
              </a:solidFill>
              <a:effectLst/>
              <a:latin typeface="Times New Roman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2797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326760" cy="792088"/>
          </a:xfrm>
          <a:ln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b="1" cap="none" dirty="0" smtClean="0">
                <a:solidFill>
                  <a:srgbClr val="FF0000"/>
                </a:solidFill>
                <a:effectLst/>
              </a:rPr>
              <a:t>         </a:t>
            </a:r>
            <a:r>
              <a:rPr lang="ru-RU" sz="2400" b="1" cap="none" dirty="0" smtClean="0">
                <a:solidFill>
                  <a:srgbClr val="481F67"/>
                </a:solidFill>
                <a:effectLst/>
              </a:rPr>
              <a:t>ПРЫЖКИ. КОРРЕКЦИОННЫЕ УПРАЖНЕНИЯ.</a:t>
            </a:r>
            <a:endParaRPr lang="ru-RU" sz="2400" b="1" cap="none" dirty="0">
              <a:solidFill>
                <a:srgbClr val="481F67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340768"/>
            <a:ext cx="8686800" cy="5328592"/>
          </a:xfrm>
          <a:ln>
            <a:solidFill>
              <a:srgbClr val="481F67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556793"/>
            <a:ext cx="3758817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34560"/>
            <a:ext cx="3565231" cy="200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149194"/>
            <a:ext cx="3758817" cy="2103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9547" y="4137047"/>
            <a:ext cx="3565954" cy="2016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891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60648"/>
            <a:ext cx="8784976" cy="6123310"/>
          </a:xfrm>
          <a:ln w="19050"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buClr>
                <a:schemeClr val="tx1"/>
              </a:buClr>
              <a:buSzPct val="80000"/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  </a:t>
            </a:r>
          </a:p>
          <a:p>
            <a:pPr marL="0" indent="0" algn="ctr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ru-RU" sz="2400" b="1" dirty="0" smtClean="0">
                <a:solidFill>
                  <a:srgbClr val="481F67"/>
                </a:solidFill>
              </a:rPr>
              <a:t>Цель </a:t>
            </a:r>
            <a:r>
              <a:rPr lang="ru-RU" sz="2400" b="1" dirty="0">
                <a:solidFill>
                  <a:srgbClr val="481F67"/>
                </a:solidFill>
              </a:rPr>
              <a:t>адаптивной физической </a:t>
            </a:r>
            <a:r>
              <a:rPr lang="ru-RU" sz="2400" b="1" dirty="0" smtClean="0">
                <a:solidFill>
                  <a:srgbClr val="481F67"/>
                </a:solidFill>
              </a:rPr>
              <a:t>культуры:</a:t>
            </a:r>
          </a:p>
          <a:p>
            <a:pPr marL="0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Развитие физических качеств и способностей совершенствование функциональных возможностей организма, укрепление индивидуального здоровья.</a:t>
            </a:r>
          </a:p>
          <a:p>
            <a:pPr marL="0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               </a:t>
            </a:r>
            <a:r>
              <a:rPr lang="ru-RU" sz="2400" b="1" dirty="0" smtClean="0">
                <a:solidFill>
                  <a:srgbClr val="481F67"/>
                </a:solidFill>
              </a:rPr>
              <a:t>Задачи адаптивной физической культуры:</a:t>
            </a:r>
          </a:p>
          <a:p>
            <a:pPr marL="0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u="sng" dirty="0" smtClean="0">
                <a:solidFill>
                  <a:schemeClr val="tx1"/>
                </a:solidFill>
              </a:rPr>
              <a:t>Первая группа: </a:t>
            </a:r>
            <a:r>
              <a:rPr lang="ru-RU" sz="2400" b="1" dirty="0" smtClean="0">
                <a:solidFill>
                  <a:schemeClr val="tx1"/>
                </a:solidFill>
              </a:rPr>
              <a:t>- коррекционные, компенсаторные,</a:t>
            </a:r>
          </a:p>
          <a:p>
            <a:pPr marL="0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r>
              <a:rPr lang="ru-RU" sz="2400" b="1" dirty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                               профилактические.</a:t>
            </a:r>
          </a:p>
          <a:p>
            <a:pPr marL="0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 </a:t>
            </a:r>
            <a:r>
              <a:rPr lang="ru-RU" sz="2400" b="1" u="sng" dirty="0" smtClean="0">
                <a:solidFill>
                  <a:schemeClr val="tx1"/>
                </a:solidFill>
              </a:rPr>
              <a:t>Вторая группа: </a:t>
            </a:r>
            <a:r>
              <a:rPr lang="ru-RU" sz="2400" b="1" dirty="0" smtClean="0">
                <a:solidFill>
                  <a:schemeClr val="tx1"/>
                </a:solidFill>
              </a:rPr>
              <a:t>- образовательные, воспитательные,</a:t>
            </a:r>
          </a:p>
          <a:p>
            <a:pPr marL="0" indent="0" algn="just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r>
              <a:rPr lang="ru-RU" sz="2400" b="1" dirty="0">
                <a:solidFill>
                  <a:schemeClr val="tx1"/>
                </a:solidFill>
              </a:rPr>
              <a:t> </a:t>
            </a:r>
            <a:r>
              <a:rPr lang="ru-RU" sz="2400" b="1" dirty="0" smtClean="0">
                <a:solidFill>
                  <a:schemeClr val="tx1"/>
                </a:solidFill>
              </a:rPr>
              <a:t>                                оздоровительно – развивающие.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marL="0" indent="0" algn="just">
              <a:buClr>
                <a:schemeClr val="tx1"/>
              </a:buClr>
              <a:buSzPct val="80000"/>
              <a:buNone/>
            </a:pPr>
            <a:r>
              <a:rPr lang="ru-RU" sz="2400" b="1" dirty="0">
                <a:solidFill>
                  <a:srgbClr val="FF0000"/>
                </a:solidFill>
              </a:rPr>
              <a:t> </a:t>
            </a:r>
            <a:endParaRPr lang="ru-RU" sz="2400" b="1" dirty="0" smtClean="0">
              <a:solidFill>
                <a:srgbClr val="FF0000"/>
              </a:solidFill>
            </a:endParaRPr>
          </a:p>
          <a:p>
            <a:pPr marL="0" indent="0" algn="just">
              <a:buClr>
                <a:schemeClr val="tx1"/>
              </a:buClr>
              <a:buSzPct val="80000"/>
              <a:buNone/>
            </a:pPr>
            <a:endParaRPr lang="ru-RU" sz="2400" b="1" dirty="0" smtClean="0">
              <a:solidFill>
                <a:srgbClr val="FF0000"/>
              </a:solidFill>
            </a:endParaRPr>
          </a:p>
          <a:p>
            <a:pPr marL="0" indent="0" algn="just">
              <a:buClr>
                <a:schemeClr val="tx1"/>
              </a:buClr>
              <a:buSzPct val="80000"/>
              <a:buNone/>
            </a:pP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594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  <a:ln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200" b="1" cap="none" dirty="0" smtClean="0">
                <a:solidFill>
                  <a:srgbClr val="481F67"/>
                </a:solidFill>
                <a:effectLst/>
              </a:rPr>
              <a:t>СПЕЦИАЛЬНЫЕ ЗАДАЧИ.</a:t>
            </a:r>
            <a:endParaRPr lang="ru-RU" sz="3200" b="1" cap="none" dirty="0">
              <a:solidFill>
                <a:srgbClr val="481F67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115198"/>
          </a:xfrm>
          <a:ln w="12700"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r>
              <a:rPr lang="ru-RU" sz="2400" b="1" dirty="0">
                <a:solidFill>
                  <a:schemeClr val="tx1"/>
                </a:solidFill>
              </a:rPr>
              <a:t> 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  </a:t>
            </a:r>
            <a:r>
              <a:rPr lang="ru-RU" sz="24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1.</a:t>
            </a:r>
            <a:r>
              <a:rPr lang="ru-RU" sz="2400" dirty="0">
                <a:latin typeface="+mj-lt"/>
                <a:cs typeface="Times New Roman" pitchFamily="18" charset="0"/>
              </a:rPr>
              <a:t> </a:t>
            </a:r>
            <a:r>
              <a:rPr lang="ru-RU" sz="2400" dirty="0" smtClean="0">
                <a:latin typeface="+mj-lt"/>
                <a:cs typeface="Times New Roman" pitchFamily="18" charset="0"/>
              </a:rPr>
              <a:t>Коррекция </a:t>
            </a:r>
            <a:r>
              <a:rPr lang="ru-RU" sz="2400" dirty="0">
                <a:latin typeface="+mj-lt"/>
                <a:cs typeface="Times New Roman" pitchFamily="18" charset="0"/>
              </a:rPr>
              <a:t>основных движений в ходьбе, беге, метании</a:t>
            </a:r>
            <a:r>
              <a:rPr lang="ru-RU" sz="2400" dirty="0" smtClean="0">
                <a:latin typeface="+mj-lt"/>
                <a:cs typeface="Times New Roman" pitchFamily="18" charset="0"/>
              </a:rPr>
              <a:t>,</a:t>
            </a:r>
          </a:p>
          <a:p>
            <a:pPr marL="0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r>
              <a:rPr lang="ru-RU" sz="2400" dirty="0">
                <a:latin typeface="+mj-lt"/>
                <a:cs typeface="Times New Roman" pitchFamily="18" charset="0"/>
              </a:rPr>
              <a:t> </a:t>
            </a:r>
            <a:r>
              <a:rPr lang="ru-RU" sz="2400" dirty="0" smtClean="0">
                <a:latin typeface="+mj-lt"/>
                <a:cs typeface="Times New Roman" pitchFamily="18" charset="0"/>
              </a:rPr>
              <a:t>    прыжках</a:t>
            </a:r>
            <a:r>
              <a:rPr lang="ru-RU" sz="2400" dirty="0">
                <a:latin typeface="+mj-lt"/>
                <a:cs typeface="Times New Roman" pitchFamily="18" charset="0"/>
              </a:rPr>
              <a:t>, лазании, упражнениях с </a:t>
            </a:r>
            <a:r>
              <a:rPr lang="ru-RU" sz="2400" dirty="0" smtClean="0">
                <a:latin typeface="+mj-lt"/>
                <a:cs typeface="Times New Roman" pitchFamily="18" charset="0"/>
              </a:rPr>
              <a:t>предметами.</a:t>
            </a:r>
          </a:p>
          <a:p>
            <a:pPr marL="0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r>
              <a:rPr lang="ru-RU" sz="2400" dirty="0">
                <a:latin typeface="+mj-lt"/>
                <a:cs typeface="Times New Roman" pitchFamily="18" charset="0"/>
              </a:rPr>
              <a:t> </a:t>
            </a:r>
            <a:r>
              <a:rPr lang="ru-RU" sz="2400" dirty="0" smtClean="0">
                <a:latin typeface="+mj-lt"/>
                <a:cs typeface="Times New Roman" pitchFamily="18" charset="0"/>
              </a:rPr>
              <a:t> 2</a:t>
            </a:r>
            <a:r>
              <a:rPr lang="ru-RU" sz="2400" dirty="0">
                <a:latin typeface="+mj-lt"/>
                <a:cs typeface="Times New Roman" pitchFamily="18" charset="0"/>
              </a:rPr>
              <a:t>. Коррекция и развитие координационных способностей.</a:t>
            </a:r>
          </a:p>
          <a:p>
            <a:pPr marL="0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r>
              <a:rPr lang="ru-RU" sz="2400" dirty="0" smtClean="0">
                <a:latin typeface="+mj-lt"/>
                <a:cs typeface="Times New Roman" pitchFamily="18" charset="0"/>
              </a:rPr>
              <a:t>  3</a:t>
            </a:r>
            <a:r>
              <a:rPr lang="ru-RU" sz="2400" dirty="0">
                <a:latin typeface="+mj-lt"/>
                <a:cs typeface="Times New Roman" pitchFamily="18" charset="0"/>
              </a:rPr>
              <a:t>. Коррекция и развитие физической подготовленности.</a:t>
            </a:r>
          </a:p>
          <a:p>
            <a:pPr marL="0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r>
              <a:rPr lang="ru-RU" sz="2400" dirty="0" smtClean="0">
                <a:latin typeface="+mj-lt"/>
                <a:cs typeface="Times New Roman" pitchFamily="18" charset="0"/>
              </a:rPr>
              <a:t>  4</a:t>
            </a:r>
            <a:r>
              <a:rPr lang="ru-RU" sz="2400" dirty="0">
                <a:latin typeface="+mj-lt"/>
                <a:cs typeface="Times New Roman" pitchFamily="18" charset="0"/>
              </a:rPr>
              <a:t>. Коррекция и профилактика соматических нарушений. </a:t>
            </a:r>
            <a:endParaRPr lang="ru-RU" sz="2400" dirty="0" smtClean="0">
              <a:latin typeface="+mj-lt"/>
              <a:cs typeface="Times New Roman" pitchFamily="18" charset="0"/>
            </a:endParaRPr>
          </a:p>
          <a:p>
            <a:pPr marL="0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r>
              <a:rPr lang="ru-RU" sz="2400" dirty="0">
                <a:latin typeface="+mj-lt"/>
                <a:cs typeface="Times New Roman" pitchFamily="18" charset="0"/>
              </a:rPr>
              <a:t> </a:t>
            </a:r>
            <a:r>
              <a:rPr lang="ru-RU" sz="2400" dirty="0" smtClean="0">
                <a:latin typeface="+mj-lt"/>
                <a:cs typeface="Times New Roman" pitchFamily="18" charset="0"/>
              </a:rPr>
              <a:t> 5</a:t>
            </a:r>
            <a:r>
              <a:rPr lang="ru-RU" sz="2400" dirty="0">
                <a:latin typeface="+mj-lt"/>
                <a:cs typeface="Times New Roman" pitchFamily="18" charset="0"/>
              </a:rPr>
              <a:t>. Коррекция и развитие психических и </a:t>
            </a:r>
            <a:r>
              <a:rPr lang="ru-RU" sz="2400" dirty="0" smtClean="0">
                <a:latin typeface="+mj-lt"/>
                <a:cs typeface="Times New Roman" pitchFamily="18" charset="0"/>
              </a:rPr>
              <a:t>сенсорно-</a:t>
            </a:r>
          </a:p>
          <a:p>
            <a:pPr marL="0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r>
              <a:rPr lang="ru-RU" sz="2400" dirty="0">
                <a:latin typeface="+mj-lt"/>
                <a:cs typeface="Times New Roman" pitchFamily="18" charset="0"/>
              </a:rPr>
              <a:t> </a:t>
            </a:r>
            <a:r>
              <a:rPr lang="ru-RU" sz="2400" dirty="0" smtClean="0">
                <a:latin typeface="+mj-lt"/>
                <a:cs typeface="Times New Roman" pitchFamily="18" charset="0"/>
              </a:rPr>
              <a:t>     перцептивных </a:t>
            </a:r>
            <a:r>
              <a:rPr lang="ru-RU" sz="2400" dirty="0">
                <a:latin typeface="+mj-lt"/>
                <a:cs typeface="Times New Roman" pitchFamily="18" charset="0"/>
              </a:rPr>
              <a:t>способностей: </a:t>
            </a:r>
          </a:p>
          <a:p>
            <a:pPr marL="0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r>
              <a:rPr lang="ru-RU" sz="2400" dirty="0" smtClean="0">
                <a:latin typeface="+mj-lt"/>
                <a:cs typeface="Times New Roman" pitchFamily="18" charset="0"/>
              </a:rPr>
              <a:t>  6</a:t>
            </a:r>
            <a:r>
              <a:rPr lang="ru-RU" sz="2400" dirty="0">
                <a:latin typeface="+mj-lt"/>
                <a:cs typeface="Times New Roman" pitchFamily="18" charset="0"/>
              </a:rPr>
              <a:t>. Развитие познавательной деятельности. </a:t>
            </a:r>
          </a:p>
          <a:p>
            <a:pPr marL="0" indent="0">
              <a:spcBef>
                <a:spcPts val="0"/>
              </a:spcBef>
              <a:buClr>
                <a:schemeClr val="tx1"/>
              </a:buClr>
              <a:buSzPct val="80000"/>
              <a:buNone/>
            </a:pPr>
            <a:r>
              <a:rPr lang="ru-RU" sz="2400" dirty="0" smtClean="0">
                <a:latin typeface="+mj-lt"/>
                <a:cs typeface="Times New Roman" pitchFamily="18" charset="0"/>
              </a:rPr>
              <a:t> </a:t>
            </a:r>
            <a:r>
              <a:rPr lang="ru-RU" sz="2400" dirty="0" smtClean="0"/>
              <a:t>   </a:t>
            </a:r>
            <a:endParaRPr lang="ru-RU" sz="2400" dirty="0"/>
          </a:p>
          <a:p>
            <a:pPr marL="0" indent="0">
              <a:buClr>
                <a:schemeClr val="tx1"/>
              </a:buClr>
              <a:buSzPct val="80000"/>
              <a:buNone/>
            </a:pPr>
            <a:r>
              <a:rPr lang="ru-RU" sz="2400" dirty="0" smtClean="0">
                <a:solidFill>
                  <a:schemeClr val="tx1"/>
                </a:solidFill>
              </a:rPr>
              <a:t> 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247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88640"/>
            <a:ext cx="8686800" cy="864096"/>
          </a:xfrm>
          <a:ln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2800" b="1" cap="none" dirty="0" smtClean="0">
                <a:solidFill>
                  <a:srgbClr val="481F67"/>
                </a:solidFill>
                <a:effectLst/>
              </a:rPr>
              <a:t>ФУНКЦИИ АДАПТИВНОЙ ФИЗИЧЕСКОЙ КУЛЬТУРЫ.</a:t>
            </a:r>
            <a:endParaRPr lang="ru-RU" sz="2800" b="1" cap="none" dirty="0">
              <a:solidFill>
                <a:srgbClr val="481F67"/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115198"/>
          </a:xfrm>
          <a:ln w="19050"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dirty="0" smtClean="0"/>
              <a:t> 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dirty="0" smtClean="0"/>
              <a:t>  </a:t>
            </a:r>
            <a:r>
              <a:rPr lang="ru-RU" sz="2400" b="1" dirty="0" smtClean="0"/>
              <a:t>1.Реабилитационная </a:t>
            </a:r>
            <a:r>
              <a:rPr lang="ru-RU" sz="2400" b="1" dirty="0"/>
              <a:t>функция включает в </a:t>
            </a:r>
            <a:r>
              <a:rPr lang="ru-RU" sz="2400" b="1" dirty="0" smtClean="0"/>
              <a:t>себя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</a:t>
            </a:r>
            <a:r>
              <a:rPr lang="ru-RU" sz="2400" b="1" dirty="0"/>
              <a:t>коррекционную, компенсаторную и </a:t>
            </a:r>
            <a:r>
              <a:rPr lang="ru-RU" sz="2400" b="1" dirty="0" smtClean="0"/>
              <a:t>профилактическую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деятельность. </a:t>
            </a:r>
            <a:endParaRPr lang="ru-RU" sz="2400" b="1" dirty="0"/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b="1" dirty="0" smtClean="0"/>
              <a:t>   2.Педагогическая </a:t>
            </a:r>
            <a:r>
              <a:rPr lang="ru-RU" sz="2400" b="1" dirty="0"/>
              <a:t>функция включает в </a:t>
            </a:r>
            <a:r>
              <a:rPr lang="ru-RU" sz="2400" b="1" dirty="0" smtClean="0"/>
              <a:t>себя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образовательную</a:t>
            </a:r>
            <a:r>
              <a:rPr lang="ru-RU" sz="2400" b="1" dirty="0"/>
              <a:t>, воспитательную и </a:t>
            </a:r>
            <a:r>
              <a:rPr lang="ru-RU" sz="2400" b="1" dirty="0" smtClean="0"/>
              <a:t>профессионально-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подготовительную деятельность. </a:t>
            </a:r>
            <a:endParaRPr lang="ru-RU" sz="2400" b="1" dirty="0"/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b="1" dirty="0" smtClean="0"/>
              <a:t>  3.Функция </a:t>
            </a:r>
            <a:r>
              <a:rPr lang="ru-RU" sz="2400" b="1" dirty="0"/>
              <a:t>физического воспитания и спорта включает </a:t>
            </a:r>
            <a:r>
              <a:rPr lang="ru-RU" sz="2400" b="1" dirty="0" smtClean="0"/>
              <a:t>в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</a:t>
            </a:r>
            <a:r>
              <a:rPr lang="ru-RU" sz="2400" b="1" dirty="0"/>
              <a:t>себя развивающую, соревновательную и </a:t>
            </a:r>
            <a:r>
              <a:rPr lang="ru-RU" sz="2400" b="1" dirty="0" smtClean="0"/>
              <a:t>творческую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деятельность</a:t>
            </a:r>
            <a:r>
              <a:rPr lang="ru-RU" sz="2400" b="1" dirty="0"/>
              <a:t>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b="1" dirty="0" smtClean="0"/>
              <a:t>  4.Социальная </a:t>
            </a:r>
            <a:r>
              <a:rPr lang="ru-RU" sz="2400" b="1" dirty="0"/>
              <a:t>функция </a:t>
            </a:r>
            <a:r>
              <a:rPr lang="ru-RU" sz="2400" b="1" dirty="0" smtClean="0"/>
              <a:t>включает в </a:t>
            </a:r>
            <a:r>
              <a:rPr lang="ru-RU" sz="2400" b="1" dirty="0"/>
              <a:t>себя гуманистическую</a:t>
            </a:r>
            <a:r>
              <a:rPr lang="ru-RU" sz="2400" b="1" dirty="0" smtClean="0"/>
              <a:t>,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400" b="1" dirty="0" smtClean="0"/>
              <a:t>    социализирующую </a:t>
            </a:r>
            <a:r>
              <a:rPr lang="ru-RU" sz="2400" b="1" dirty="0"/>
              <a:t>и коммуникативную деятельность.</a:t>
            </a:r>
          </a:p>
          <a:p>
            <a:pPr marL="0" indent="0">
              <a:buNone/>
            </a:pPr>
            <a:r>
              <a:rPr lang="ru-RU" sz="2400" dirty="0" smtClean="0"/>
              <a:t>  </a:t>
            </a:r>
            <a:endParaRPr lang="ru-RU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16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395536" y="260648"/>
            <a:ext cx="8424936" cy="504056"/>
          </a:xfrm>
          <a:ln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2800" b="1" cap="none" dirty="0" smtClean="0">
                <a:solidFill>
                  <a:srgbClr val="481F67"/>
                </a:solidFill>
                <a:effectLst/>
              </a:rPr>
              <a:t>  УПРАЖНЕНИЯ </a:t>
            </a:r>
            <a:r>
              <a:rPr lang="ru-RU" sz="2800" b="1" cap="none" dirty="0">
                <a:solidFill>
                  <a:srgbClr val="481F67"/>
                </a:solidFill>
                <a:effectLst/>
              </a:rPr>
              <a:t>ДЛЯ КООРДИНАЦИИ ДВИЖЕНИЙ.</a:t>
            </a: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81000" y="1052736"/>
            <a:ext cx="8458200" cy="5472608"/>
          </a:xfrm>
          <a:ln>
            <a:solidFill>
              <a:srgbClr val="321547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297207"/>
            <a:ext cx="5559346" cy="2662982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186922"/>
            <a:ext cx="2905584" cy="2184202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84419"/>
            <a:ext cx="2396405" cy="2184203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75453" y="4149081"/>
            <a:ext cx="2383194" cy="2219541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0878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76672"/>
            <a:ext cx="8352928" cy="838200"/>
          </a:xfrm>
          <a:ln w="19050"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b="1" cap="none" dirty="0" smtClean="0">
                <a:solidFill>
                  <a:srgbClr val="481F67"/>
                </a:solidFill>
                <a:effectLst/>
              </a:rPr>
              <a:t>                </a:t>
            </a:r>
            <a:r>
              <a:rPr lang="ru-RU" sz="2800" b="1" cap="none" dirty="0" smtClean="0">
                <a:solidFill>
                  <a:srgbClr val="481F67"/>
                </a:solidFill>
                <a:effectLst/>
              </a:rPr>
              <a:t>Коррекционные </a:t>
            </a:r>
            <a:r>
              <a:rPr lang="ru-RU" sz="2800" b="1" cap="none" dirty="0" smtClean="0">
                <a:solidFill>
                  <a:srgbClr val="481F67"/>
                </a:solidFill>
                <a:effectLst/>
              </a:rPr>
              <a:t>игры.</a:t>
            </a:r>
            <a:endParaRPr lang="ru-RU" sz="2800" b="1" cap="none" dirty="0">
              <a:solidFill>
                <a:srgbClr val="481F67"/>
              </a:solidFill>
              <a:effectLst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1554162"/>
            <a:ext cx="8784976" cy="4525963"/>
          </a:xfrm>
          <a:ln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685" y="2978144"/>
            <a:ext cx="2437504" cy="1977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956" y="2978144"/>
            <a:ext cx="2768513" cy="1977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5777" y="2978144"/>
            <a:ext cx="2657318" cy="1993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6653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332656"/>
            <a:ext cx="8884096" cy="6192688"/>
          </a:xfrm>
          <a:ln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                                    </a:t>
            </a:r>
          </a:p>
          <a:p>
            <a:pPr marL="0" indent="0">
              <a:buNone/>
            </a:pPr>
            <a:r>
              <a:rPr lang="ru-RU" sz="2400" dirty="0"/>
              <a:t> </a:t>
            </a:r>
            <a:r>
              <a:rPr lang="ru-RU" sz="2400" dirty="0" smtClean="0"/>
              <a:t>                          метод</a:t>
            </a:r>
            <a:endParaRPr lang="ru-RU" sz="24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6842" y="622550"/>
            <a:ext cx="8511751" cy="914400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481F67"/>
                </a:solidFill>
              </a:rPr>
              <a:t>МЕТОДЫ ФОРМИРОВАНИЯ ЗНАНИЙ</a:t>
            </a:r>
            <a:endParaRPr lang="ru-RU" sz="2400" b="1" dirty="0">
              <a:solidFill>
                <a:srgbClr val="481F67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10964" y="2329722"/>
            <a:ext cx="4000996" cy="410445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   </a:t>
            </a:r>
            <a:r>
              <a:rPr lang="ru-RU" sz="2000" b="1" dirty="0" smtClean="0">
                <a:solidFill>
                  <a:srgbClr val="481F67"/>
                </a:solidFill>
              </a:rPr>
              <a:t>МЕТОД НАГЛЯДНОСТИ</a:t>
            </a:r>
            <a:endParaRPr lang="en-US" sz="2000" b="1" dirty="0" smtClean="0">
              <a:solidFill>
                <a:srgbClr val="481F67"/>
              </a:solidFill>
            </a:endParaRPr>
          </a:p>
          <a:p>
            <a:endParaRPr lang="ru-RU" sz="2000" b="1" dirty="0" smtClean="0">
              <a:solidFill>
                <a:srgbClr val="FF0000"/>
              </a:solidFill>
            </a:endParaRPr>
          </a:p>
          <a:p>
            <a:r>
              <a:rPr lang="ru-RU" sz="2000" b="1" dirty="0" smtClean="0">
                <a:solidFill>
                  <a:schemeClr val="tx1"/>
                </a:solidFill>
              </a:rPr>
              <a:t>- сочетание показа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физического  упражнений,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  словесное объяснение</a:t>
            </a:r>
            <a:r>
              <a:rPr lang="ru-RU" sz="2000" b="1" dirty="0">
                <a:solidFill>
                  <a:schemeClr val="tx1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и 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  выполнения; </a:t>
            </a:r>
          </a:p>
          <a:p>
            <a:r>
              <a:rPr lang="ru-RU" sz="2000" b="1" dirty="0">
                <a:solidFill>
                  <a:schemeClr val="tx1"/>
                </a:solidFill>
              </a:rPr>
              <a:t>-</a:t>
            </a:r>
            <a:r>
              <a:rPr lang="ru-RU" sz="2000" b="1" dirty="0" smtClean="0">
                <a:solidFill>
                  <a:schemeClr val="tx1"/>
                </a:solidFill>
              </a:rPr>
              <a:t> использование плакатов;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- рассказ - описание по 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  картинке с последующем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  выполнением .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642583" y="2329722"/>
            <a:ext cx="4255875" cy="4104456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FF0000"/>
                </a:solidFill>
              </a:rPr>
              <a:t>       </a:t>
            </a:r>
            <a:r>
              <a:rPr lang="ru-RU" sz="2000" b="1" dirty="0" smtClean="0">
                <a:solidFill>
                  <a:srgbClr val="481F67"/>
                </a:solidFill>
              </a:rPr>
              <a:t>МЕТОД СЛОВА</a:t>
            </a:r>
            <a:endParaRPr lang="en-US" sz="2000" b="1" dirty="0" smtClean="0">
              <a:solidFill>
                <a:srgbClr val="481F67"/>
              </a:solidFill>
            </a:endParaRPr>
          </a:p>
          <a:p>
            <a:endParaRPr lang="ru-RU" sz="2000" b="1" dirty="0" smtClean="0">
              <a:solidFill>
                <a:srgbClr val="FF0000"/>
              </a:solidFill>
            </a:endParaRPr>
          </a:p>
          <a:p>
            <a:r>
              <a:rPr lang="ru-RU" sz="2000" b="1" dirty="0" smtClean="0">
                <a:solidFill>
                  <a:schemeClr val="tx1"/>
                </a:solidFill>
              </a:rPr>
              <a:t>- объяснение, указание,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  уточнение, беседа и т.п.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- </a:t>
            </a:r>
            <a:r>
              <a:rPr lang="ru-RU" sz="2000" b="1" dirty="0">
                <a:solidFill>
                  <a:schemeClr val="tx1"/>
                </a:solidFill>
              </a:rPr>
              <a:t>н</a:t>
            </a:r>
            <a:r>
              <a:rPr lang="ru-RU" sz="2000" b="1" dirty="0" smtClean="0">
                <a:solidFill>
                  <a:schemeClr val="tx1"/>
                </a:solidFill>
              </a:rPr>
              <a:t>евербальная информация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(жесты, условные знаки )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- сопряженная речь;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- зрительно – наглядная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   информация.</a:t>
            </a:r>
          </a:p>
          <a:p>
            <a:endParaRPr lang="ru-RU" sz="2000" b="1" dirty="0">
              <a:solidFill>
                <a:srgbClr val="FF0000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2051720" y="1553208"/>
            <a:ext cx="0" cy="776514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V="1">
            <a:off x="6588224" y="1553207"/>
            <a:ext cx="0" cy="776515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741772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587680" cy="8382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b="1" cap="none" dirty="0" smtClean="0">
                <a:solidFill>
                  <a:srgbClr val="FF0000"/>
                </a:solidFill>
                <a:effectLst/>
              </a:rPr>
              <a:t>    </a:t>
            </a:r>
            <a:r>
              <a:rPr lang="ru-RU" sz="2400" b="1" cap="none" dirty="0" smtClean="0">
                <a:solidFill>
                  <a:srgbClr val="481F67"/>
                </a:solidFill>
                <a:effectLst/>
              </a:rPr>
              <a:t>МЕТОДЫ ОБУЧЕНИЯ ДВИГАТЕЛЬНЫМ ДЕЙСТВИЯМ.</a:t>
            </a:r>
            <a:endParaRPr lang="ru-RU" sz="2400" b="1" dirty="0">
              <a:solidFill>
                <a:srgbClr val="481F67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5496" y="1556792"/>
            <a:ext cx="9001000" cy="4899174"/>
          </a:xfrm>
          <a:ln w="19050">
            <a:solidFill>
              <a:srgbClr val="7030A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ru-RU" dirty="0" smtClean="0"/>
              <a:t>     </a:t>
            </a:r>
            <a:endParaRPr lang="ru-RU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23528" y="2363078"/>
            <a:ext cx="3996444" cy="2866121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2000" b="1" dirty="0" smtClean="0">
                <a:solidFill>
                  <a:srgbClr val="481F67"/>
                </a:solidFill>
              </a:rPr>
              <a:t>«ПРИНЦИП ДРОБНОСТИ»</a:t>
            </a:r>
          </a:p>
          <a:p>
            <a:endParaRPr lang="ru-RU" sz="2000" b="1" dirty="0">
              <a:solidFill>
                <a:srgbClr val="FF0000"/>
              </a:solidFill>
            </a:endParaRPr>
          </a:p>
          <a:p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ОБУЧЕНИЕ ЭЛЕМЕНТАМ СЛОЖНЫХ ПО СТРУКТУРЕ УПРАЖНЕНИЙ ПО ЧАСТЯМ С ПОСЛЕДУЮЩИМ ИХ ОБЪЕДИНЕНИЕМ</a:t>
            </a:r>
            <a:r>
              <a:rPr lang="ru-RU" sz="2000" b="1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572000" y="2348880"/>
            <a:ext cx="4176464" cy="2880319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rgbClr val="481F67"/>
                </a:solidFill>
              </a:rPr>
              <a:t>«МЕТОД ЦЕЛОСТНОГО</a:t>
            </a:r>
          </a:p>
          <a:p>
            <a:r>
              <a:rPr lang="ru-RU" sz="2000" b="1" dirty="0" smtClean="0">
                <a:solidFill>
                  <a:srgbClr val="481F67"/>
                </a:solidFill>
              </a:rPr>
              <a:t>  </a:t>
            </a:r>
            <a:r>
              <a:rPr lang="en-US" sz="2000" b="1" dirty="0" smtClean="0">
                <a:solidFill>
                  <a:srgbClr val="481F67"/>
                </a:solidFill>
              </a:rPr>
              <a:t>     </a:t>
            </a:r>
            <a:r>
              <a:rPr lang="ru-RU" sz="2000" b="1" dirty="0" smtClean="0">
                <a:solidFill>
                  <a:srgbClr val="481F67"/>
                </a:solidFill>
              </a:rPr>
              <a:t>ОБУЧЕНИЯ» </a:t>
            </a:r>
          </a:p>
          <a:p>
            <a:endParaRPr lang="ru-RU" sz="2000" b="1" dirty="0">
              <a:solidFill>
                <a:srgbClr val="FF0000"/>
              </a:solidFill>
            </a:endParaRPr>
          </a:p>
          <a:p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</a:rPr>
              <a:t>ИСПОЛЬЗУЕТСЯ ПРИ 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ИЗУЧЕНИИ  ПРОСТЫХ УПРАЖНЕНИЙ, КОТОРЫЕ НЕ ДЕЛЯТСЯ ПО ЧАСТЯМ.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17473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2333</TotalTime>
  <Words>624</Words>
  <Application>Microsoft Office PowerPoint</Application>
  <PresentationFormat>Экран (4:3)</PresentationFormat>
  <Paragraphs>123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Трек</vt:lpstr>
      <vt:lpstr>Презентация PowerPoint</vt:lpstr>
      <vt:lpstr>Презентация PowerPoint</vt:lpstr>
      <vt:lpstr>Презентация PowerPoint</vt:lpstr>
      <vt:lpstr>СПЕЦИАЛЬНЫЕ ЗАДАЧИ.</vt:lpstr>
      <vt:lpstr>ФУНКЦИИ АДАПТИВНОЙ ФИЗИЧЕСКОЙ КУЛЬТУРЫ.</vt:lpstr>
      <vt:lpstr>  УПРАЖНЕНИЯ ДЛЯ КООРДИНАЦИИ ДВИЖЕНИЙ.</vt:lpstr>
      <vt:lpstr>                Коррекционные игры.</vt:lpstr>
      <vt:lpstr>Презентация PowerPoint</vt:lpstr>
      <vt:lpstr>    МЕТОДЫ ОБУЧЕНИЯ ДВИГАТЕЛЬНЫМ ДЕЙСТВИЯМ.</vt:lpstr>
      <vt:lpstr>         Ходьба. Коррекционные упражнения.</vt:lpstr>
      <vt:lpstr>            БЕГ. КОРРЕКЦИОННЫЕ УПРАЖНЕНИЯ.</vt:lpstr>
      <vt:lpstr>         ПРЫЖКИ. КОРРЕКЦИОННЫЕ УПРАЖНЕНИЯ.</vt:lpstr>
      <vt:lpstr>         МЕТАНИЕ. КОРРЕКЦИОННЫЕ УПРАЖНЕИЯ.</vt:lpstr>
      <vt:lpstr>            ОСАНКА. КОРРЕКЦИОННЫЕ УПРАЖНЕНИЯ.</vt:lpstr>
      <vt:lpstr>    МЕЛКАЯ МОТОРИКА. КОРРЕКЦИОННЫЕ УПРАЖНЕНИЯ.</vt:lpstr>
      <vt:lpstr>        РАССЛАБЛЕНИЕ. КОРРЕКЦИОННЫЕ УПРАЖНЕНИЯ.</vt:lpstr>
      <vt:lpstr>           </vt:lpstr>
      <vt:lpstr>Презентация PowerPoint</vt:lpstr>
      <vt:lpstr>Презентация PowerPoint</vt:lpstr>
      <vt:lpstr>         ПРЫЖКИ. КОРРЕКЦИОННЫЕ УПРАЖНЕНИЯ.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Методические основы развития физических      качеств детей с ОВЗ и детей - инвалидов</dc:title>
  <dc:creator>Пользователь</dc:creator>
  <cp:lastModifiedBy>Пользователь</cp:lastModifiedBy>
  <cp:revision>161</cp:revision>
  <dcterms:created xsi:type="dcterms:W3CDTF">2020-11-17T05:04:43Z</dcterms:created>
  <dcterms:modified xsi:type="dcterms:W3CDTF">2022-11-16T17:40:39Z</dcterms:modified>
</cp:coreProperties>
</file>