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35"/>
  </p:notesMasterIdLst>
  <p:sldIdLst>
    <p:sldId id="314" r:id="rId3"/>
    <p:sldId id="288" r:id="rId4"/>
    <p:sldId id="289" r:id="rId5"/>
    <p:sldId id="292" r:id="rId6"/>
    <p:sldId id="291" r:id="rId7"/>
    <p:sldId id="293" r:id="rId8"/>
    <p:sldId id="297" r:id="rId9"/>
    <p:sldId id="298" r:id="rId10"/>
    <p:sldId id="299" r:id="rId11"/>
    <p:sldId id="305" r:id="rId12"/>
    <p:sldId id="304" r:id="rId13"/>
    <p:sldId id="300" r:id="rId14"/>
    <p:sldId id="301" r:id="rId15"/>
    <p:sldId id="302" r:id="rId16"/>
    <p:sldId id="303" r:id="rId17"/>
    <p:sldId id="313" r:id="rId18"/>
    <p:sldId id="307" r:id="rId19"/>
    <p:sldId id="258" r:id="rId20"/>
    <p:sldId id="259" r:id="rId21"/>
    <p:sldId id="261" r:id="rId22"/>
    <p:sldId id="262" r:id="rId23"/>
    <p:sldId id="264" r:id="rId24"/>
    <p:sldId id="265" r:id="rId25"/>
    <p:sldId id="267" r:id="rId26"/>
    <p:sldId id="268" r:id="rId27"/>
    <p:sldId id="270" r:id="rId28"/>
    <p:sldId id="271" r:id="rId29"/>
    <p:sldId id="272" r:id="rId30"/>
    <p:sldId id="308" r:id="rId31"/>
    <p:sldId id="311" r:id="rId32"/>
    <p:sldId id="312" r:id="rId33"/>
    <p:sldId id="317" r:id="rId3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 txBox="1">
            <a:spLocks noGrp="1"/>
          </p:cNvSpPr>
          <p:nvPr>
            <p:ph type="ctrTitle"/>
          </p:nvPr>
        </p:nvSpPr>
        <p:spPr>
          <a:xfrm>
            <a:off x="990600" y="1905000"/>
            <a:ext cx="777240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ubTitle" idx="1"/>
          </p:nvPr>
        </p:nvSpPr>
        <p:spPr>
          <a:xfrm>
            <a:off x="990600" y="3962400"/>
            <a:ext cx="6781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640"/>
              </a:spcBef>
              <a:spcAft>
                <a:spcPts val="0"/>
              </a:spcAft>
              <a:buSzPts val="320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dt" idx="10"/>
          </p:nvPr>
        </p:nvSpPr>
        <p:spPr>
          <a:xfrm>
            <a:off x="9906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ftr" idx="11"/>
          </p:nvPr>
        </p:nvSpPr>
        <p:spPr>
          <a:xfrm>
            <a:off x="3468687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ldNum" idx="12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1"/>
          </p:nvPr>
        </p:nvSpPr>
        <p:spPr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dt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ftr" idx="11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sldNum" idx="12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dt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0"/>
          <p:cNvSpPr txBox="1">
            <a:spLocks noGrp="1"/>
          </p:cNvSpPr>
          <p:nvPr>
            <p:ph type="ftr" idx="11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 txBox="1">
            <a:spLocks noGrp="1"/>
          </p:cNvSpPr>
          <p:nvPr>
            <p:ph type="sldNum" idx="12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dt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ftr" idx="11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sldNum" idx="12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9" name="Google Shape;99;p13"/>
          <p:cNvSpPr txBox="1">
            <a:spLocks noGrp="1"/>
          </p:cNvSpPr>
          <p:nvPr>
            <p:ph type="dt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ftr" idx="11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sldNum" idx="12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" type="objOnly">
  <p:cSld name="Объект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82296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Два объекта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19087" y="1752600"/>
            <a:ext cx="8824912" cy="5129212"/>
            <a:chOff x="201" y="1104"/>
            <a:chExt cx="5559" cy="3231"/>
          </a:xfrm>
        </p:grpSpPr>
        <p:sp>
          <p:nvSpPr>
            <p:cNvPr id="7" name="Google Shape;7;p1"/>
            <p:cNvSpPr/>
            <p:nvPr/>
          </p:nvSpPr>
          <p:spPr>
            <a:xfrm>
              <a:off x="210" y="1104"/>
              <a:ext cx="5550" cy="3216"/>
            </a:xfrm>
            <a:custGeom>
              <a:avLst/>
              <a:gdLst/>
              <a:ahLst/>
              <a:cxnLst/>
              <a:rect l="l" t="t" r="r" b="b"/>
              <a:pathLst>
                <a:path w="5550" h="3216" extrusionOk="0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dk1">
                <a:alpha val="3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528" y="2400"/>
              <a:ext cx="5232" cy="1920"/>
            </a:xfrm>
            <a:custGeom>
              <a:avLst/>
              <a:gdLst/>
              <a:ahLst/>
              <a:cxnLst/>
              <a:rect l="l" t="t" r="r" b="b"/>
              <a:pathLst>
                <a:path w="4897" h="2182" extrusionOk="0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>
                <a:alpha val="2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9;p1"/>
            <p:cNvSpPr/>
            <p:nvPr/>
          </p:nvSpPr>
          <p:spPr>
            <a:xfrm>
              <a:off x="201" y="2377"/>
              <a:ext cx="3455" cy="29"/>
            </a:xfrm>
            <a:custGeom>
              <a:avLst/>
              <a:gdLst/>
              <a:ahLst/>
              <a:cxnLst/>
              <a:rect l="l" t="t" r="r" b="b"/>
              <a:pathLst>
                <a:path w="5387" h="149" extrusionOk="0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600">
                    <a:alpha val="0"/>
                  </a:srgbClr>
                </a:gs>
                <a:gs pos="100000">
                  <a:srgbClr val="00540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0;p1"/>
            <p:cNvSpPr/>
            <p:nvPr/>
          </p:nvSpPr>
          <p:spPr>
            <a:xfrm>
              <a:off x="528" y="1104"/>
              <a:ext cx="4894" cy="29"/>
            </a:xfrm>
            <a:custGeom>
              <a:avLst/>
              <a:gdLst/>
              <a:ahLst/>
              <a:cxnLst/>
              <a:rect l="l" t="t" r="r" b="b"/>
              <a:pathLst>
                <a:path w="5387" h="149" extrusionOk="0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600">
                    <a:alpha val="0"/>
                  </a:srgbClr>
                </a:gs>
                <a:gs pos="100000">
                  <a:srgbClr val="00540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201" y="2377"/>
              <a:ext cx="30" cy="1958"/>
            </a:xfrm>
            <a:custGeom>
              <a:avLst/>
              <a:gdLst/>
              <a:ahLst/>
              <a:cxnLst/>
              <a:rect l="l" t="t" r="r" b="b"/>
              <a:pathLst>
                <a:path w="30" h="1416" extrusionOk="0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F791F"/>
                </a:gs>
                <a:gs pos="100000">
                  <a:srgbClr val="0066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528" y="1104"/>
              <a:ext cx="29" cy="3225"/>
            </a:xfrm>
            <a:custGeom>
              <a:avLst/>
              <a:gdLst/>
              <a:ahLst/>
              <a:cxnLst/>
              <a:rect l="l" t="t" r="r" b="b"/>
              <a:pathLst>
                <a:path w="29" h="2161" extrusionOk="0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F791F"/>
                </a:gs>
                <a:gs pos="100000">
                  <a:srgbClr val="0066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13;p1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body" idx="1"/>
          </p:nvPr>
        </p:nvSpPr>
        <p:spPr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Char char="▪"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▪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dt" idx="10"/>
          </p:nvPr>
        </p:nvSpPr>
        <p:spPr>
          <a:xfrm>
            <a:off x="9906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ftr" idx="11"/>
          </p:nvPr>
        </p:nvSpPr>
        <p:spPr>
          <a:xfrm>
            <a:off x="3468687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1"/>
          <p:cNvSpPr txBox="1">
            <a:spLocks noGrp="1"/>
          </p:cNvSpPr>
          <p:nvPr>
            <p:ph type="sldNum" idx="12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25;p3"/>
          <p:cNvGrpSpPr/>
          <p:nvPr/>
        </p:nvGrpSpPr>
        <p:grpSpPr>
          <a:xfrm>
            <a:off x="319087" y="1828800"/>
            <a:ext cx="8824912" cy="5029200"/>
            <a:chOff x="201" y="1152"/>
            <a:chExt cx="5559" cy="3168"/>
          </a:xfrm>
        </p:grpSpPr>
        <p:sp>
          <p:nvSpPr>
            <p:cNvPr id="26" name="Google Shape;26;p3"/>
            <p:cNvSpPr/>
            <p:nvPr/>
          </p:nvSpPr>
          <p:spPr>
            <a:xfrm>
              <a:off x="528" y="2909"/>
              <a:ext cx="5232" cy="1411"/>
            </a:xfrm>
            <a:custGeom>
              <a:avLst/>
              <a:gdLst/>
              <a:ahLst/>
              <a:cxnLst/>
              <a:rect l="l" t="t" r="r" b="b"/>
              <a:pathLst>
                <a:path w="4897" h="2182" extrusionOk="0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>
                <a:alpha val="2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210" y="1152"/>
              <a:ext cx="5550" cy="3168"/>
            </a:xfrm>
            <a:custGeom>
              <a:avLst/>
              <a:gdLst/>
              <a:ahLst/>
              <a:cxnLst/>
              <a:rect l="l" t="t" r="r" b="b"/>
              <a:pathLst>
                <a:path w="5550" h="3168" extrusionOk="0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dk1">
                <a:alpha val="2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528" y="2932"/>
              <a:ext cx="5232" cy="1388"/>
            </a:xfrm>
            <a:custGeom>
              <a:avLst/>
              <a:gdLst/>
              <a:ahLst/>
              <a:cxnLst/>
              <a:rect l="l" t="t" r="r" b="b"/>
              <a:pathLst>
                <a:path w="4897" h="2182" extrusionOk="0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528" y="1152"/>
              <a:ext cx="4607" cy="29"/>
            </a:xfrm>
            <a:custGeom>
              <a:avLst/>
              <a:gdLst/>
              <a:ahLst/>
              <a:cxnLst/>
              <a:rect l="l" t="t" r="r" b="b"/>
              <a:pathLst>
                <a:path w="5387" h="149" extrusionOk="0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600">
                    <a:alpha val="0"/>
                  </a:srgbClr>
                </a:gs>
                <a:gs pos="100000">
                  <a:srgbClr val="00540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528" y="1152"/>
              <a:ext cx="29" cy="1785"/>
            </a:xfrm>
            <a:custGeom>
              <a:avLst/>
              <a:gdLst/>
              <a:ahLst/>
              <a:cxnLst/>
              <a:rect l="l" t="t" r="r" b="b"/>
              <a:pathLst>
                <a:path w="29" h="2161" extrusionOk="0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F791F"/>
                </a:gs>
                <a:gs pos="100000">
                  <a:schemeClr val="dk1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527" y="2904"/>
              <a:ext cx="29" cy="1416"/>
            </a:xfrm>
            <a:custGeom>
              <a:avLst/>
              <a:gdLst/>
              <a:ahLst/>
              <a:cxnLst/>
              <a:rect l="l" t="t" r="r" b="b"/>
              <a:pathLst>
                <a:path w="29" h="1416" extrusionOk="0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>
              <a:gsLst>
                <a:gs pos="0">
                  <a:srgbClr val="1F791F"/>
                </a:gs>
                <a:gs pos="100000">
                  <a:srgbClr val="0066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201" y="2904"/>
              <a:ext cx="2879" cy="29"/>
            </a:xfrm>
            <a:custGeom>
              <a:avLst/>
              <a:gdLst/>
              <a:ahLst/>
              <a:cxnLst/>
              <a:rect l="l" t="t" r="r" b="b"/>
              <a:pathLst>
                <a:path w="5387" h="149" extrusionOk="0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600">
                    <a:alpha val="0"/>
                  </a:srgbClr>
                </a:gs>
                <a:gs pos="100000">
                  <a:srgbClr val="00540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201" y="2904"/>
              <a:ext cx="30" cy="1416"/>
            </a:xfrm>
            <a:custGeom>
              <a:avLst/>
              <a:gdLst/>
              <a:ahLst/>
              <a:cxnLst/>
              <a:rect l="l" t="t" r="r" b="b"/>
              <a:pathLst>
                <a:path w="30" h="1416" extrusionOk="0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F791F"/>
                </a:gs>
                <a:gs pos="100000">
                  <a:srgbClr val="006600">
                    <a:alpha val="980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3"/>
          <p:cNvSpPr txBox="1">
            <a:spLocks noGrp="1"/>
          </p:cNvSpPr>
          <p:nvPr>
            <p:ph type="dt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3"/>
          <p:cNvSpPr txBox="1">
            <a:spLocks noGrp="1"/>
          </p:cNvSpPr>
          <p:nvPr>
            <p:ph type="ftr" idx="11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3"/>
          <p:cNvSpPr txBox="1">
            <a:spLocks noGrp="1"/>
          </p:cNvSpPr>
          <p:nvPr>
            <p:ph type="sldNum" idx="12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7" name="Google Shape;37;p3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endParaRPr/>
          </a:p>
        </p:txBody>
      </p:sp>
      <p:sp>
        <p:nvSpPr>
          <p:cNvPr id="38" name="Google Shape;38;p3"/>
          <p:cNvSpPr txBox="1">
            <a:spLocks noGrp="1"/>
          </p:cNvSpPr>
          <p:nvPr>
            <p:ph type="body" idx="1"/>
          </p:nvPr>
        </p:nvSpPr>
        <p:spPr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Char char="▪"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▪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8" r:id="rId4"/>
    <p:sldLayoutId id="2147483661" r:id="rId5"/>
    <p:sldLayoutId id="2147483662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7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8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10.jpe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двулетние цветы на дач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4210" name="Picture 2" descr="Плоды лунника напоминают монетки, а потому устойчиво ассоциируются с богатств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9569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45058" y="267286"/>
            <a:ext cx="55989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……плоды лунника напоминают монетки, а потому устойчиво ассоциируются с богатством.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na-dache.pro/uploads/posts/2021-05/1621034249_86-p-lunnik-ozhivayushchii-foto-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33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485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Мальва</a:t>
            </a:r>
            <a:endParaRPr sz="400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2" name="Google Shape;232;p33" descr="Рисунок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872196"/>
            <a:ext cx="4642338" cy="5985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3" descr="Рисунок9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4726745" y="858129"/>
            <a:ext cx="4417255" cy="59998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35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5"/>
          <p:cNvSpPr txBox="1">
            <a:spLocks noGrp="1"/>
          </p:cNvSpPr>
          <p:nvPr>
            <p:ph type="title"/>
          </p:nvPr>
        </p:nvSpPr>
        <p:spPr>
          <a:xfrm>
            <a:off x="457200" y="274639"/>
            <a:ext cx="8229600" cy="569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Маргаритка</a:t>
            </a:r>
            <a:endParaRPr sz="360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6" name="Google Shape;246;p35" descr="Рисунок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" y="956604"/>
            <a:ext cx="9143999" cy="5901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39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611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Незабудка</a:t>
            </a:r>
            <a:endParaRPr sz="400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3" name="Google Shape;273;p39" descr="Рисунок1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1012874"/>
            <a:ext cx="9143999" cy="5845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7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4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Наперстянка</a:t>
            </a:r>
            <a:endParaRPr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9" name="Google Shape;259;p37" descr="Рисунок1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886266"/>
            <a:ext cx="9144000" cy="5971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22" name="Picture 2" descr="https://ekosad-vsem.ru/wp-content/uploads/2020/09/digitalis-purpure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42535"/>
            <a:ext cx="9144000" cy="5915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6"/>
            <a:ext cx="8385175" cy="726195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Справедливо ли это стихотворение? </a:t>
            </a:r>
            <a:endParaRPr lang="ru-RU" sz="36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3895" y="970671"/>
            <a:ext cx="8398414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б в поле расцветали только белые цветы,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Любоваться бы устали ими вскоре я и ты.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б в поле расцвели только жёлтые цветы,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с тобой скучать бы стали от подобной       красоты.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Хорошо, что есть ромашки, розы, астры, васильки, </a:t>
            </a: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Одуванчики и кашки, незабудки и  другие разные  цветы.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тогда - то ими  любоваться    не устанем  я и ты.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Давайте повторим….</a:t>
            </a:r>
            <a:endParaRPr lang="ru-RU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65761" y="1927274"/>
            <a:ext cx="8581291" cy="4628271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№1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.</a:t>
            </a:r>
          </a:p>
          <a:p>
            <a:pPr algn="ctr"/>
            <a:endParaRPr lang="ru-RU" dirty="0" smtClean="0"/>
          </a:p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Посмотрев на слайд, определите название цветка. </a:t>
            </a:r>
          </a:p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Используйте  (если необходимо) начальные  и конечные  буквы  названия цветка</a:t>
            </a:r>
            <a:endParaRPr lang="ru-RU" b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6" descr="i?id=400646296-20-72&amp;n=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947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 txBox="1">
            <a:spLocks noGrp="1"/>
          </p:cNvSpPr>
          <p:nvPr>
            <p:ph type="subTitle" idx="1"/>
          </p:nvPr>
        </p:nvSpPr>
        <p:spPr>
          <a:xfrm>
            <a:off x="3048000" y="5410200"/>
            <a:ext cx="6781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А … … … … … Ы</a:t>
            </a:r>
            <a:endParaRPr b="1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Г … … … … И</a:t>
            </a:r>
            <a:endParaRPr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7" descr="i?id=400646296-20-72&amp;n=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7"/>
          <p:cNvSpPr txBox="1">
            <a:spLocks noGrp="1"/>
          </p:cNvSpPr>
          <p:nvPr>
            <p:ph type="subTitle" idx="1"/>
          </p:nvPr>
        </p:nvSpPr>
        <p:spPr>
          <a:xfrm>
            <a:off x="492370" y="5148775"/>
            <a:ext cx="3376246" cy="136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А Н Ю Т И Н Ы</a:t>
            </a:r>
            <a:endParaRPr b="1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 Л А З К И</a:t>
            </a:r>
            <a:endParaRPr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323850" y="404813"/>
            <a:ext cx="4392613" cy="2952750"/>
          </a:xfrm>
        </p:spPr>
        <p:txBody>
          <a:bodyPr/>
          <a:lstStyle/>
          <a:p>
            <a:pPr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plesir script" pitchFamily="2" charset="0"/>
                <a:cs typeface="Miriam Fixed" pitchFamily="49" charset="-79"/>
              </a:rPr>
              <a:t>Двулетние растения</a:t>
            </a:r>
            <a:endParaRPr lang="ru-RU" sz="6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4"/>
          <p:cNvSpPr>
            <a:spLocks noGrp="1"/>
          </p:cNvSpPr>
          <p:nvPr>
            <p:ph idx="1"/>
          </p:nvPr>
        </p:nvSpPr>
        <p:spPr>
          <a:xfrm>
            <a:off x="468313" y="4941888"/>
            <a:ext cx="8280400" cy="1584325"/>
          </a:xfrm>
        </p:spPr>
        <p:txBody>
          <a:bodyPr/>
          <a:lstStyle/>
          <a:p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Это цветочно-декоративные растения, которые зацветают на второй год после посева.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http://sovetuemvam.ru/wp-content/uploads/2012/04/kak-sozdat-cvetnik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32040" y="260648"/>
            <a:ext cx="3780000" cy="4163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5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9"/>
          <p:cNvSpPr txBox="1">
            <a:spLocks noGrp="1"/>
          </p:cNvSpPr>
          <p:nvPr>
            <p:ph type="title"/>
          </p:nvPr>
        </p:nvSpPr>
        <p:spPr>
          <a:xfrm>
            <a:off x="457200" y="267286"/>
            <a:ext cx="8385175" cy="1125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ctr"/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 … … … … … … 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 … … … … … … Я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sz="3600" b="1">
              <a:solidFill>
                <a:schemeClr val="l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41" name="Google Shape;141;p19"/>
          <p:cNvSpPr txBox="1">
            <a:spLocks noGrp="1"/>
          </p:cNvSpPr>
          <p:nvPr>
            <p:ph type="body" idx="1"/>
          </p:nvPr>
        </p:nvSpPr>
        <p:spPr>
          <a:xfrm>
            <a:off x="2700997" y="4459458"/>
            <a:ext cx="6144553" cy="1636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 … … … … … … А</a:t>
            </a:r>
            <a:endParaRPr b="1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 … … … … … … Я</a:t>
            </a:r>
            <a:endParaRPr b="1"/>
          </a:p>
        </p:txBody>
      </p:sp>
      <p:pic>
        <p:nvPicPr>
          <p:cNvPr id="142" name="Google Shape;142;p19" descr="i?id=31632231-11-72&amp;n=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06769"/>
            <a:ext cx="9144000" cy="5451231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 descr="0_b325_71abee48_XL"/>
          <p:cNvSpPr txBox="1"/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19" descr="0_b325_71abee48_XL"/>
          <p:cNvSpPr txBox="1"/>
          <p:nvPr/>
        </p:nvSpPr>
        <p:spPr>
          <a:xfrm>
            <a:off x="155575" y="460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ctr"/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 В О З Д И К 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 У Р Е Ц К А Я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sz="3600" b="1">
              <a:solidFill>
                <a:schemeClr val="l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50" name="Google Shape;150;p20"/>
          <p:cNvSpPr txBox="1">
            <a:spLocks noGrp="1"/>
          </p:cNvSpPr>
          <p:nvPr>
            <p:ph type="body" idx="1"/>
          </p:nvPr>
        </p:nvSpPr>
        <p:spPr>
          <a:xfrm>
            <a:off x="2819400" y="5317588"/>
            <a:ext cx="6026150" cy="129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Г В О З Д И К А</a:t>
            </a:r>
            <a:endParaRPr b="1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 У Р Е Ц К А Я</a:t>
            </a:r>
            <a:endParaRPr b="1"/>
          </a:p>
        </p:txBody>
      </p:sp>
      <p:pic>
        <p:nvPicPr>
          <p:cNvPr id="151" name="Google Shape;151;p20" descr="i?id=31632231-11-72&amp;n=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5754"/>
            <a:ext cx="9144000" cy="5662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457200" y="244476"/>
            <a:ext cx="8385175" cy="895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Н … … … … … … … … … А</a:t>
            </a:r>
            <a:endParaRPr sz="4400" b="1">
              <a:solidFill>
                <a:schemeClr val="l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65" name="Google Shape;165;p22"/>
          <p:cNvSpPr txBox="1">
            <a:spLocks noGrp="1"/>
          </p:cNvSpPr>
          <p:nvPr>
            <p:ph type="body" idx="1"/>
          </p:nvPr>
        </p:nvSpPr>
        <p:spPr>
          <a:xfrm>
            <a:off x="3276600" y="5627076"/>
            <a:ext cx="5568950" cy="468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Н … … … … … … … … … А</a:t>
            </a:r>
            <a:endParaRPr b="1">
              <a:solidFill>
                <a:schemeClr val="bg1"/>
              </a:solidFill>
            </a:endParaRPr>
          </a:p>
        </p:txBody>
      </p:sp>
      <p:pic>
        <p:nvPicPr>
          <p:cNvPr id="166" name="Google Shape;166;p22" descr="73233642_4276504_Digitalis_Purpure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11348"/>
            <a:ext cx="4608341" cy="5746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2" descr="1271791120_vv_flower_foxglove_4_h_orig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9287" y="1167618"/>
            <a:ext cx="4304714" cy="56903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ru-RU" sz="3600" dirty="0" smtClean="0">
                <a:solidFill>
                  <a:schemeClr val="lt1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Н А П Е Р С Т Я Н К 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sz="3600" b="1">
              <a:solidFill>
                <a:schemeClr val="lt2"/>
              </a:solidFill>
              <a:latin typeface="Times New Roman" pitchFamily="18" charset="0"/>
              <a:cs typeface="Times New Roman" pitchFamily="18" charset="0"/>
              <a:sym typeface="Arial Black"/>
            </a:endParaRPr>
          </a:p>
        </p:txBody>
      </p:sp>
      <p:sp>
        <p:nvSpPr>
          <p:cNvPr id="173" name="Google Shape;173;p23"/>
          <p:cNvSpPr txBox="1">
            <a:spLocks noGrp="1"/>
          </p:cNvSpPr>
          <p:nvPr>
            <p:ph type="body" idx="1"/>
          </p:nvPr>
        </p:nvSpPr>
        <p:spPr>
          <a:xfrm>
            <a:off x="3575050" y="5908431"/>
            <a:ext cx="5568950" cy="314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 А П Е Р С Т Я Н К А</a:t>
            </a:r>
            <a:endParaRPr b="1"/>
          </a:p>
        </p:txBody>
      </p:sp>
      <p:pic>
        <p:nvPicPr>
          <p:cNvPr id="174" name="Google Shape;174;p23" descr="73233642_4276504_Digitalis_Purpure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998806"/>
            <a:ext cx="4979963" cy="5859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3" descr="1271791120_vv_flower_foxglove_4_h_orig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8098" y="1041008"/>
            <a:ext cx="4135902" cy="5816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5"/>
          <p:cNvSpPr txBox="1">
            <a:spLocks noGrp="1"/>
          </p:cNvSpPr>
          <p:nvPr>
            <p:ph type="title"/>
          </p:nvPr>
        </p:nvSpPr>
        <p:spPr>
          <a:xfrm>
            <a:off x="414997" y="300747"/>
            <a:ext cx="8385175" cy="810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/>
            <a:r>
              <a:rPr lang="ru-RU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 … … … … … … … … .И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4400" b="1">
              <a:solidFill>
                <a:schemeClr val="l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89" name="Google Shape;189;p25"/>
          <p:cNvSpPr txBox="1">
            <a:spLocks noGrp="1"/>
          </p:cNvSpPr>
          <p:nvPr>
            <p:ph type="body" idx="1"/>
          </p:nvPr>
        </p:nvSpPr>
        <p:spPr>
          <a:xfrm>
            <a:off x="2743200" y="5908431"/>
            <a:ext cx="6102350" cy="187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 … … … … … … … … .И</a:t>
            </a:r>
            <a:endParaRPr b="1"/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SzPts val="3200"/>
              <a:buNone/>
            </a:pPr>
            <a:endParaRPr sz="3200" b="1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25" descr="pic0495"/>
          <p:cNvPicPr preferRelativeResize="0"/>
          <p:nvPr/>
        </p:nvPicPr>
        <p:blipFill rotWithShape="1">
          <a:blip r:embed="rId3">
            <a:alphaModFix/>
          </a:blip>
          <a:srcRect t="14814" b="9259"/>
          <a:stretch/>
        </p:blipFill>
        <p:spPr>
          <a:xfrm>
            <a:off x="0" y="1195754"/>
            <a:ext cx="4648200" cy="5662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5" descr="57899124_1271522101_Margi_sa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12677" y="1223890"/>
            <a:ext cx="4431323" cy="5634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6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754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 А Р Г А Р И Т К И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sz="3600" b="1">
              <a:solidFill>
                <a:schemeClr val="lt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7" name="Google Shape;197;p26"/>
          <p:cNvSpPr txBox="1">
            <a:spLocks noGrp="1"/>
          </p:cNvSpPr>
          <p:nvPr>
            <p:ph type="body" idx="1"/>
          </p:nvPr>
        </p:nvSpPr>
        <p:spPr>
          <a:xfrm>
            <a:off x="2672862" y="6020971"/>
            <a:ext cx="6172688" cy="837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 А Р Г А Р И Т К И</a:t>
            </a:r>
            <a:endParaRPr b="1"/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SzPts val="3200"/>
              <a:buNone/>
            </a:pPr>
            <a:endParaRPr sz="32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" name="Google Shape;198;p26" descr="pic0495"/>
          <p:cNvPicPr preferRelativeResize="0"/>
          <p:nvPr/>
        </p:nvPicPr>
        <p:blipFill rotWithShape="1">
          <a:blip r:embed="rId3">
            <a:alphaModFix/>
          </a:blip>
          <a:srcRect t="14814" b="9259"/>
          <a:stretch/>
        </p:blipFill>
        <p:spPr>
          <a:xfrm>
            <a:off x="0" y="1012875"/>
            <a:ext cx="4648200" cy="584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6" descr="57899124_1271522101_Margi_sa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14202" y="1069144"/>
            <a:ext cx="4529798" cy="5788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 txBox="1">
            <a:spLocks noGrp="1"/>
          </p:cNvSpPr>
          <p:nvPr>
            <p:ph type="title"/>
          </p:nvPr>
        </p:nvSpPr>
        <p:spPr>
          <a:xfrm>
            <a:off x="457200" y="244476"/>
            <a:ext cx="8385175" cy="754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ctr"/>
            <a:r>
              <a:rPr lang="ru-RU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 … … … … А</a:t>
            </a:r>
            <a:endParaRPr lang="ru-RU" sz="3600" dirty="0"/>
          </a:p>
        </p:txBody>
      </p:sp>
      <p:sp>
        <p:nvSpPr>
          <p:cNvPr id="213" name="Google Shape;213;p28"/>
          <p:cNvSpPr txBox="1">
            <a:spLocks noGrp="1"/>
          </p:cNvSpPr>
          <p:nvPr>
            <p:ph type="body" idx="1"/>
          </p:nvPr>
        </p:nvSpPr>
        <p:spPr>
          <a:xfrm>
            <a:off x="3657600" y="5852160"/>
            <a:ext cx="5187950" cy="62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 … … … … А</a:t>
            </a:r>
            <a:endParaRPr b="1"/>
          </a:p>
        </p:txBody>
      </p:sp>
      <p:pic>
        <p:nvPicPr>
          <p:cNvPr id="214" name="Google Shape;214;p28" descr="47075472_0_26401_4f42125f_XL1"/>
          <p:cNvPicPr preferRelativeResize="0"/>
          <p:nvPr/>
        </p:nvPicPr>
        <p:blipFill rotWithShape="1">
          <a:blip r:embed="rId3">
            <a:alphaModFix/>
          </a:blip>
          <a:srcRect r="11110"/>
          <a:stretch/>
        </p:blipFill>
        <p:spPr>
          <a:xfrm>
            <a:off x="0" y="928468"/>
            <a:ext cx="4684542" cy="5929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8" descr="SD-1341840486AVRM2BKZI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28271" y="1012874"/>
            <a:ext cx="4515729" cy="584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ru-RU" sz="3600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М А Л Ь В 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sz="3600" b="1">
              <a:solidFill>
                <a:schemeClr val="lt2"/>
              </a:solidFill>
              <a:latin typeface="Times New Roman" pitchFamily="18" charset="0"/>
              <a:cs typeface="Times New Roman" pitchFamily="18" charset="0"/>
              <a:sym typeface="Arial Black"/>
            </a:endParaRPr>
          </a:p>
        </p:txBody>
      </p:sp>
      <p:sp>
        <p:nvSpPr>
          <p:cNvPr id="221" name="Google Shape;221;p29"/>
          <p:cNvSpPr txBox="1">
            <a:spLocks noGrp="1"/>
          </p:cNvSpPr>
          <p:nvPr>
            <p:ph type="body" idx="1"/>
          </p:nvPr>
        </p:nvSpPr>
        <p:spPr>
          <a:xfrm>
            <a:off x="3657600" y="5410200"/>
            <a:ext cx="518795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М А Л Ь В А</a:t>
            </a:r>
            <a:endParaRPr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2" name="Google Shape;222;p29" descr="47075472_0_26401_4f42125f_XL1"/>
          <p:cNvPicPr preferRelativeResize="0"/>
          <p:nvPr/>
        </p:nvPicPr>
        <p:blipFill rotWithShape="1">
          <a:blip r:embed="rId3">
            <a:alphaModFix/>
          </a:blip>
          <a:srcRect r="11110"/>
          <a:stretch/>
        </p:blipFill>
        <p:spPr>
          <a:xfrm>
            <a:off x="0" y="1026942"/>
            <a:ext cx="4572000" cy="5831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9" descr="SD-1341840486AVRM2BKZI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00136" y="1069145"/>
            <a:ext cx="4543864" cy="57888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966706" y="3275112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SzPts val="3200"/>
            </a:pPr>
            <a:r>
              <a:rPr lang="ru-RU" b="1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М А Л Ь В 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0"/>
          <p:cNvSpPr txBox="1">
            <a:spLocks noGrp="1"/>
          </p:cNvSpPr>
          <p:nvPr>
            <p:ph type="title"/>
          </p:nvPr>
        </p:nvSpPr>
        <p:spPr>
          <a:xfrm>
            <a:off x="513471" y="258543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 Black"/>
              <a:buNone/>
            </a:pPr>
            <a:r>
              <a:rPr lang="en-US" sz="4400" b="1" i="0" u="none" dirty="0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rPr>
              <a:t/>
            </a:r>
            <a:br>
              <a:rPr lang="en-US" sz="4400" b="1" i="0" u="none" dirty="0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US" sz="4400" b="1" i="0" u="none" dirty="0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rPr>
              <a:t/>
            </a:r>
            <a:br>
              <a:rPr lang="en-US" sz="4400" b="1" i="0" u="none" dirty="0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US" sz="4400" b="1" i="0" u="none" dirty="0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rPr>
              <a:t/>
            </a:r>
            <a:br>
              <a:rPr lang="en-US" sz="4400" b="1" i="0" u="none" dirty="0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endParaRPr/>
          </a:p>
        </p:txBody>
      </p:sp>
      <p:sp>
        <p:nvSpPr>
          <p:cNvPr id="229" name="Google Shape;229;p30"/>
          <p:cNvSpPr txBox="1">
            <a:spLocks noGrp="1"/>
          </p:cNvSpPr>
          <p:nvPr>
            <p:ph type="body" idx="1"/>
          </p:nvPr>
        </p:nvSpPr>
        <p:spPr>
          <a:xfrm>
            <a:off x="211015" y="0"/>
            <a:ext cx="8634535" cy="119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ctr">
              <a:spcBef>
                <a:spcPts val="0"/>
              </a:spcBef>
              <a:buSzPts val="320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2.Соедините названия растений с их изображением. Какое растение лишнее?</a:t>
            </a:r>
            <a:endParaRPr b="1">
              <a:solidFill>
                <a:schemeClr val="bg1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57" y="1097281"/>
          <a:ext cx="8820443" cy="5134706"/>
        </p:xfrm>
        <a:graphic>
          <a:graphicData uri="http://schemas.openxmlformats.org/drawingml/2006/table">
            <a:tbl>
              <a:tblPr/>
              <a:tblGrid>
                <a:gridCol w="2307101"/>
                <a:gridCol w="1992070"/>
                <a:gridCol w="1944534"/>
                <a:gridCol w="2576738"/>
              </a:tblGrid>
              <a:tr h="1600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мальва</a:t>
                      </a: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гвоздика</a:t>
                      </a: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8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бархатцы</a:t>
                      </a:r>
                      <a:endParaRPr lang="ru-RU" sz="240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анютины глазки</a:t>
                      </a: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маргаритки</a:t>
                      </a: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наперстянка</a:t>
                      </a: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86" name="Рисунок 11" descr="https://mykaleidoscope.ru/uploads/posts/2020-08/1596559612_5-p-tsveti-anyutini-glazki-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625" y="1125415"/>
            <a:ext cx="2250831" cy="1480625"/>
          </a:xfrm>
          <a:prstGeom prst="rect">
            <a:avLst/>
          </a:prstGeom>
          <a:noFill/>
        </p:spPr>
      </p:pic>
      <p:pic>
        <p:nvPicPr>
          <p:cNvPr id="20485" name="Рисунок 8" descr="Рисунок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7747" y="1153552"/>
            <a:ext cx="2321169" cy="1443844"/>
          </a:xfrm>
          <a:prstGeom prst="rect">
            <a:avLst/>
          </a:prstGeom>
          <a:noFill/>
        </p:spPr>
      </p:pic>
      <p:pic>
        <p:nvPicPr>
          <p:cNvPr id="20484" name="Рисунок 1" descr="https://ekosad-vsem.ru/wp-content/uploads/2020/09/digitalis-purpure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491" y="2729132"/>
            <a:ext cx="2236762" cy="1448973"/>
          </a:xfrm>
          <a:prstGeom prst="rect">
            <a:avLst/>
          </a:prstGeom>
          <a:noFill/>
        </p:spPr>
      </p:pic>
      <p:pic>
        <p:nvPicPr>
          <p:cNvPr id="20483" name="Рисунок 14" descr="Рисунок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69614" y="2700997"/>
            <a:ext cx="2349303" cy="1544077"/>
          </a:xfrm>
          <a:prstGeom prst="rect">
            <a:avLst/>
          </a:prstGeom>
          <a:noFill/>
        </p:spPr>
      </p:pic>
      <p:pic>
        <p:nvPicPr>
          <p:cNvPr id="20482" name="Рисунок 15" descr="https://zelenyjmir.ru/wp-content/uploads/2017/06/Gvozdika-2-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963" y="4431322"/>
            <a:ext cx="2208627" cy="1702192"/>
          </a:xfrm>
          <a:prstGeom prst="rect">
            <a:avLst/>
          </a:prstGeom>
          <a:noFill/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41499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8" descr="https://vsegda-pomnim.com/uploads/posts/2022-04/1650622076_12-vsegda-pomnim-com-p-kak-viglyadit-tsvetok-barkhattsi-foto-1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55545" y="4431323"/>
            <a:ext cx="2405575" cy="18147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6"/>
            <a:ext cx="8385175" cy="895008"/>
          </a:xfr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00" scaled="0"/>
          </a:gradFill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3.О каком цветке загадка?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1693" y="2461846"/>
            <a:ext cx="8493858" cy="3967088"/>
          </a:xfrm>
          <a:solidFill>
            <a:schemeClr val="accent1"/>
          </a:solidFill>
        </p:spPr>
        <p:txBody>
          <a:bodyPr/>
          <a:lstStyle/>
          <a:p>
            <a:r>
              <a:rPr lang="ru-RU" sz="28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1.Название, какого цветка связано со звоном? </a:t>
            </a:r>
          </a:p>
          <a:p>
            <a:r>
              <a:rPr lang="ru-RU" sz="28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2.Как называется цветок с девичьими очами? </a:t>
            </a:r>
          </a:p>
          <a:p>
            <a:r>
              <a:rPr lang="ru-RU" sz="28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3.Как называется растение, в названии которого есть кусок железа? </a:t>
            </a:r>
          </a:p>
          <a:p>
            <a:r>
              <a:rPr lang="ru-RU" sz="28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4.Название, какого цветка связано с богатством?</a:t>
            </a:r>
          </a:p>
          <a:p>
            <a:r>
              <a:rPr lang="ru-RU" sz="28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5.Как называется цветок с отличной памятью?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s://mykaleidoscope.ru/uploads/posts/2020-08/1596559612_5-p-tsveti-anyutini-glazki-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8433" y="1181686"/>
            <a:ext cx="1243746" cy="129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zelenyjmir.ru/wp-content/uploads/2017/06/Gvozdika-2-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8614" y="1167618"/>
            <a:ext cx="1533380" cy="1294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исунок16"/>
          <p:cNvPicPr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41235" y="1181685"/>
            <a:ext cx="1321411" cy="125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исунок19"/>
          <p:cNvPicPr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05500" y="1167619"/>
            <a:ext cx="1212751" cy="1223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sun6-23.userapi.com/s/v1/if1/CrmxF96vKxRYJ-tbGLfjvoUiiYCPvrjuElFZ5xtJ20i7FSVJHXNJ0zlc_bBZ2HQTT8xIvOWn.jpg?size=1200x1200&amp;quality=96&amp;crop=360,0,1200,1200&amp;ava=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659" y="1151207"/>
            <a:ext cx="1321849" cy="130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323850" y="404813"/>
            <a:ext cx="5040313" cy="2016125"/>
          </a:xfrm>
        </p:spPr>
        <p:txBody>
          <a:bodyPr/>
          <a:lstStyle/>
          <a:p>
            <a:pPr algn="l"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plesir script" pitchFamily="2" charset="0"/>
                <a:cs typeface="Miriam Fixed" pitchFamily="49" charset="-79"/>
              </a:rPr>
              <a:t>Двулетние растения</a:t>
            </a:r>
            <a:endParaRPr lang="ru-RU" sz="6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Содержимое 4"/>
          <p:cNvSpPr>
            <a:spLocks noGrp="1"/>
          </p:cNvSpPr>
          <p:nvPr>
            <p:ph idx="1"/>
          </p:nvPr>
        </p:nvSpPr>
        <p:spPr>
          <a:xfrm>
            <a:off x="395288" y="4868863"/>
            <a:ext cx="8258175" cy="1655762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год посева образуют только розетку листьев и в таком виде зимуют, а цветут они на следующий год.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remontyes.ru/uploads/posts/2012-04/1333295155_klumb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4556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5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Правильные ответы:</a:t>
            </a:r>
            <a:endParaRPr lang="ru-RU" sz="36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7625" y="1905000"/>
            <a:ext cx="8507925" cy="4495800"/>
          </a:xfrm>
          <a:solidFill>
            <a:schemeClr val="accent1"/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</a:rPr>
              <a:t>1.</a:t>
            </a: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Колокольчик </a:t>
            </a:r>
          </a:p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Анютины глазки</a:t>
            </a:r>
          </a:p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Гвоздика</a:t>
            </a:r>
          </a:p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 err="1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Луннария</a:t>
            </a:r>
            <a:endParaRPr lang="ru-RU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Незабудка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768399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Решите ребусы</a:t>
            </a:r>
            <a:endParaRPr lang="ru-RU" sz="36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3895" y="1280160"/>
            <a:ext cx="8493858" cy="5275384"/>
          </a:xfrm>
          <a:solidFill>
            <a:schemeClr val="accent1"/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Определите название цветка: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1.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2.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ello_html_d57f22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3877" y="2110154"/>
            <a:ext cx="4262510" cy="126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ello_html_57e445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8283" y="3896751"/>
            <a:ext cx="4121833" cy="151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zelenyjmir.ru/wp-content/uploads/2017/06/Margaritka-mnogoletnyaya-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66092" y="914400"/>
            <a:ext cx="709011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5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4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4"/>
          <p:cNvSpPr txBox="1">
            <a:spLocks noGrp="1"/>
          </p:cNvSpPr>
          <p:nvPr>
            <p:ph type="title"/>
          </p:nvPr>
        </p:nvSpPr>
        <p:spPr>
          <a:xfrm>
            <a:off x="267286" y="274639"/>
            <a:ext cx="8679766" cy="555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Анютины глазки (виола, фиалка </a:t>
            </a:r>
            <a:r>
              <a:rPr lang="ru-RU" sz="3200" b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Виттрока</a:t>
            </a:r>
            <a:r>
              <a:rPr lang="ru-RU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sz="3200" b="1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3" name="Google Shape;173;p24" descr="Рисунок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" y="1069144"/>
            <a:ext cx="9143999" cy="6590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5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5" descr="Рисунок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6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6" descr="Рисунок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0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31281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0" descr="Рисунок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-1" y="1012874"/>
            <a:ext cx="9383151" cy="584512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083212" y="281355"/>
            <a:ext cx="7807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Гвоздика турецкая</a:t>
            </a:r>
            <a:endParaRPr lang="ru-RU" sz="4000" b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Google Shape;211;p30" descr="Рисунок22"/>
          <p:cNvPicPr preferRelativeResize="0">
            <a:picLocks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012874"/>
            <a:ext cx="9383151" cy="5845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31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1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Колокольчик</a:t>
            </a:r>
            <a:endParaRPr lang="ru-RU" sz="40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8" name="Google Shape;218;p31" descr="Рисунок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858130"/>
            <a:ext cx="9144000" cy="59998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41" descr="Camomile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78925" cy="68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41"/>
          <p:cNvSpPr txBox="1">
            <a:spLocks noGrp="1"/>
          </p:cNvSpPr>
          <p:nvPr>
            <p:ph type="title"/>
          </p:nvPr>
        </p:nvSpPr>
        <p:spPr>
          <a:xfrm>
            <a:off x="457200" y="274639"/>
            <a:ext cx="8229600" cy="653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Луннария</a:t>
            </a:r>
            <a:r>
              <a:rPr lang="ru-RU" sz="36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(лунник оживающий)</a:t>
            </a:r>
            <a:endParaRPr sz="360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7" name="Google Shape;287;p41" descr="Рисунок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1167618"/>
            <a:ext cx="9144000" cy="5866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434</Words>
  <PresentationFormat>Экран (4:3)</PresentationFormat>
  <Paragraphs>85</Paragraphs>
  <Slides>32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1_Трава</vt:lpstr>
      <vt:lpstr>Трава</vt:lpstr>
      <vt:lpstr>Слайд 1</vt:lpstr>
      <vt:lpstr>Двулетние растения</vt:lpstr>
      <vt:lpstr>Двулетние растения</vt:lpstr>
      <vt:lpstr>Анютины глазки (виола, фиалка Виттрока)</vt:lpstr>
      <vt:lpstr>Слайд 5</vt:lpstr>
      <vt:lpstr>Слайд 6</vt:lpstr>
      <vt:lpstr>Слайд 7</vt:lpstr>
      <vt:lpstr>Колокольчик</vt:lpstr>
      <vt:lpstr>Луннария (лунник оживающий)</vt:lpstr>
      <vt:lpstr>Слайд 10</vt:lpstr>
      <vt:lpstr>Слайд 11</vt:lpstr>
      <vt:lpstr>Мальва</vt:lpstr>
      <vt:lpstr>Маргаритка</vt:lpstr>
      <vt:lpstr>Незабудка</vt:lpstr>
      <vt:lpstr>Наперстянка</vt:lpstr>
      <vt:lpstr>Справедливо ли это стихотворение? </vt:lpstr>
      <vt:lpstr>Давайте повторим….</vt:lpstr>
      <vt:lpstr>Слайд 18</vt:lpstr>
      <vt:lpstr>Слайд 19</vt:lpstr>
      <vt:lpstr> Г … … … … … … А Т … … … … … … Я </vt:lpstr>
      <vt:lpstr>Г В О З Д И К А Т У Р Е Ц К А Я </vt:lpstr>
      <vt:lpstr>Н … … … … … … … … … А</vt:lpstr>
      <vt:lpstr>Н А П Е Р С Т Я Н К А </vt:lpstr>
      <vt:lpstr>  М … … … … … … … … .И  </vt:lpstr>
      <vt:lpstr> М А Р Г А Р И Т К И </vt:lpstr>
      <vt:lpstr>М … … … … А</vt:lpstr>
      <vt:lpstr>М А Л Ь В А </vt:lpstr>
      <vt:lpstr>   </vt:lpstr>
      <vt:lpstr>3.О каком цветке загадка?</vt:lpstr>
      <vt:lpstr>Правильные ответы:</vt:lpstr>
      <vt:lpstr>Решите ребусы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Двулетние цветковые растения, использование в цветочном оформлении.</dc:title>
  <cp:lastModifiedBy>Вера</cp:lastModifiedBy>
  <cp:revision>66</cp:revision>
  <dcterms:modified xsi:type="dcterms:W3CDTF">2022-11-24T09:28:04Z</dcterms:modified>
</cp:coreProperties>
</file>