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7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9B217-CCE8-48A1-9190-B96188A363F9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9B2EA-5A40-44C9-A341-3E084D5F85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9B217-CCE8-48A1-9190-B96188A363F9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9B2EA-5A40-44C9-A341-3E084D5F85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9B217-CCE8-48A1-9190-B96188A363F9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9B2EA-5A40-44C9-A341-3E084D5F8582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9B217-CCE8-48A1-9190-B96188A363F9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9B2EA-5A40-44C9-A341-3E084D5F8582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9B217-CCE8-48A1-9190-B96188A363F9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9B2EA-5A40-44C9-A341-3E084D5F85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9B217-CCE8-48A1-9190-B96188A363F9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9B2EA-5A40-44C9-A341-3E084D5F858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9B217-CCE8-48A1-9190-B96188A363F9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9B2EA-5A40-44C9-A341-3E084D5F85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9B217-CCE8-48A1-9190-B96188A363F9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9B2EA-5A40-44C9-A341-3E084D5F85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9B217-CCE8-48A1-9190-B96188A363F9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9B2EA-5A40-44C9-A341-3E084D5F85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9B217-CCE8-48A1-9190-B96188A363F9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9B2EA-5A40-44C9-A341-3E084D5F8582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9B217-CCE8-48A1-9190-B96188A363F9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9B2EA-5A40-44C9-A341-3E084D5F8582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6FB9B217-CCE8-48A1-9190-B96188A363F9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9139B2EA-5A40-44C9-A341-3E084D5F8582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 Тема:</a:t>
            </a:r>
            <a:br>
              <a:rPr lang="ru-RU" sz="4000" b="1" dirty="0" smtClean="0">
                <a:solidFill>
                  <a:schemeClr val="tx1"/>
                </a:solidFill>
              </a:rPr>
            </a:br>
            <a:r>
              <a:rPr lang="ru-RU" sz="4000" b="1" dirty="0" smtClean="0">
                <a:solidFill>
                  <a:schemeClr val="tx1"/>
                </a:solidFill>
              </a:rPr>
              <a:t> «Формы </a:t>
            </a:r>
            <a:r>
              <a:rPr lang="ru-RU" sz="4000" b="1" dirty="0" err="1" smtClean="0">
                <a:solidFill>
                  <a:schemeClr val="tx1"/>
                </a:solidFill>
              </a:rPr>
              <a:t>профориентационной</a:t>
            </a:r>
            <a:r>
              <a:rPr lang="ru-RU" sz="4000" b="1" dirty="0" smtClean="0">
                <a:solidFill>
                  <a:schemeClr val="tx1"/>
                </a:solidFill>
              </a:rPr>
              <a:t> работы в старших классах»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68833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Экскурсии на предприятия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201" y="2679700"/>
            <a:ext cx="2584847" cy="344646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2969419"/>
            <a:ext cx="3822700" cy="2867025"/>
          </a:xfrm>
        </p:spPr>
      </p:pic>
    </p:spTree>
    <p:extLst>
      <p:ext uri="{BB962C8B-B14F-4D97-AF65-F5344CB8AC3E}">
        <p14:creationId xmlns:p14="http://schemas.microsoft.com/office/powerpoint/2010/main" val="22905705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chemeClr val="tx1"/>
                </a:solidFill>
              </a:rPr>
              <a:t>Квест</a:t>
            </a:r>
            <a:r>
              <a:rPr lang="ru-RU" dirty="0" smtClean="0">
                <a:solidFill>
                  <a:schemeClr val="tx1"/>
                </a:solidFill>
              </a:rPr>
              <a:t> – игра «Формула выбора»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204864"/>
            <a:ext cx="6343997" cy="3833438"/>
          </a:xfrm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48745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2549616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b="1" dirty="0">
                <a:solidFill>
                  <a:srgbClr val="000000"/>
                </a:solidFill>
                <a:latin typeface="Times New Roman"/>
                <a:ea typeface="Calibri"/>
              </a:rPr>
              <a:t>«Обычный день из жизни профессионала».</a:t>
            </a:r>
            <a:r>
              <a:rPr lang="ru-RU" sz="3100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Calibri"/>
              </a:rPr>
              <a:t/>
            </a:r>
            <a:br>
              <a:rPr lang="ru-RU" sz="2800" dirty="0" smtClean="0">
                <a:solidFill>
                  <a:srgbClr val="000000"/>
                </a:solidFill>
                <a:latin typeface="Times New Roman"/>
                <a:ea typeface="Calibri"/>
              </a:rPr>
            </a:br>
            <a:r>
              <a:rPr lang="ru-RU" sz="3600" dirty="0">
                <a:solidFill>
                  <a:srgbClr val="000000"/>
                </a:solidFill>
                <a:latin typeface="Times New Roman"/>
                <a:ea typeface="Calibri"/>
              </a:rPr>
              <a:t>день из жизни </a:t>
            </a:r>
            <a:r>
              <a:rPr lang="ru-RU" sz="3600" b="1" dirty="0">
                <a:solidFill>
                  <a:srgbClr val="000000"/>
                </a:solidFill>
                <a:latin typeface="Times New Roman"/>
                <a:ea typeface="Calibri"/>
              </a:rPr>
              <a:t>водителя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Calibri"/>
              </a:rPr>
              <a:t> автобуса</a:t>
            </a:r>
            <a:r>
              <a:rPr lang="ru-RU" sz="3600" dirty="0" smtClean="0">
                <a:solidFill>
                  <a:srgbClr val="000000"/>
                </a:solidFill>
                <a:latin typeface="Times New Roman"/>
                <a:ea typeface="Calibri"/>
              </a:rPr>
              <a:t>:                                     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Calibri"/>
              </a:rPr>
              <a:t>будильник – кофе – автопарк – дорога – остановка – дорога – остановка – прокол – телефон – ремонтники – колесо – благодарность и т. д.» 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Станция «Литературная»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4169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3557728"/>
          </a:xfrm>
        </p:spPr>
        <p:txBody>
          <a:bodyPr>
            <a:noAutofit/>
          </a:bodyPr>
          <a:lstStyle/>
          <a:p>
            <a:pPr algn="l">
              <a:spcAft>
                <a:spcPts val="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</a:rPr>
              <a:t>Профессия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                     свободное  место,  должность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</a:rPr>
              <a:t>Специальность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              достижение наивысших результатов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</a:rPr>
              <a:t>Вакансия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                         род деятельности, источник существования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</a:rPr>
              <a:t>Карьера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                          вид занятия в рамках одной профессии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</a:rPr>
              <a:t>Работодатель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                 уровень подготовленности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</a:rPr>
              <a:t>Квалификация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               человек, который дает работу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87624" y="188640"/>
            <a:ext cx="6417734" cy="1756561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000000"/>
                </a:solidFill>
                <a:latin typeface="Times New Roman"/>
                <a:ea typeface="Times New Roman"/>
              </a:rPr>
              <a:t>станция </a:t>
            </a:r>
            <a:r>
              <a:rPr lang="ru-RU" sz="3600" b="1" dirty="0">
                <a:solidFill>
                  <a:srgbClr val="000000"/>
                </a:solidFill>
                <a:latin typeface="Times New Roman"/>
                <a:ea typeface="Times New Roman"/>
              </a:rPr>
              <a:t> «Ключевые слова»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519921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0032" y="1844824"/>
            <a:ext cx="7772400" cy="4248472"/>
          </a:xfrm>
        </p:spPr>
        <p:txBody>
          <a:bodyPr>
            <a:normAutofit fontScale="90000"/>
          </a:bodyPr>
          <a:lstStyle/>
          <a:p>
            <a:pPr algn="l">
              <a:spcAft>
                <a:spcPts val="0"/>
              </a:spcAft>
            </a:pP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1.ПАСПОРТ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2.ОБЪЯВЛЕНИЕ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3. ЗАЯВЛЕНИЕ О ПРИЕМЕ НА РАБОТУ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4. ДОКУМЕНТ ОБ ОБРАЗОВАНИИ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5.ДОВЕРЕННОСТЬ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6.МЕДИЦИНСКАЯ КНИЖКА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7.ИНН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8.РАСПИСКА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9.СТРАХОВОЕ  ПЕНСИОННОЕ СВИДЕТЕЛЬСТВО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10.ФОТОГРАФИЯ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11.ЧИТАТЕЛЬСКИЙ БИЛЕТ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12.СВИДЕТЕЛЬСТВО О РОЖДЕНИИ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7365" y="476673"/>
            <a:ext cx="6417734" cy="1152128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000000"/>
                </a:solidFill>
                <a:latin typeface="Times New Roman"/>
                <a:ea typeface="Times New Roman"/>
                <a:cs typeface="+mj-cs"/>
              </a:rPr>
              <a:t>Трудоустройство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2023953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0032" y="1556792"/>
            <a:ext cx="7772400" cy="417646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«Найди профессию»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7365" y="620689"/>
            <a:ext cx="6417734" cy="792088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станция</a:t>
            </a:r>
            <a:r>
              <a:rPr lang="ru-RU" sz="32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/>
                <a:ea typeface="Times New Roman"/>
              </a:rPr>
              <a:t>«Интеллектуальная»</a:t>
            </a:r>
            <a:endParaRPr lang="ru-RU" sz="3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2632" y="2636911"/>
            <a:ext cx="3063732" cy="37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02424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0032" y="1052736"/>
            <a:ext cx="7772400" cy="576064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«Профессиональные качества»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7365" y="260649"/>
            <a:ext cx="6417734" cy="72008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000000"/>
                </a:solidFill>
                <a:latin typeface="Times New Roman"/>
                <a:ea typeface="Times New Roman"/>
              </a:rPr>
              <a:t>с</a:t>
            </a:r>
            <a:r>
              <a:rPr lang="ru-RU" sz="32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танция</a:t>
            </a: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/>
                <a:ea typeface="Times New Roman"/>
              </a:rPr>
              <a:t>«</a:t>
            </a:r>
            <a:r>
              <a:rPr lang="ru-RU" sz="32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Профессиональная»</a:t>
            </a:r>
            <a:endParaRPr lang="ru-RU" sz="3200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6749015"/>
              </p:ext>
            </p:extLst>
          </p:nvPr>
        </p:nvGraphicFramePr>
        <p:xfrm>
          <a:off x="1668016" y="2274838"/>
          <a:ext cx="6096000" cy="12801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Положительные(+)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Отрицательные (-)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1547664" y="2274838"/>
            <a:ext cx="633670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ru-RU" sz="2400" dirty="0" smtClean="0">
              <a:solidFill>
                <a:srgbClr val="000000"/>
              </a:solidFill>
              <a:effectLst/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endParaRPr lang="ru-RU" sz="24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endParaRPr lang="ru-RU" sz="2400" dirty="0" smtClean="0">
              <a:solidFill>
                <a:srgbClr val="000000"/>
              </a:solidFill>
              <a:effectLst/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endParaRPr lang="ru-RU" sz="24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Скромность, внимательность, лень, дисциплинированность, подхалимство, лживость, упрямство, трудолюбие, честность, конфликтность, воля,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добросовестность, невнимательность,  аккуратность , небрежность,  исполнительность, неусидчивость.</a:t>
            </a:r>
            <a:endParaRPr lang="ru-RU" sz="24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696193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0032" y="1412776"/>
            <a:ext cx="7772400" cy="5040560"/>
          </a:xfrm>
        </p:spPr>
        <p:txBody>
          <a:bodyPr>
            <a:noAutofit/>
          </a:bodyPr>
          <a:lstStyle/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Изучить как можно больше профессий, определить, какие профессии и специалисты необходимы в городе, районе, где проживает человек, выбирающий профессию.</a:t>
            </a: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                                                                                                                                      2.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Изучить самого себя (интересы, склонности, способности, темперамент, черты характера, здоровье и др.).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                                                                                                                              </a:t>
            </a:r>
            <a:r>
              <a:rPr lang="ru-RU" sz="20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3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.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Выбрать наиболее привлекательную профессию.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                                                                                      </a:t>
            </a:r>
            <a:r>
              <a:rPr lang="ru-RU" sz="20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4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.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Подробно изучить выбранную профессию.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                                                                    </a:t>
            </a:r>
            <a:r>
              <a:rPr lang="ru-RU" sz="20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5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.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Сравнить полученные знания о профессии со своими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проф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возможностями, посоветоваться с родителями, учителями, психологами , врачами.              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                                                                                          </a:t>
            </a:r>
            <a:r>
              <a:rPr lang="ru-RU" sz="20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6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.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Если есть какие-либо ограничения для реализации именно данной профессии, иметь запасной вариант  </a:t>
            </a:r>
            <a:r>
              <a:rPr lang="ru-RU" sz="2000" dirty="0">
                <a:latin typeface="Calibri"/>
                <a:ea typeface="Calibri"/>
                <a:cs typeface="Times New Roman"/>
              </a:rPr>
              <a:t/>
            </a:r>
            <a:br>
              <a:rPr lang="ru-RU" sz="2000" dirty="0">
                <a:latin typeface="Calibri"/>
                <a:ea typeface="Calibri"/>
                <a:cs typeface="Times New Roman"/>
              </a:rPr>
            </a:br>
            <a:r>
              <a:rPr lang="ru-RU" sz="2000" b="1" dirty="0">
                <a:solidFill>
                  <a:srgbClr val="000000"/>
                </a:solidFill>
                <a:latin typeface="Times New Roman"/>
                <a:ea typeface="Calibri"/>
              </a:rPr>
              <a:t>7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</a:rPr>
              <a:t>.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Выбрав для себя профессию, необходимо проявлять настойчивость в реализации профессионального намерения и овладения профессией в совершенстве.</a:t>
            </a: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03648" y="476672"/>
            <a:ext cx="6417734" cy="720080"/>
          </a:xfrm>
        </p:spPr>
        <p:txBody>
          <a:bodyPr>
            <a:normAutofit fontScale="92500"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Правила выбора профессии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6254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819400"/>
            <a:ext cx="7772400" cy="1524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7365" y="620689"/>
            <a:ext cx="6417734" cy="1080120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tx1"/>
                </a:solidFill>
              </a:rPr>
              <a:t>Результат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4491" y="2060848"/>
            <a:ext cx="4455249" cy="40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18007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224136"/>
          </a:xfrm>
        </p:spPr>
        <p:txBody>
          <a:bodyPr>
            <a:noAutofit/>
          </a:bodyPr>
          <a:lstStyle/>
          <a:p>
            <a:r>
              <a:rPr lang="ru-RU" sz="7200" dirty="0" smtClean="0">
                <a:solidFill>
                  <a:srgbClr val="FF0000"/>
                </a:solidFill>
              </a:rPr>
              <a:t/>
            </a:r>
            <a:br>
              <a:rPr lang="ru-RU" sz="7200" dirty="0" smtClean="0">
                <a:solidFill>
                  <a:srgbClr val="FF0000"/>
                </a:solidFill>
              </a:rPr>
            </a:br>
            <a:r>
              <a:rPr lang="ru-RU" sz="7200" dirty="0">
                <a:solidFill>
                  <a:srgbClr val="FF0000"/>
                </a:solidFill>
              </a:rPr>
              <a:t/>
            </a:r>
            <a:br>
              <a:rPr lang="ru-RU" sz="7200" dirty="0">
                <a:solidFill>
                  <a:srgbClr val="FF0000"/>
                </a:solidFill>
              </a:rPr>
            </a:br>
            <a:r>
              <a:rPr lang="ru-RU" sz="7200" dirty="0" smtClean="0">
                <a:solidFill>
                  <a:srgbClr val="FF0000"/>
                </a:solidFill>
              </a:rPr>
              <a:t/>
            </a:r>
            <a:br>
              <a:rPr lang="ru-RU" sz="7200" dirty="0" smtClean="0">
                <a:solidFill>
                  <a:srgbClr val="FF0000"/>
                </a:solidFill>
              </a:rPr>
            </a:br>
            <a:r>
              <a:rPr lang="ru-RU" sz="7200" dirty="0">
                <a:solidFill>
                  <a:srgbClr val="FF0000"/>
                </a:solidFill>
              </a:rPr>
              <a:t/>
            </a:r>
            <a:br>
              <a:rPr lang="ru-RU" sz="7200" dirty="0">
                <a:solidFill>
                  <a:srgbClr val="FF0000"/>
                </a:solidFill>
              </a:rPr>
            </a:br>
            <a:r>
              <a:rPr lang="ru-RU" sz="7200" dirty="0" smtClean="0">
                <a:solidFill>
                  <a:srgbClr val="FF0000"/>
                </a:solidFill>
              </a:rPr>
              <a:t>СПАСИБО ЗА ВНИМАНИЕ!</a:t>
            </a:r>
            <a:endParaRPr lang="ru-RU" sz="7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2625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7584" y="260648"/>
            <a:ext cx="7344816" cy="4536504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chemeClr val="tx1"/>
                </a:solidFill>
              </a:rPr>
              <a:t>Цель: </a:t>
            </a:r>
            <a:r>
              <a:rPr lang="ru-RU" sz="4000" dirty="0">
                <a:solidFill>
                  <a:schemeClr val="tx1"/>
                </a:solidFill>
              </a:rPr>
              <a:t>сформировать у учащихся психологическую готовность </a:t>
            </a:r>
            <a:r>
              <a:rPr lang="ru-RU" sz="4000" dirty="0" smtClean="0">
                <a:solidFill>
                  <a:schemeClr val="tx1"/>
                </a:solidFill>
              </a:rPr>
              <a:t>к профессиональному</a:t>
            </a:r>
            <a:endParaRPr lang="ru-RU" sz="4000" dirty="0" smtClean="0">
              <a:solidFill>
                <a:schemeClr val="tx1"/>
              </a:solidFill>
            </a:endParaRPr>
          </a:p>
          <a:p>
            <a:r>
              <a:rPr lang="ru-RU" sz="4000" dirty="0" smtClean="0">
                <a:solidFill>
                  <a:schemeClr val="tx1"/>
                </a:solidFill>
              </a:rPr>
              <a:t>самоопределению</a:t>
            </a:r>
            <a:r>
              <a:rPr lang="ru-RU" sz="4000" dirty="0" smtClean="0">
                <a:solidFill>
                  <a:schemeClr val="tx1"/>
                </a:solidFill>
              </a:rPr>
              <a:t>.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41541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0032" y="692696"/>
            <a:ext cx="7772400" cy="3294864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b="1" dirty="0" smtClean="0">
                <a:solidFill>
                  <a:srgbClr val="FF0000"/>
                </a:solidFill>
              </a:rPr>
              <a:t>                           </a:t>
            </a:r>
            <a:r>
              <a:rPr lang="ru-RU" sz="4000" b="1" dirty="0" smtClean="0">
                <a:solidFill>
                  <a:schemeClr val="tx1"/>
                </a:solidFill>
              </a:rPr>
              <a:t>Задачи:</a:t>
            </a:r>
            <a:r>
              <a:rPr lang="ru-RU" sz="4000" b="1" dirty="0" smtClean="0"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3100" dirty="0" smtClean="0">
                <a:solidFill>
                  <a:schemeClr val="tx1"/>
                </a:solidFill>
              </a:rPr>
              <a:t>1.Познакомить с миром профессий доступным учащимся.</a:t>
            </a:r>
            <a:br>
              <a:rPr lang="ru-RU" sz="3100" dirty="0" smtClean="0">
                <a:solidFill>
                  <a:schemeClr val="tx1"/>
                </a:solidFill>
              </a:rPr>
            </a:br>
            <a:r>
              <a:rPr lang="ru-RU" sz="3100" dirty="0" smtClean="0">
                <a:solidFill>
                  <a:schemeClr val="tx1"/>
                </a:solidFill>
              </a:rPr>
              <a:t>2.Изучить интересы, способности и мотивы деятельности.</a:t>
            </a:r>
            <a:br>
              <a:rPr lang="ru-RU" sz="3100" dirty="0" smtClean="0">
                <a:solidFill>
                  <a:schemeClr val="tx1"/>
                </a:solidFill>
              </a:rPr>
            </a:br>
            <a:r>
              <a:rPr lang="ru-RU" sz="3100" dirty="0" smtClean="0">
                <a:solidFill>
                  <a:schemeClr val="tx1"/>
                </a:solidFill>
              </a:rPr>
              <a:t>3.Познакомить с правилами выбора профессии.</a:t>
            </a:r>
            <a:br>
              <a:rPr lang="ru-RU" sz="3100" dirty="0" smtClean="0">
                <a:solidFill>
                  <a:schemeClr val="tx1"/>
                </a:solidFill>
              </a:rPr>
            </a:br>
            <a:r>
              <a:rPr lang="ru-RU" sz="3100" dirty="0" smtClean="0">
                <a:solidFill>
                  <a:schemeClr val="tx1"/>
                </a:solidFill>
              </a:rPr>
              <a:t>4.Задуматься о своем профессиональном будущем.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3.п</a:t>
            </a:r>
            <a:endParaRPr lang="ru-RU" sz="31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7984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7"/>
            <a:ext cx="8229600" cy="5535999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chemeClr val="tx1"/>
                </a:solidFill>
              </a:rPr>
              <a:t>                       Формы: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sz="3200" dirty="0">
                <a:solidFill>
                  <a:schemeClr val="tx1"/>
                </a:solidFill>
              </a:rPr>
              <a:t>-</a:t>
            </a:r>
            <a:r>
              <a:rPr lang="ru-RU" sz="3200" b="1" dirty="0" smtClean="0">
                <a:solidFill>
                  <a:schemeClr val="tx1"/>
                </a:solidFill>
              </a:rPr>
              <a:t> </a:t>
            </a:r>
            <a:r>
              <a:rPr lang="ru-RU" sz="3200" dirty="0" smtClean="0">
                <a:solidFill>
                  <a:schemeClr val="tx1"/>
                </a:solidFill>
              </a:rPr>
              <a:t>беседы;</a:t>
            </a: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-</a:t>
            </a:r>
            <a:r>
              <a:rPr lang="ru-RU" sz="3200" dirty="0" err="1" smtClean="0">
                <a:solidFill>
                  <a:schemeClr val="tx1"/>
                </a:solidFill>
              </a:rPr>
              <a:t>профориетационные</a:t>
            </a:r>
            <a:r>
              <a:rPr lang="ru-RU" sz="3200" dirty="0" smtClean="0">
                <a:solidFill>
                  <a:schemeClr val="tx1"/>
                </a:solidFill>
              </a:rPr>
              <a:t>  сюжетно – ролевые   игры;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- внеклассные занятия;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- встречи с людьми разных профессий;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- участие в трудовых КТД (акции, операции);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- практикумы;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- экскурсии.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0073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772816"/>
            <a:ext cx="2996999" cy="3996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«О профессиях разных, нужных и важных»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479" y="2780928"/>
            <a:ext cx="4272000" cy="32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4529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chemeClr val="tx1"/>
                </a:solidFill>
              </a:rPr>
              <a:t>Квест</a:t>
            </a:r>
            <a:r>
              <a:rPr lang="ru-RU" dirty="0" smtClean="0">
                <a:solidFill>
                  <a:schemeClr val="tx1"/>
                </a:solidFill>
              </a:rPr>
              <a:t>-игра «Парад профессий»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5" y="2969419"/>
            <a:ext cx="3822700" cy="2867025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951" y="2679700"/>
            <a:ext cx="2584847" cy="3446463"/>
          </a:xfrm>
        </p:spPr>
      </p:pic>
    </p:spTree>
    <p:extLst>
      <p:ext uri="{BB962C8B-B14F-4D97-AF65-F5344CB8AC3E}">
        <p14:creationId xmlns:p14="http://schemas.microsoft.com/office/powerpoint/2010/main" val="11040007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>
                <a:solidFill>
                  <a:schemeClr val="tx1"/>
                </a:solidFill>
              </a:rPr>
              <a:t>Заочные встречи с людьми разных профессий: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Профессия огня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3429000"/>
            <a:ext cx="2214000" cy="2952000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Повар и кондитер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266" y="3429000"/>
            <a:ext cx="3596217" cy="2697163"/>
          </a:xfrm>
        </p:spPr>
      </p:pic>
    </p:spTree>
    <p:extLst>
      <p:ext uri="{BB962C8B-B14F-4D97-AF65-F5344CB8AC3E}">
        <p14:creationId xmlns:p14="http://schemas.microsoft.com/office/powerpoint/2010/main" val="3125571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Участие в трудовых КТД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6656" y="3272156"/>
            <a:ext cx="151888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528" y="1628800"/>
            <a:ext cx="2022872" cy="2697163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56176" y="3272155"/>
            <a:ext cx="2088232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3861048"/>
            <a:ext cx="3596217" cy="2697163"/>
          </a:xfrm>
        </p:spPr>
      </p:pic>
      <p:pic>
        <p:nvPicPr>
          <p:cNvPr id="2050" name="Picture 2" descr="I:\ДОКЛАД НА ПЕДСОВЕТ\IMG_20211014_1518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861048"/>
            <a:ext cx="3600000" cy="27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21703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Практикумы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201" y="2679700"/>
            <a:ext cx="2584847" cy="344646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951" y="2679700"/>
            <a:ext cx="2584847" cy="3446463"/>
          </a:xfrm>
        </p:spPr>
      </p:pic>
    </p:spTree>
    <p:extLst>
      <p:ext uri="{BB962C8B-B14F-4D97-AF65-F5344CB8AC3E}">
        <p14:creationId xmlns:p14="http://schemas.microsoft.com/office/powerpoint/2010/main" val="122504000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231</TotalTime>
  <Words>195</Words>
  <Application>Microsoft Office PowerPoint</Application>
  <PresentationFormat>Экран (4:3)</PresentationFormat>
  <Paragraphs>36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Волна</vt:lpstr>
      <vt:lpstr> Тема:  «Формы профориентационной работы в старших классах»</vt:lpstr>
      <vt:lpstr>Презентация PowerPoint</vt:lpstr>
      <vt:lpstr>                           Задачи:  1.Познакомить с миром профессий доступным учащимся. 2.Изучить интересы, способности и мотивы деятельности. 3.Познакомить с правилами выбора профессии. 4.Задуматься о своем профессиональном будущем. 3.п</vt:lpstr>
      <vt:lpstr>                       Формы: - беседы; -профориетационные  сюжетно – ролевые   игры; - внеклассные занятия; - встречи с людьми разных профессий; - участие в трудовых КТД (акции, операции); - практикумы; - экскурсии.</vt:lpstr>
      <vt:lpstr>«О профессиях разных, нужных и важных»</vt:lpstr>
      <vt:lpstr>Квест-игра «Парад профессий»</vt:lpstr>
      <vt:lpstr>Заочные встречи с людьми разных профессий:</vt:lpstr>
      <vt:lpstr>Участие в трудовых КТД</vt:lpstr>
      <vt:lpstr>Практикумы</vt:lpstr>
      <vt:lpstr>Экскурсии на предприятия</vt:lpstr>
      <vt:lpstr>Квест – игра «Формула выбора»</vt:lpstr>
      <vt:lpstr>«Обычный день из жизни профессионала».  день из жизни водителя автобуса:                                     будильник – кофе – автопарк – дорога – остановка – дорога – остановка – прокол – телефон – ремонтники – колесо – благодарность и т. д.» </vt:lpstr>
      <vt:lpstr>Профессия                      свободное  место,  должность   Специальность               достижение наивысших результатов   Вакансия                         род деятельности, источник существования   Карьера                           вид занятия в рамках одной профессии   Работодатель                  уровень подготовленности   Квалификация                человек, который дает работу </vt:lpstr>
      <vt:lpstr>   1.ПАСПОРТ 2.ОБЪЯВЛЕНИЕ 3. ЗАЯВЛЕНИЕ О ПРИЕМЕ НА РАБОТУ 4. ДОКУМЕНТ ОБ ОБРАЗОВАНИИ 5.ДОВЕРЕННОСТЬ 6.МЕДИЦИНСКАЯ КНИЖКА 7.ИНН 8.РАСПИСКА 9.СТРАХОВОЕ  ПЕНСИОННОЕ СВИДЕТЕЛЬСТВО 10.ФОТОГРАФИЯ 11.ЧИТАТЕЛЬСКИЙ БИЛЕТ 12.СВИДЕТЕЛЬСТВО О РОЖДЕНИИ </vt:lpstr>
      <vt:lpstr> «Найди профессию».</vt:lpstr>
      <vt:lpstr>«Профессиональные качества»</vt:lpstr>
      <vt:lpstr>1Изучить как можно больше профессий, определить, какие профессии и специалисты необходимы в городе, районе, где проживает человек, выбирающий профессию.                                                                                                                                          2.Изучить самого себя (интересы, склонности, способности, темперамент, черты характера, здоровье и др.).                                                                                                                               3.Выбрать наиболее привлекательную профессию.                                                                                       4. Подробно изучить выбранную профессию.                                                                     5.Сравнить полученные знания о профессии со своими проф возможностями, посоветоваться с родителями, учителями, психологами , врачами.                                                                                                          6.Если есть какие-либо ограничения для реализации именно данной профессии, иметь запасной вариант   7.Выбрав для себя профессию, необходимо проявлять настойчивость в реализации профессионального намерения и овладения профессией в совершенстве. </vt:lpstr>
      <vt:lpstr>Презентация PowerPoint</vt:lpstr>
      <vt:lpstr>    СПАСИБО ЗА ВНИМАНИЕ!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 «Формы профориентационной работы в старших классах»</dc:title>
  <dc:creator>админ</dc:creator>
  <cp:lastModifiedBy>админ</cp:lastModifiedBy>
  <cp:revision>18</cp:revision>
  <dcterms:created xsi:type="dcterms:W3CDTF">2023-03-23T16:59:17Z</dcterms:created>
  <dcterms:modified xsi:type="dcterms:W3CDTF">2023-03-29T16:20:27Z</dcterms:modified>
</cp:coreProperties>
</file>