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7" r:id="rId11"/>
    <p:sldId id="269" r:id="rId12"/>
    <p:sldId id="266" r:id="rId13"/>
    <p:sldId id="268" r:id="rId14"/>
    <p:sldId id="270" r:id="rId15"/>
    <p:sldId id="271" r:id="rId16"/>
    <p:sldId id="272" r:id="rId17"/>
    <p:sldId id="273" r:id="rId18"/>
    <p:sldId id="274" r:id="rId19"/>
    <p:sldId id="276" r:id="rId20"/>
    <p:sldId id="275" r:id="rId21"/>
    <p:sldId id="277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9E230-2CB5-465A-AA89-3EEC2F6E7B08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900D-0C75-4C31-9F55-0271F0FB1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605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9E230-2CB5-465A-AA89-3EEC2F6E7B08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900D-0C75-4C31-9F55-0271F0FB1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577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9E230-2CB5-465A-AA89-3EEC2F6E7B08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900D-0C75-4C31-9F55-0271F0FB1FD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92395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9E230-2CB5-465A-AA89-3EEC2F6E7B08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900D-0C75-4C31-9F55-0271F0FB1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9504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9E230-2CB5-465A-AA89-3EEC2F6E7B08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900D-0C75-4C31-9F55-0271F0FB1FD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505558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9E230-2CB5-465A-AA89-3EEC2F6E7B08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900D-0C75-4C31-9F55-0271F0FB1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2602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9E230-2CB5-465A-AA89-3EEC2F6E7B08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900D-0C75-4C31-9F55-0271F0FB1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9227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9E230-2CB5-465A-AA89-3EEC2F6E7B08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900D-0C75-4C31-9F55-0271F0FB1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641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9E230-2CB5-465A-AA89-3EEC2F6E7B08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900D-0C75-4C31-9F55-0271F0FB1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739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9E230-2CB5-465A-AA89-3EEC2F6E7B08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900D-0C75-4C31-9F55-0271F0FB1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47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9E230-2CB5-465A-AA89-3EEC2F6E7B08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900D-0C75-4C31-9F55-0271F0FB1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070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9E230-2CB5-465A-AA89-3EEC2F6E7B08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900D-0C75-4C31-9F55-0271F0FB1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76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9E230-2CB5-465A-AA89-3EEC2F6E7B08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900D-0C75-4C31-9F55-0271F0FB1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429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9E230-2CB5-465A-AA89-3EEC2F6E7B08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900D-0C75-4C31-9F55-0271F0FB1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282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9E230-2CB5-465A-AA89-3EEC2F6E7B08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900D-0C75-4C31-9F55-0271F0FB1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378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9E230-2CB5-465A-AA89-3EEC2F6E7B08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8900D-0C75-4C31-9F55-0271F0FB1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59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9E230-2CB5-465A-AA89-3EEC2F6E7B08}" type="datetimeFigureOut">
              <a:rPr lang="ru-RU" smtClean="0"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3A8900D-0C75-4C31-9F55-0271F0FB1F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47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Роль ручного труда в коррекции личности умственно отсталого школьника.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33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природным материалом</a:t>
            </a:r>
            <a:endParaRPr lang="ru-RU" dirty="0"/>
          </a:p>
        </p:txBody>
      </p:sp>
      <p:pic>
        <p:nvPicPr>
          <p:cNvPr id="4" name="Объект 3" descr="https://ds02.infourok.ru/uploads/ex/0b4c/00041673-1315587d/img5.jpg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15072" t="63925" r="41794" b="2081"/>
          <a:stretch/>
        </p:blipFill>
        <p:spPr bwMode="auto">
          <a:xfrm>
            <a:off x="988969" y="1128826"/>
            <a:ext cx="3944173" cy="233130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ÐÐ¾Ð²ÑÐ¹ Ð³Ð¾Ð´ Ð¸ Ð Ð¾Ð¶Ð´ÐµÑÑÐ²Ð¾ ÑÐ¶Ðµ Ð½Ðµ Ð·Ð° Ð³Ð¾ÑÐ°Ð¼Ð¸, Ð¿ÑÐ¸ÑÐ»Ð° Ð¿Ð¾ÑÐ° Ð·Ð°Ð´ÑÐ¼Ð°ÑÑÑÑ, ÐºÐ°Ðº Ð½Ð° ÑÑÐ¾Ñ ÑÐ°Ð· Ð¼Ñ Ð±ÑÐ´ÐµÐ¼ ÑÐºÑÐ°ÑÐ°ÑÑ Ð½Ð°Ñ Ð´Ð¾Ð¼ Ðº Ð»ÑÐ±Ð¸Ð¼Ð¾Ð¼Ñ Ð¿ÑÐ°Ð·Ð´Ð½Ð¸ÐºÑ.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1795" y="1174517"/>
            <a:ext cx="4340860" cy="5024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797" y="3060878"/>
            <a:ext cx="4936901" cy="3702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4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ÐÑÑÐºÐ° Ð¸Ð· Ð»Ð¸ÑÑÑÐµÐ²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5677" y="1111574"/>
            <a:ext cx="5567635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Ð¦ÑÐ¿Ð»ÑÑÐºÐ¸ Ñ Ð¼Ð°Ð¼Ð¾Ð¹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33312" y="2079523"/>
            <a:ext cx="5630869" cy="375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81615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пластилином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13" y="1270000"/>
            <a:ext cx="3609829" cy="2707372"/>
          </a:xfrm>
        </p:spPr>
      </p:pic>
      <p:pic>
        <p:nvPicPr>
          <p:cNvPr id="5" name="Рисунок 4" descr="http://radyga11.ucoz.ru/podelki/SDC1002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9465" y="1270000"/>
            <a:ext cx="3275965" cy="5024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fs00.infourok.ru/images/doc/206/235518/hello_html_214c74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84154" y="2923503"/>
            <a:ext cx="4107846" cy="3259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www.maam.ru/upload/blogs/detsad-228157-143667710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913" y="4082602"/>
            <a:ext cx="3940420" cy="264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3579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тканью</a:t>
            </a:r>
            <a:endParaRPr lang="ru-RU" dirty="0"/>
          </a:p>
        </p:txBody>
      </p:sp>
      <p:pic>
        <p:nvPicPr>
          <p:cNvPr id="4" name="Объект 3" descr="http://1.bp.blogspot.com/_bF99wH5IH5Y/TUBv5-qGMjI/AAAAAAAAB_c/C3LT1Mbd1fw/s1600/kolya.g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334" y="1688676"/>
            <a:ext cx="3746560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889" y="1390919"/>
            <a:ext cx="5572259" cy="4179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72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Методы и приемы обучения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15845"/>
            <a:ext cx="8596668" cy="4625517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-Наглядные: показ действий педагогом, использование технологических карт,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выкроек, план,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-Словесные: объяснение, описание, поощрения, убеждения, использование художественного слова/пословицы, стихи, загадки./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-Практические: совместное и самостоятельное изготовление поделок.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497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ds02.infourok.ru/uploads/ex/0872/000119e1-197f91f8/hello_html_1e496ab9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334" y="486697"/>
            <a:ext cx="9100847" cy="5555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3903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://images.myshared.ru/4/215989/slide_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942" y="221226"/>
            <a:ext cx="9542206" cy="631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63833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ds02.infourok.ru/uploads/ex/0b69/00063970-75082002/img1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8206" y="235974"/>
            <a:ext cx="10294375" cy="6371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5865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fs00.infourok.ru/images/doc/293/292735/img1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4465" y="176981"/>
            <a:ext cx="10810567" cy="6474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0696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ds04.infourok.ru/uploads/ex/041c/0019f4bb-30003718/hello_html_m48f8471b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511" y="280220"/>
            <a:ext cx="6395806" cy="6209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098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24465"/>
            <a:ext cx="8596668" cy="1605935"/>
          </a:xfrm>
        </p:spPr>
        <p:txBody>
          <a:bodyPr/>
          <a:lstStyle/>
          <a:p>
            <a:pPr algn="ctr"/>
            <a:r>
              <a:rPr lang="ru-RU" dirty="0" err="1" smtClean="0"/>
              <a:t>Учебно</a:t>
            </a:r>
            <a:r>
              <a:rPr lang="ru-RU" dirty="0" smtClean="0"/>
              <a:t> – воспитательные 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83111"/>
            <a:ext cx="8596668" cy="4758252"/>
          </a:xfrm>
        </p:spPr>
        <p:txBody>
          <a:bodyPr>
            <a:no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воспитание отношения к труду как к первой жизненной потребности посредством развития интереса, положительной мотивации и эмоционального настроя к труду; подведение ребёнка к пониманию того, что труд необходим всюду (дома, в школе, на улице и т. д.);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 воспитание положительных личностных качеств ученика (трудолюбие, настойчивость, умение преодолевать собственные трудности и помогать другому, умение работать в паре, коллективе);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воспитание уважения к своему труду и к труду других людей;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воспитание культуры труда (эстетическое отношение к организации и процессу своего труда);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сообщение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познавательных сведений о труде и отдельных профессиях.</a:t>
            </a:r>
          </a:p>
          <a:p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97319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21" y="235096"/>
            <a:ext cx="5175249" cy="3881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7719" y="1982932"/>
            <a:ext cx="5057104" cy="37928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465" y="3464416"/>
            <a:ext cx="5005589" cy="3754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97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26" y="1930400"/>
            <a:ext cx="5671057" cy="425329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992" y="427703"/>
            <a:ext cx="6371304" cy="477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323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14632"/>
            <a:ext cx="8596668" cy="1320800"/>
          </a:xfrm>
        </p:spPr>
        <p:txBody>
          <a:bodyPr/>
          <a:lstStyle/>
          <a:p>
            <a:r>
              <a:rPr lang="ru-RU" dirty="0" smtClean="0"/>
              <a:t>Специально - коррекционные 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091381"/>
            <a:ext cx="8596668" cy="5383161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коррекцию недостатков мыслительной и речевой деятельности, которая выражается в формировании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общетрудовых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умений:</a:t>
            </a:r>
          </a:p>
          <a:p>
            <a:pPr lvl="0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ориентироваться в задании (анализировать объект, условия труда);</a:t>
            </a:r>
          </a:p>
          <a:p>
            <a:pPr lvl="0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планировать ход работы над изделием (устанавливать логическую последовательность изготовления изделия, определять приёмы работы и инструменты, необходимые для их выполнения);</a:t>
            </a:r>
          </a:p>
          <a:p>
            <a:pPr lvl="0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контролировать свою работу (определять правильность действий и результатов, оценивать качество готового изделия);</a:t>
            </a:r>
          </a:p>
          <a:p>
            <a:pPr lvl="0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познавательной активности (развитие зрительного, слухового восприятия, наблюдательности, воображения, речи, пространственной ориентировки и пространственных представлений);</a:t>
            </a:r>
          </a:p>
          <a:p>
            <a:pPr lvl="0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компенсацию недоразвития эмоционально-волевой сферы (формирование адекватной реакции на неудачи, самостоятельное преодоление трудностей, принятие помощи учителя и т. д.);</a:t>
            </a:r>
          </a:p>
          <a:p>
            <a:pPr lvl="0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коррекцию недоразвития моторных функций (развитие плавности и координации движений рук, зрительно-двигательной координации, дифференциации движения пальцев, регуляции мышечного усилия и т. д.)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832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095" y="167148"/>
            <a:ext cx="8596668" cy="1320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Урок в коррекционной школе обеспечивает достижение учащимися следующих результатов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452" y="1873045"/>
            <a:ext cx="8831550" cy="4837471"/>
          </a:xfrm>
        </p:spPr>
        <p:txBody>
          <a:bodyPr>
            <a:norm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-развитие навыков сотрудничества со сверстниками, формирование умения 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вторично использовать материалы , развитие экологического мышления; творческих способностей.</a:t>
            </a:r>
          </a:p>
          <a:p>
            <a:r>
              <a:rPr lang="ru-RU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освоение способов  решения проблем творческого и поискового характера, освоение начальных форм познавательной и личностной рефлексии, самооценки.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умение находить, сравнивать, анализировать, выполнять работу по инструкции.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804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52023"/>
            <a:ext cx="8596668" cy="1320800"/>
          </a:xfrm>
        </p:spPr>
        <p:txBody>
          <a:bodyPr>
            <a:normAutofit/>
          </a:bodyPr>
          <a:lstStyle/>
          <a:p>
            <a:r>
              <a:rPr lang="ru-RU" dirty="0" smtClean="0"/>
              <a:t>Коррекционная направленность </a:t>
            </a:r>
            <a:r>
              <a:rPr lang="ru-RU" b="1" dirty="0" smtClean="0"/>
              <a:t>обучения </a:t>
            </a:r>
            <a:r>
              <a:rPr lang="ru-RU" b="1" dirty="0"/>
              <a:t>на уроках ручного труда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672823"/>
            <a:ext cx="8596668" cy="4949203"/>
          </a:xfrm>
        </p:spPr>
        <p:txBody>
          <a:bodyPr>
            <a:normAutofit/>
          </a:bodyPr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максимальное использование интеллектуальных, физических и эмоциональных возможностей в работе по коррекции недостатков в развитии школьников;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взаимосвязь трудовой деятельности с другими видами деятельности (игрой, математикой, рисованием, развитием речи);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неоднократное повторение и закрепление полученных знаний, умений и навыков на разном по содержанию учебном материале;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замедленность обучения;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подачу учебного материала малыми порциями;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 над действиями школьников вплоть до совместного выполнения их учителем и учеником;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и систематизацию практических заданий разного содержания, которые имеют общие черты и сходные приёмы обработки поделочных материалов;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075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ручного труда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«Работа с пластилином», </a:t>
            </a:r>
            <a:endParaRPr lang="ru-RU" sz="2800" dirty="0" smtClean="0"/>
          </a:p>
          <a:p>
            <a:r>
              <a:rPr lang="ru-RU" sz="2800" dirty="0" smtClean="0"/>
              <a:t>«</a:t>
            </a:r>
            <a:r>
              <a:rPr lang="ru-RU" sz="2800" dirty="0"/>
              <a:t>Работа с природными материалами», </a:t>
            </a:r>
            <a:endParaRPr lang="ru-RU" sz="2800" dirty="0" smtClean="0"/>
          </a:p>
          <a:p>
            <a:r>
              <a:rPr lang="ru-RU" sz="2800" dirty="0" smtClean="0"/>
              <a:t>«</a:t>
            </a:r>
            <a:r>
              <a:rPr lang="ru-RU" sz="2800" dirty="0"/>
              <a:t>Работа с бумагой и картоном», «Работа с текстильными материалами», «Работа с проволокой и </a:t>
            </a:r>
            <a:r>
              <a:rPr lang="ru-RU" sz="2800" dirty="0" err="1"/>
              <a:t>металлоконструктором</a:t>
            </a:r>
            <a:r>
              <a:rPr lang="ru-RU" sz="2800" dirty="0"/>
              <a:t>».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4668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бумагой и картоном </a:t>
            </a:r>
            <a:endParaRPr lang="ru-RU" dirty="0"/>
          </a:p>
        </p:txBody>
      </p:sp>
      <p:pic>
        <p:nvPicPr>
          <p:cNvPr id="4" name="Объект 3" descr="http://900igr.net/datas/tekhnologija/Iz-bumagi-dlja-detej/0013-013-Objomnaja-applikatsija.jpg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38965" t="42547" r="33456" b="6570"/>
          <a:stretch/>
        </p:blipFill>
        <p:spPr bwMode="auto">
          <a:xfrm>
            <a:off x="677334" y="1403491"/>
            <a:ext cx="2521824" cy="34895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ds03.infourok.ru/uploads/ex/055a/00022839-7c13e8d1/img8.jpg"/>
          <p:cNvPicPr/>
          <p:nvPr/>
        </p:nvPicPr>
        <p:blipFill rotWithShape="1">
          <a:blip r:embed="rId3" cstate="print"/>
          <a:srcRect t="22021"/>
          <a:stretch/>
        </p:blipFill>
        <p:spPr bwMode="auto">
          <a:xfrm>
            <a:off x="3731412" y="1930400"/>
            <a:ext cx="5939790" cy="34740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4068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06" y="391251"/>
            <a:ext cx="5175249" cy="38814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1831" y="3081270"/>
            <a:ext cx="5155842" cy="38668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583" y="961086"/>
            <a:ext cx="5284631" cy="3963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1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77" y="293051"/>
            <a:ext cx="6249583" cy="421995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072" y="1593856"/>
            <a:ext cx="6318109" cy="489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40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50</TotalTime>
  <Words>526</Words>
  <Application>Microsoft Office PowerPoint</Application>
  <PresentationFormat>Широкоэкранный</PresentationFormat>
  <Paragraphs>44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Times New Roman</vt:lpstr>
      <vt:lpstr>Trebuchet MS</vt:lpstr>
      <vt:lpstr>Wingdings 3</vt:lpstr>
      <vt:lpstr>Аспект</vt:lpstr>
      <vt:lpstr>Роль ручного труда в коррекции личности умственно отсталого школьника.</vt:lpstr>
      <vt:lpstr>Учебно – воспитательные задачи</vt:lpstr>
      <vt:lpstr>Специально - коррекционные задачи</vt:lpstr>
      <vt:lpstr>Урок в коррекционной школе обеспечивает достижение учащимися следующих результатов</vt:lpstr>
      <vt:lpstr>Коррекционная направленность обучения на уроках ручного труда </vt:lpstr>
      <vt:lpstr>Виды ручного труда</vt:lpstr>
      <vt:lpstr>Работа с бумагой и картоном </vt:lpstr>
      <vt:lpstr>Р</vt:lpstr>
      <vt:lpstr>Презентация PowerPoint</vt:lpstr>
      <vt:lpstr>Работа с природным материалом</vt:lpstr>
      <vt:lpstr>Презентация PowerPoint</vt:lpstr>
      <vt:lpstr>Работа с пластилином</vt:lpstr>
      <vt:lpstr>Работа с тканью</vt:lpstr>
      <vt:lpstr>Методы и приемы обучения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ручного труда в коррекции личности умственно отсталого школьника.</dc:title>
  <dc:creator>музыка</dc:creator>
  <cp:lastModifiedBy>vadim</cp:lastModifiedBy>
  <cp:revision>8</cp:revision>
  <dcterms:created xsi:type="dcterms:W3CDTF">2018-12-27T11:08:01Z</dcterms:created>
  <dcterms:modified xsi:type="dcterms:W3CDTF">2019-02-12T18:27:18Z</dcterms:modified>
</cp:coreProperties>
</file>