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0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30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68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56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37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57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8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17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99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73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70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7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E8337-E3A2-41D2-B25D-8C79D1B37619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9FD3C-7B47-412F-B58C-B9024EEE9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96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hyperlink" Target="https://ru.wikipedia.org/wiki/%D0%9B%D1%91%D1%82%D1%87%D0%B8%D0%B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C2%EE%E4%E8%F2%E5%EB%FC" TargetMode="External"/><Relationship Id="rId5" Type="http://schemas.openxmlformats.org/officeDocument/2006/relationships/hyperlink" Target="https://ru.wikipedia.org/wiki/%D0%A2%D1%80%D0%B0%D0%BD%D1%81%D0%BF%D0%BE%D1%80%D1%82%D0%BD%D0%BE%D0%B5_%D1%81%D1%80%D0%B5%D0%B4%D1%81%D1%82%D0%B2%D0%BE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121919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 ДОРОЖНОГО </a:t>
            </a:r>
          </a:p>
          <a:p>
            <a:pPr algn="ctr"/>
            <a:r>
              <a:rPr lang="ru-RU" sz="4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ДВИЖЕНИЯ</a:t>
            </a:r>
            <a:endParaRPr lang="ru-RU" sz="4400" b="1" cap="none" spc="0" dirty="0">
              <a:ln w="22225">
                <a:solidFill>
                  <a:srgbClr val="FF0000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673883" y="4734342"/>
            <a:ext cx="251811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Добрая</a:t>
            </a:r>
            <a:r>
              <a:rPr lang="ru-R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ru-R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дорога </a:t>
            </a:r>
          </a:p>
          <a:p>
            <a:pPr algn="ctr"/>
            <a:r>
              <a:rPr lang="ru-R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детства</a:t>
            </a:r>
            <a:endParaRPr lang="ru-R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61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6769" y="384232"/>
            <a:ext cx="434691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</a:rPr>
              <a:t>ПЕШЕХОД</a:t>
            </a:r>
            <a:endParaRPr lang="ru-RU" sz="8000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87"/>
          <a:stretch/>
        </p:blipFill>
        <p:spPr>
          <a:xfrm>
            <a:off x="613004" y="1867467"/>
            <a:ext cx="6897884" cy="4320428"/>
          </a:xfrm>
        </p:spPr>
      </p:pic>
      <p:sp>
        <p:nvSpPr>
          <p:cNvPr id="5" name="TextBox 4"/>
          <p:cNvSpPr txBox="1"/>
          <p:nvPr/>
        </p:nvSpPr>
        <p:spPr>
          <a:xfrm>
            <a:off x="7666892" y="379828"/>
            <a:ext cx="43047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u="sng" dirty="0" smtClean="0"/>
              <a:t>"Пешеход" - лицо, находящееся вне транспортного средства на дороге либо на пешеходной или </a:t>
            </a:r>
            <a:r>
              <a:rPr lang="ru-RU" sz="2000" b="1" u="sng" dirty="0" err="1" smtClean="0"/>
              <a:t>велопешеходной</a:t>
            </a:r>
            <a:r>
              <a:rPr lang="ru-RU" sz="2000" b="1" u="sng" dirty="0" smtClean="0"/>
              <a:t> дорожке и не производящее на них работу. К пешеходам приравниваются лица, передвигающиеся в инвалидных колясках без двигателя, ведущие велосипед, мопед, мотоцикл, везущие санки, тележку, детскую или инвалидную коляску, а также использующие для передвижения роликовые коньки, самокаты и иные аналогичные средства. </a:t>
            </a:r>
          </a:p>
          <a:p>
            <a:pPr algn="just"/>
            <a:r>
              <a:rPr lang="ru-RU" sz="2000" u="sng" dirty="0" smtClean="0"/>
              <a:t>Пешеходы должны двигаться по тротуарам, пешеходным дорожкам, </a:t>
            </a:r>
            <a:r>
              <a:rPr lang="ru-RU" sz="2000" u="sng" dirty="0" err="1" smtClean="0"/>
              <a:t>велопешеходным</a:t>
            </a:r>
            <a:r>
              <a:rPr lang="ru-RU" sz="2000" u="sng" dirty="0" smtClean="0"/>
              <a:t> дорожкам, а при их отсутствии - по обочинам.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08166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3" b="4247"/>
          <a:stretch/>
        </p:blipFill>
        <p:spPr>
          <a:xfrm>
            <a:off x="3066757" y="445427"/>
            <a:ext cx="5844181" cy="575521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7807" y="464024"/>
            <a:ext cx="2881903" cy="23898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577" y="4520394"/>
            <a:ext cx="2962133" cy="2221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4150" y="464024"/>
            <a:ext cx="60596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</a:rPr>
              <a:t>ВОДИТЕЛЬ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963" y="1758462"/>
            <a:ext cx="4093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1015" y="1871004"/>
            <a:ext cx="31652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Води́тель</a:t>
            </a:r>
            <a:r>
              <a:rPr lang="ru-RU" dirty="0" smtClean="0">
                <a:solidFill>
                  <a:sysClr val="windowText" lastClr="000000"/>
                </a:solidFill>
              </a:rPr>
              <a:t> или </a:t>
            </a:r>
            <a:r>
              <a:rPr lang="ru-RU" b="1" dirty="0" smtClean="0">
                <a:solidFill>
                  <a:sysClr val="windowText" lastClr="000000"/>
                </a:solidFill>
              </a:rPr>
              <a:t>шофёр</a:t>
            </a:r>
            <a:r>
              <a:rPr lang="ru-RU" dirty="0" smtClean="0">
                <a:solidFill>
                  <a:sysClr val="windowText" lastClr="000000"/>
                </a:solidFill>
              </a:rPr>
              <a:t>- человек, управляющий </a:t>
            </a:r>
            <a:r>
              <a:rPr lang="ru-RU" dirty="0" smtClean="0">
                <a:solidFill>
                  <a:sysClr val="windowText" lastClr="000000"/>
                </a:solidFill>
                <a:hlinkClick r:id="rId5" tooltip="Транспортное средство"/>
              </a:rPr>
              <a:t>транспортным средством</a:t>
            </a:r>
            <a:r>
              <a:rPr lang="ru-RU" dirty="0" smtClean="0">
                <a:solidFill>
                  <a:sysClr val="windowText" lastClr="000000"/>
                </a:solidFill>
              </a:rPr>
              <a:t> (автомобиль, повозка, автобус и др.). Кроме того, водителем называют человека, который учит вождению, находясь непосредственно в транспортном средстве</a:t>
            </a:r>
            <a:r>
              <a:rPr lang="ru-RU" baseline="30000" dirty="0" smtClean="0">
                <a:solidFill>
                  <a:sysClr val="windowText" lastClr="000000"/>
                </a:solidFill>
                <a:hlinkClick r:id="rId6"/>
              </a:rPr>
              <a:t>[</a:t>
            </a:r>
            <a:r>
              <a:rPr lang="ru-RU" dirty="0" smtClean="0">
                <a:solidFill>
                  <a:sysClr val="windowText" lastClr="000000"/>
                </a:solidFill>
              </a:rPr>
              <a:t>. Изредка водителем называют и </a:t>
            </a:r>
            <a:r>
              <a:rPr lang="ru-RU" dirty="0" smtClean="0">
                <a:solidFill>
                  <a:sysClr val="windowText" lastClr="000000"/>
                </a:solidFill>
                <a:hlinkClick r:id="rId7" tooltip="Лётчик"/>
              </a:rPr>
              <a:t>пилота самолёта</a:t>
            </a:r>
            <a:r>
              <a:rPr lang="ru-RU" dirty="0" smtClean="0">
                <a:solidFill>
                  <a:sysClr val="windowText" lastClr="000000"/>
                </a:solidFill>
              </a:rPr>
              <a:t>.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4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иверская Гимназия - ПДД школьникам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0" y="281355"/>
            <a:ext cx="12191999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Правила поведения водителей.</a:t>
            </a:r>
          </a:p>
          <a:p>
            <a:r>
              <a:rPr lang="ru-RU" sz="2000" b="1" dirty="0" smtClean="0"/>
              <a:t>1. Водителям</a:t>
            </a:r>
            <a:r>
              <a:rPr lang="ru-RU" sz="2000" dirty="0" smtClean="0"/>
              <a:t> автотранспорта добровольно, один раз в год (как минимум), повторять (изучать) правила дорожного движения. </a:t>
            </a:r>
          </a:p>
          <a:p>
            <a:r>
              <a:rPr lang="ru-RU" sz="2000" b="1" dirty="0" smtClean="0"/>
              <a:t>2. Относиться</a:t>
            </a:r>
            <a:r>
              <a:rPr lang="ru-RU" sz="2000" dirty="0" smtClean="0"/>
              <a:t> к Правилам дорожного движения Российской Федерации со всей ответственностью и серьезностью. Соблюдение правил дорожного движения каждым водителем приведет к снижению аварийности на дорогах. Несоблюдение же Правил приводит к ДТП и проблемам.</a:t>
            </a:r>
          </a:p>
          <a:p>
            <a:r>
              <a:rPr lang="ru-RU" sz="2000" b="1" dirty="0" smtClean="0"/>
              <a:t>3. Перед выездом</a:t>
            </a:r>
            <a:r>
              <a:rPr lang="ru-RU" sz="2000" dirty="0" smtClean="0"/>
              <a:t> водитель должен отдохнуть.</a:t>
            </a:r>
          </a:p>
          <a:p>
            <a:r>
              <a:rPr lang="ru-RU" sz="2000" b="1" dirty="0" smtClean="0"/>
              <a:t>4. Водителю запрещается</a:t>
            </a:r>
            <a:r>
              <a:rPr lang="ru-RU" sz="2000" dirty="0" smtClean="0"/>
              <a:t> управлять транспортным средством в состоянии опьянения (алкогольного, наркотического или иного), под воздействием лекарственных препаратов, в болезненном или утомленном состоянии. </a:t>
            </a:r>
          </a:p>
          <a:p>
            <a:r>
              <a:rPr lang="ru-RU" sz="2000" b="1" dirty="0" smtClean="0"/>
              <a:t>5. Внимательно</a:t>
            </a:r>
            <a:r>
              <a:rPr lang="ru-RU" sz="2000" dirty="0" smtClean="0"/>
              <a:t> наблюдать за обстановкой на дороге. </a:t>
            </a:r>
          </a:p>
          <a:p>
            <a:r>
              <a:rPr lang="ru-RU" sz="2000" b="1" dirty="0" smtClean="0"/>
              <a:t>6. Не пользоваться</a:t>
            </a:r>
            <a:r>
              <a:rPr lang="ru-RU" sz="2000" dirty="0" smtClean="0"/>
              <a:t>  во время движения телефоном. Во время разговора </a:t>
            </a:r>
            <a:r>
              <a:rPr lang="ru-RU" sz="2000" u="sng" dirty="0" smtClean="0"/>
              <a:t>концентрация внимания переключается с дороги на тему беседы.</a:t>
            </a:r>
            <a:endParaRPr lang="ru-RU" sz="2000" dirty="0" smtClean="0"/>
          </a:p>
          <a:p>
            <a:r>
              <a:rPr lang="ru-RU" sz="2000" b="1" dirty="0" smtClean="0"/>
              <a:t>7. Не надо</a:t>
            </a:r>
            <a:r>
              <a:rPr lang="ru-RU" sz="2000" dirty="0" smtClean="0"/>
              <a:t> соревноваться на дороге. Дорога не автодром.</a:t>
            </a:r>
          </a:p>
          <a:p>
            <a:r>
              <a:rPr lang="ru-RU" sz="2000" b="1" dirty="0" smtClean="0"/>
              <a:t>8. При управлении</a:t>
            </a:r>
            <a:r>
              <a:rPr lang="ru-RU" sz="2000" dirty="0" smtClean="0"/>
              <a:t> автомобилем на трассе в течении 3-х часов подряд остановиться на 15-минутный отдых. </a:t>
            </a:r>
          </a:p>
          <a:p>
            <a:r>
              <a:rPr lang="ru-RU" sz="2000" b="1" dirty="0" smtClean="0"/>
              <a:t>9. Не препятствовать</a:t>
            </a:r>
            <a:r>
              <a:rPr lang="ru-RU" sz="2000" dirty="0" smtClean="0"/>
              <a:t> обгону.</a:t>
            </a:r>
          </a:p>
          <a:p>
            <a:r>
              <a:rPr lang="ru-RU" sz="2000" b="1" dirty="0" smtClean="0"/>
              <a:t>10. Снизить</a:t>
            </a:r>
            <a:r>
              <a:rPr lang="ru-RU" sz="2000" dirty="0" smtClean="0"/>
              <a:t> скорость и податься вправо, если видишь, что едущий навстречу автомобиль не успевает завершить обгон.</a:t>
            </a:r>
          </a:p>
          <a:p>
            <a:r>
              <a:rPr lang="ru-RU" sz="2000" b="1" dirty="0" smtClean="0"/>
              <a:t>11. Терпеливо</a:t>
            </a:r>
            <a:r>
              <a:rPr lang="ru-RU" sz="2000" dirty="0" smtClean="0"/>
              <a:t> и с пониманием относиться к ошибкам других водителей. Уступить дорогу, если об этом просит другой водитель, даже если он не прав.</a:t>
            </a:r>
          </a:p>
          <a:p>
            <a:r>
              <a:rPr lang="ru-RU" sz="2000" b="1" dirty="0" smtClean="0"/>
              <a:t>12. Исповедовать</a:t>
            </a:r>
            <a:r>
              <a:rPr lang="ru-RU" sz="2000" dirty="0" smtClean="0"/>
              <a:t> принцип – преднамеренно (сознательно) не нарушать Правила дорожного движения.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0" t="15224" r="1932" b="14235"/>
          <a:stretch/>
        </p:blipFill>
        <p:spPr>
          <a:xfrm>
            <a:off x="196948" y="1678674"/>
            <a:ext cx="8623495" cy="422975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530" y="3255796"/>
            <a:ext cx="2366920" cy="262239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530" y="216444"/>
            <a:ext cx="2651510" cy="29244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19618" y="216445"/>
            <a:ext cx="5882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2060"/>
                </a:solidFill>
              </a:rPr>
              <a:t>ПАССАЖИР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56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79" y="0"/>
            <a:ext cx="9100782" cy="682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734"/>
          <a:stretch/>
        </p:blipFill>
        <p:spPr>
          <a:xfrm>
            <a:off x="309490" y="3683415"/>
            <a:ext cx="2905197" cy="287916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4" t="7088" r="23218" b="7260"/>
          <a:stretch>
            <a:fillRect/>
          </a:stretch>
        </p:blipFill>
        <p:spPr>
          <a:xfrm>
            <a:off x="10086536" y="0"/>
            <a:ext cx="1899138" cy="203981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078" y="4748211"/>
            <a:ext cx="1924618" cy="19246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2" y="257453"/>
            <a:ext cx="3111500" cy="3060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89111" y="130844"/>
            <a:ext cx="5117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2060"/>
                </a:solidFill>
              </a:rPr>
              <a:t>ВЕЛОСИПЕДИСТ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8283" y="1195754"/>
            <a:ext cx="635859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Велосипед определяется как «транспортное средство, кроме инвалидных колясок, имеющее два колеса или более и приводимое в движение мускульной силой людей, находящихся на нём» . Велосипедист, согласно Правилам, квалифицируется как водитель велосипеда.</a:t>
            </a:r>
          </a:p>
          <a:p>
            <a:r>
              <a:rPr lang="ru-RU" dirty="0" smtClean="0"/>
              <a:t>Велосипед является транспортным средством, но не является «механическим транспортным средством». Поэтому, если в ПДД написано «транспортное средство», то это относится и к велосипедам, а если написано «механическое транспортное средство», то это к велосипедам не относится.</a:t>
            </a:r>
          </a:p>
          <a:p>
            <a:r>
              <a:rPr lang="ru-RU" dirty="0" smtClean="0"/>
              <a:t>Если человек не едет на велосипеде, а ведёт его, то он считается пешеходом, а не велосипедистом. </a:t>
            </a:r>
          </a:p>
          <a:p>
            <a:r>
              <a:rPr lang="ru-RU" dirty="0" smtClean="0"/>
              <a:t>Управлять велосипедом при перемещении по дорогам разрешается лицам не моложе 14 лет.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622302" y="2110154"/>
            <a:ext cx="2349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Велосипеды должны двигаться по велосипедной дорожке , а при её отсутствии — по проезжей части «только в один ряд </a:t>
            </a:r>
            <a:r>
              <a:rPr lang="ru-RU" sz="1400" i="1" dirty="0" smtClean="0"/>
              <a:t>возможно правее</a:t>
            </a:r>
            <a:r>
              <a:rPr lang="ru-RU" sz="1400" dirty="0" smtClean="0"/>
              <a:t>». Допускается движение по обочине, если это не создаёт помех пешеходам 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9819249" y="4867422"/>
            <a:ext cx="20820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Движение велосипедистов по тротуарам и пешеходным дорожкам запрещено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6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иверская Гимназия - ПДД школьника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432" y="2813538"/>
            <a:ext cx="5578568" cy="40444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8806" y="900333"/>
            <a:ext cx="6063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657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268</Words>
  <Application>Microsoft Office PowerPoint</Application>
  <PresentationFormat>Широкоэкранный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ПЕШЕХОД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Люция Арсланова</dc:creator>
  <cp:lastModifiedBy>Дирик</cp:lastModifiedBy>
  <cp:revision>8</cp:revision>
  <dcterms:created xsi:type="dcterms:W3CDTF">2014-10-09T05:26:47Z</dcterms:created>
  <dcterms:modified xsi:type="dcterms:W3CDTF">2021-09-27T09:14:05Z</dcterms:modified>
</cp:coreProperties>
</file>