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>Профессия «Педагог</a:t>
            </a:r>
            <a:r>
              <a:rPr lang="ru-RU"/>
              <a:t>, учитель»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003A9-EB47-BA8F-661F-39FA1549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70225"/>
            <a:ext cx="21717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Oxana\Desktop\8c4130f484c4t.jpg">
            <a:extLst>
              <a:ext uri="{FF2B5EF4-FFF2-40B4-BE49-F238E27FC236}">
                <a16:creationId xmlns:a16="http://schemas.microsoft.com/office/drawing/2014/main" id="{388E0494-98A4-577E-BDE4-1D543C226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7232" r="6233" b="7481"/>
          <a:stretch/>
        </p:blipFill>
        <p:spPr bwMode="auto">
          <a:xfrm>
            <a:off x="152400" y="2296348"/>
            <a:ext cx="4495800" cy="32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C047A-1BF7-CCC7-D4DB-3A8D23BBF6A2}"/>
              </a:ext>
            </a:extLst>
          </p:cNvPr>
          <p:cNvSpPr txBox="1"/>
          <p:nvPr/>
        </p:nvSpPr>
        <p:spPr>
          <a:xfrm>
            <a:off x="3657600" y="106378"/>
            <a:ext cx="5769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лишь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– XIX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веках преподавание,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официально признанная профессия,  стало массовым явлением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и во всём мире.   </a:t>
            </a:r>
          </a:p>
        </p:txBody>
      </p:sp>
      <p:pic>
        <p:nvPicPr>
          <p:cNvPr id="8" name="Содержимое 4" descr="5e0a3c3139f98998dc0428486977d34b.jpg">
            <a:extLst>
              <a:ext uri="{FF2B5EF4-FFF2-40B4-BE49-F238E27FC236}">
                <a16:creationId xmlns:a16="http://schemas.microsoft.com/office/drawing/2014/main" id="{471FA03A-CB3F-40B1-A8FA-26442B74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96348"/>
            <a:ext cx="3301246" cy="251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4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B19816-4049-8B89-A767-48FA8F1B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790" y="228601"/>
            <a:ext cx="57912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вклад в развитие отечественной педагогики внесли Л. Н. Толстой, К. Д. Ушинский, А. С. Макаренко и многие другие.</a:t>
            </a:r>
          </a:p>
        </p:txBody>
      </p:sp>
      <p:pic>
        <p:nvPicPr>
          <p:cNvPr id="4" name="Picture 2" descr="C:\Users\Oxana\Desktop\220px-Tolstoy_1876.jpg">
            <a:extLst>
              <a:ext uri="{FF2B5EF4-FFF2-40B4-BE49-F238E27FC236}">
                <a16:creationId xmlns:a16="http://schemas.microsoft.com/office/drawing/2014/main" id="{2A05C594-90E6-454B-8BDA-8B472A7D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90672"/>
            <a:ext cx="2286000" cy="3141725"/>
          </a:xfrm>
          <a:prstGeom prst="rect">
            <a:avLst/>
          </a:prstGeom>
        </p:spPr>
      </p:pic>
      <p:pic>
        <p:nvPicPr>
          <p:cNvPr id="5" name="Picture 3" descr="C:\Users\Oxana\Desktop\200px-00193_hires.jpg">
            <a:extLst>
              <a:ext uri="{FF2B5EF4-FFF2-40B4-BE49-F238E27FC236}">
                <a16:creationId xmlns:a16="http://schemas.microsoft.com/office/drawing/2014/main" id="{EC2853B2-EF5F-BBA9-C803-9E8063C9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27" y="1671654"/>
            <a:ext cx="22860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Oxana\Desktop\makarenko.jpg">
            <a:extLst>
              <a:ext uri="{FF2B5EF4-FFF2-40B4-BE49-F238E27FC236}">
                <a16:creationId xmlns:a16="http://schemas.microsoft.com/office/drawing/2014/main" id="{11AA4662-EB38-9398-6B8F-33805054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82751"/>
            <a:ext cx="2362200" cy="319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332328-C7DA-801B-E626-FE013E8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4911571" cy="19812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XXI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веке, когда знаний становится всё больше, профессия учителя приобретает новое значение для развития общества, мира науки. 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6F6549-78FF-418F-3328-2363C436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5215" r="4119" b="4061"/>
          <a:stretch/>
        </p:blipFill>
        <p:spPr bwMode="auto">
          <a:xfrm>
            <a:off x="5410200" y="1143000"/>
            <a:ext cx="3519311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33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CD891-A3C5-3267-95B7-61AA6D0A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639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55EE5-2857-2F6D-2E69-2369968BD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239000" cy="4525963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работе с детьми;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заинтересовать своим замыслом, повести за собой;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личной ответственности;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и уравновешенность;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безоценочное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к людям;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уважение к другому человеку;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самопознанию, саморазвитию;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оригинальность, находчивость, разносторонность;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тактичность; целеустремленность;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требовательность к себе и другим;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 (способность увидеть тенденции в развитии ребенка, в формировании его умений, навыков, зарождении потребностей и интересов).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F9FD3-2314-6E0F-E129-227A7C0B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43599" y="2133600"/>
            <a:ext cx="2895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ACC2-913E-BD0B-543D-5268824E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639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педагога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2EDD2-A3E5-BCA3-1FFF-8101E5E24CBC}"/>
              </a:ext>
            </a:extLst>
          </p:cNvPr>
          <p:cNvSpPr txBox="1"/>
          <p:nvPr/>
        </p:nvSpPr>
        <p:spPr>
          <a:xfrm>
            <a:off x="381000" y="1905000"/>
            <a:ext cx="6019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ораторские способности;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и эмоциональная уравновешенность;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способности (умение говорить ясно, чётко, выразительно);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распределения внимания (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уделять внимание нескольким объектам одновременно);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развитие памяти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5A4906-E2F3-6D4D-0A72-C113C52D2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r="5000" b="6650"/>
          <a:stretch/>
        </p:blipFill>
        <p:spPr>
          <a:xfrm>
            <a:off x="4577773" y="3810000"/>
            <a:ext cx="36460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B03997-6A8A-327D-F270-FDD209AF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209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профессия относится к группе профессий, предметом которых является другой человек.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только передает знания своим ученикам, но и заботится об их эмоциональном и физическим здоровье, формирует и развивает их духовный мир.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несет повышенную ответственность за их жизнь и здоровье. 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736F9-7D91-8D8D-AAC9-3A78DB3F9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-76200"/>
            <a:ext cx="3452674" cy="34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8.jpg">
            <a:extLst>
              <a:ext uri="{FF2B5EF4-FFF2-40B4-BE49-F238E27FC236}">
                <a16:creationId xmlns:a16="http://schemas.microsoft.com/office/drawing/2014/main" id="{B80C279E-0938-D9D7-20FA-D6D116D32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3" t="14445" r="1667"/>
          <a:stretch/>
        </p:blipFill>
        <p:spPr>
          <a:xfrm>
            <a:off x="457200" y="304800"/>
            <a:ext cx="8686800" cy="586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2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68F644-4F87-A10B-8201-07E541AF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ru-RU" altLang="ru-RU" sz="3200" b="1" i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Чтобы быть хорошим преподавателем, нужно любить то, что преподаешь, и</a:t>
            </a:r>
            <a:r>
              <a:rPr lang="ru-RU" altLang="ru-RU" sz="3200" b="1" i="1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любить тех, кому преподаешь.</a:t>
            </a:r>
            <a:r>
              <a:rPr lang="ru-RU" altLang="ru-RU" sz="3200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Monotype Corsiva" panose="03010101010201010101" pitchFamily="66" charset="0"/>
            </a:endParaRPr>
          </a:p>
          <a:p>
            <a:pPr marL="0" indent="0" algn="r" eaLnBrk="1" hangingPunct="1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Ключевский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C:\Users\Oxana\Pictures\cf5d5f652.jpg">
            <a:extLst>
              <a:ext uri="{FF2B5EF4-FFF2-40B4-BE49-F238E27FC236}">
                <a16:creationId xmlns:a16="http://schemas.microsoft.com/office/drawing/2014/main" id="{14BC2A78-1DAD-3D0B-0932-9F105D5C63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5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1A4022-042B-0B21-E142-9700E04CB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180588" cy="17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FAB08-6FB2-B27F-745A-BAE26C20381D}"/>
              </a:ext>
            </a:extLst>
          </p:cNvPr>
          <p:cNvSpPr txBox="1"/>
          <p:nvPr/>
        </p:nvSpPr>
        <p:spPr>
          <a:xfrm>
            <a:off x="4191000" y="304800"/>
            <a:ext cx="457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педагог</a:t>
            </a: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 специалист, который занимается обучением и воспитанием детей, а также профессиональной подготовкой взрослых. Речь идет не только о преподавании, но и о наставничестве, психологической поддержке и партнерстве, ведь сегодняшние реалии развития детей и молодежи обязывают быть универсальным специалистом.</a:t>
            </a:r>
          </a:p>
          <a:p>
            <a:pPr algn="just"/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одна из немногих сфер деятельности, которую приравнивают к призванию, относят к благородным и особенно ответственным.</a:t>
            </a:r>
          </a:p>
        </p:txBody>
      </p:sp>
    </p:spTree>
    <p:extLst>
      <p:ext uri="{BB962C8B-B14F-4D97-AF65-F5344CB8AC3E}">
        <p14:creationId xmlns:p14="http://schemas.microsoft.com/office/powerpoint/2010/main" val="161681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0E4E1-273D-52F1-647E-B4F094A1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0337"/>
            <a:ext cx="5791200" cy="6778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профессии</a:t>
            </a:r>
          </a:p>
        </p:txBody>
      </p:sp>
      <p:pic>
        <p:nvPicPr>
          <p:cNvPr id="4" name="Picture 2" descr="C:\Users\Oxana\Desktop\cyclorama-view__LARGE.jpg">
            <a:extLst>
              <a:ext uri="{FF2B5EF4-FFF2-40B4-BE49-F238E27FC236}">
                <a16:creationId xmlns:a16="http://schemas.microsoft.com/office/drawing/2014/main" id="{FE714CDD-F18C-2205-0720-78BAF37175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800600" cy="38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FC2BA-AF1B-8231-60F3-246C13128F76}"/>
              </a:ext>
            </a:extLst>
          </p:cNvPr>
          <p:cNvSpPr txBox="1"/>
          <p:nvPr/>
        </p:nvSpPr>
        <p:spPr>
          <a:xfrm>
            <a:off x="4724400" y="1752600"/>
            <a:ext cx="411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давно, когда разделения труда не существовало, учителями становились все старшие,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опытные представители племени.</a:t>
            </a:r>
          </a:p>
        </p:txBody>
      </p:sp>
    </p:spTree>
    <p:extLst>
      <p:ext uri="{BB962C8B-B14F-4D97-AF65-F5344CB8AC3E}">
        <p14:creationId xmlns:p14="http://schemas.microsoft.com/office/powerpoint/2010/main" val="41821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Oxana\Desktop\4020.jpg">
            <a:extLst>
              <a:ext uri="{FF2B5EF4-FFF2-40B4-BE49-F238E27FC236}">
                <a16:creationId xmlns:a16="http://schemas.microsoft.com/office/drawing/2014/main" id="{0589E97B-6F25-5833-E1F7-AD10E651C1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84118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C7DB3-5FD5-A29B-E4A9-277D372E414F}"/>
              </a:ext>
            </a:extLst>
          </p:cNvPr>
          <p:cNvSpPr txBox="1"/>
          <p:nvPr/>
        </p:nvSpPr>
        <p:spPr>
          <a:xfrm>
            <a:off x="4343400" y="167640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учителями становились люди, владевшие тем или иным ремеслом и передававшие тот или иной навык/знание.</a:t>
            </a:r>
          </a:p>
        </p:txBody>
      </p:sp>
    </p:spTree>
    <p:extLst>
      <p:ext uri="{BB962C8B-B14F-4D97-AF65-F5344CB8AC3E}">
        <p14:creationId xmlns:p14="http://schemas.microsoft.com/office/powerpoint/2010/main" val="182511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AC5857E-1B19-B122-8D07-A64229481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2" t="3368" r="10102" b="20869"/>
          <a:stretch/>
        </p:blipFill>
        <p:spPr bwMode="auto">
          <a:xfrm>
            <a:off x="6629400" y="1295400"/>
            <a:ext cx="2133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56B6BD-3D8B-1D25-7B37-BCD27CE0F523}"/>
              </a:ext>
            </a:extLst>
          </p:cNvPr>
          <p:cNvSpPr txBox="1"/>
          <p:nvPr/>
        </p:nvSpPr>
        <p:spPr>
          <a:xfrm>
            <a:off x="685800" y="2131328"/>
            <a:ext cx="563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«педагогика» греческого происхождения. В дословном переводе означает «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детовождение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7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BFD5E-284B-EB06-06D5-A35D608B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7159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Афинская система воспитания</a:t>
            </a:r>
          </a:p>
        </p:txBody>
      </p:sp>
      <p:pic>
        <p:nvPicPr>
          <p:cNvPr id="4" name="Picture 2" descr="C:\Users\Oxana\Desktop\Atticheskaya-vaza-593x413.jpg">
            <a:extLst>
              <a:ext uri="{FF2B5EF4-FFF2-40B4-BE49-F238E27FC236}">
                <a16:creationId xmlns:a16="http://schemas.microsoft.com/office/drawing/2014/main" id="{83592A19-D89F-0F9D-F544-F030D463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1"/>
            <a:ext cx="502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913CBA9-029B-B310-27F6-AEC75DDF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72" y="1310551"/>
            <a:ext cx="38893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Предполагала начало обучения с 7 лет, когда педагог (так называли черного раба) вел ребенка в школу, где сначала он проходил чтение и счет, затем наступала очередь литературного и эстетического воспитания. Большая роль отводилась и физическому воспитанию.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73787-0188-64EE-8B26-51DBBEBF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Спартанская система воспитания</a:t>
            </a:r>
            <a:endParaRPr lang="ru-RU" sz="3200" dirty="0"/>
          </a:p>
        </p:txBody>
      </p:sp>
      <p:pic>
        <p:nvPicPr>
          <p:cNvPr id="4" name="Picture 1" descr="C:\Users\Oxana\Desktop\греция.jpg">
            <a:extLst>
              <a:ext uri="{FF2B5EF4-FFF2-40B4-BE49-F238E27FC236}">
                <a16:creationId xmlns:a16="http://schemas.microsoft.com/office/drawing/2014/main" id="{E2B3D09B-7534-248B-49EC-B547D767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1372"/>
            <a:ext cx="3887786" cy="51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A3A6CC2-3E8A-888A-16B0-9C7F97032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6671"/>
            <a:ext cx="388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1886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FB56E-2A37-087C-9972-722020E9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71596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Средневековье</a:t>
            </a:r>
          </a:p>
        </p:txBody>
      </p:sp>
      <p:pic>
        <p:nvPicPr>
          <p:cNvPr id="4" name="Picture 1" descr="C:\Users\Oxana\Desktop\protostoria.jpg">
            <a:extLst>
              <a:ext uri="{FF2B5EF4-FFF2-40B4-BE49-F238E27FC236}">
                <a16:creationId xmlns:a16="http://schemas.microsoft.com/office/drawing/2014/main" id="{D4907952-1D90-016D-7587-CA23B6463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7227" r="8282" b="7136"/>
          <a:stretch/>
        </p:blipFill>
        <p:spPr>
          <a:xfrm>
            <a:off x="4648200" y="1066800"/>
            <a:ext cx="3505201" cy="4495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9091-4D05-7EB7-5657-3C36B4256274}"/>
              </a:ext>
            </a:extLst>
          </p:cNvPr>
          <p:cNvSpPr txBox="1"/>
          <p:nvPr/>
        </p:nvSpPr>
        <p:spPr>
          <a:xfrm>
            <a:off x="304800" y="2438400"/>
            <a:ext cx="4191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образование носило религиозный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7421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452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Office Theme</vt:lpstr>
      <vt:lpstr>Профессия «Педагог, учитель»</vt:lpstr>
      <vt:lpstr>Презентация PowerPoint</vt:lpstr>
      <vt:lpstr>Презентация PowerPoint</vt:lpstr>
      <vt:lpstr>История профессии</vt:lpstr>
      <vt:lpstr>Презентация PowerPoint</vt:lpstr>
      <vt:lpstr>Презентация PowerPoint</vt:lpstr>
      <vt:lpstr>Афинская система воспитания</vt:lpstr>
      <vt:lpstr>Спартанская система воспитания</vt:lpstr>
      <vt:lpstr>Средневековье</vt:lpstr>
      <vt:lpstr>Презентация PowerPoint</vt:lpstr>
      <vt:lpstr>Презентация PowerPoint</vt:lpstr>
      <vt:lpstr>Презентация PowerPoint</vt:lpstr>
      <vt:lpstr>Личностные качества педагога</vt:lpstr>
      <vt:lpstr>Способности педагога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DUC-ZAM</cp:lastModifiedBy>
  <cp:revision>5</cp:revision>
  <dcterms:created xsi:type="dcterms:W3CDTF">2013-10-20T14:43:13Z</dcterms:created>
  <dcterms:modified xsi:type="dcterms:W3CDTF">2023-04-05T13:07:53Z</dcterms:modified>
</cp:coreProperties>
</file>