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8" r:id="rId6"/>
    <p:sldId id="269" r:id="rId7"/>
    <p:sldId id="262" r:id="rId8"/>
    <p:sldId id="264" r:id="rId9"/>
    <p:sldId id="265" r:id="rId10"/>
    <p:sldId id="266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4660"/>
  </p:normalViewPr>
  <p:slideViewPr>
    <p:cSldViewPr>
      <p:cViewPr varScale="1">
        <p:scale>
          <a:sx n="108" d="100"/>
          <a:sy n="108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5521-CD7A-4222-8DF0-13F3896F6A0A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D631-8BEC-4F13-9062-80B26FAB0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6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microsoft.com/office/2007/relationships/hdphoto" Target="../media/hdphoto14.wdp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0" y="1196752"/>
            <a:ext cx="2413547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2411760" y="4437112"/>
            <a:ext cx="6069600" cy="175299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414520" y="697663"/>
            <a:ext cx="6081916" cy="2947361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546" y="764704"/>
            <a:ext cx="6078425" cy="273630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33922"/>
            <a:ext cx="5940659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80312" y="4941168"/>
            <a:ext cx="1591999" cy="1728112"/>
            <a:chOff x="5868144" y="3284984"/>
            <a:chExt cx="3032159" cy="3384296"/>
          </a:xfrm>
        </p:grpSpPr>
        <p:pic>
          <p:nvPicPr>
            <p:cNvPr id="1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0392" y="328498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8688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3278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 flipH="1">
              <a:off x="810039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0816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 flipH="1">
              <a:off x="5868144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 userDrawn="1"/>
        </p:nvGrpSpPr>
        <p:grpSpPr>
          <a:xfrm>
            <a:off x="179512" y="5085184"/>
            <a:ext cx="1512168" cy="1584096"/>
            <a:chOff x="179512" y="3356992"/>
            <a:chExt cx="2972672" cy="3312288"/>
          </a:xfrm>
        </p:grpSpPr>
        <p:pic>
          <p:nvPicPr>
            <p:cNvPr id="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 flipH="1">
            <a:off x="7380312" y="5085184"/>
            <a:ext cx="1512168" cy="1584096"/>
            <a:chOff x="179512" y="3356992"/>
            <a:chExt cx="2972672" cy="3312288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79104" y="3356992"/>
            <a:ext cx="7776864" cy="1301927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3"/>
            <a:ext cx="7772400" cy="129614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6759989" y="1045920"/>
            <a:ext cx="1766205" cy="3635421"/>
            <a:chOff x="6759989" y="1045920"/>
            <a:chExt cx="1766205" cy="3635421"/>
          </a:xfrm>
        </p:grpSpPr>
        <p:pic>
          <p:nvPicPr>
            <p:cNvPr id="6" name="Picture 18" descr="https://avatanplus.com/files/resources/original/56f4ce440988e153ac45b9c7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099" flipH="1">
              <a:off x="6759989" y="1045920"/>
              <a:ext cx="1527505" cy="363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69" y="1268760"/>
              <a:ext cx="1149577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62" y="2132856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052736"/>
              <a:ext cx="1073874" cy="107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 userDrawn="1"/>
        </p:nvSpPr>
        <p:spPr>
          <a:xfrm>
            <a:off x="1043608" y="621166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</a:rPr>
              <a:t>Автор этого шаблона: Погодаева Оксана Викторовна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-39322" y="1162704"/>
            <a:ext cx="1806049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03648" y="1563756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000" cy="1152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00808"/>
            <a:ext cx="7211144" cy="496855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403648" y="1627870"/>
            <a:ext cx="7200000" cy="5041489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0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15699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511256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51520" y="332656"/>
            <a:ext cx="1059633" cy="6098960"/>
            <a:chOff x="251520" y="404664"/>
            <a:chExt cx="1059633" cy="6098960"/>
          </a:xfrm>
        </p:grpSpPr>
        <p:pic>
          <p:nvPicPr>
            <p:cNvPr id="205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71808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45224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1059632" cy="105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4664"/>
              <a:ext cx="1059633" cy="10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0182" r="5267" b="11159"/>
            <a:stretch>
              <a:fillRect/>
            </a:stretch>
          </p:blipFill>
          <p:spPr bwMode="auto">
            <a:xfrm>
              <a:off x="251520" y="1700808"/>
              <a:ext cx="1058400" cy="98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avatanplus.com/files/resources/original/56f4ce440988e153ac45b9c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99" flipH="1">
            <a:off x="42503" y="1634489"/>
            <a:ext cx="1343072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58517" y="1634501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699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4062" y="1628800"/>
            <a:ext cx="7200696" cy="478088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1628800"/>
            <a:ext cx="1614647" cy="1731144"/>
            <a:chOff x="-11292" y="1196752"/>
            <a:chExt cx="2018375" cy="2112193"/>
          </a:xfrm>
        </p:grpSpPr>
        <p:pic>
          <p:nvPicPr>
            <p:cNvPr id="4116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92" y="1548184"/>
              <a:ext cx="1149576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90" y="2393329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96" y="1196752"/>
              <a:ext cx="1163887" cy="11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st.depositphotos.com/1526816/2921/v/170/depositphotos_29217567-A-young-girl-rollerskating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293096"/>
            <a:ext cx="1259632" cy="18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39552" y="1634501"/>
            <a:ext cx="8118965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39552" y="260648"/>
            <a:ext cx="8064896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08498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75252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11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2699792" y="5880872"/>
            <a:ext cx="2003479" cy="908720"/>
            <a:chOff x="3030623" y="5877272"/>
            <a:chExt cx="2003479" cy="908720"/>
          </a:xfrm>
        </p:grpSpPr>
        <p:pic>
          <p:nvPicPr>
            <p:cNvPr id="3084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480289" y="5875125"/>
            <a:ext cx="2003479" cy="908720"/>
            <a:chOff x="480289" y="5875125"/>
            <a:chExt cx="2003479" cy="908720"/>
          </a:xfrm>
        </p:grpSpPr>
        <p:pic>
          <p:nvPicPr>
            <p:cNvPr id="32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9" y="5876645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48" y="5875125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 userDrawn="1"/>
        </p:nvGrpSpPr>
        <p:grpSpPr>
          <a:xfrm>
            <a:off x="4837720" y="5875125"/>
            <a:ext cx="2003479" cy="908720"/>
            <a:chOff x="3030623" y="5877272"/>
            <a:chExt cx="2003479" cy="908720"/>
          </a:xfrm>
        </p:grpSpPr>
        <p:pic>
          <p:nvPicPr>
            <p:cNvPr id="35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 userDrawn="1"/>
        </p:nvGrpSpPr>
        <p:grpSpPr>
          <a:xfrm>
            <a:off x="6861956" y="5877272"/>
            <a:ext cx="2003479" cy="908720"/>
            <a:chOff x="3030623" y="5877272"/>
            <a:chExt cx="2003479" cy="908720"/>
          </a:xfrm>
        </p:grpSpPr>
        <p:pic>
          <p:nvPicPr>
            <p:cNvPr id="38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39282" y="5848689"/>
            <a:ext cx="1871566" cy="907200"/>
            <a:chOff x="439282" y="5848689"/>
            <a:chExt cx="1871566" cy="907200"/>
          </a:xfrm>
        </p:grpSpPr>
        <p:pic>
          <p:nvPicPr>
            <p:cNvPr id="717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 userDrawn="1"/>
        </p:nvGrpSpPr>
        <p:grpSpPr>
          <a:xfrm>
            <a:off x="2701482" y="5880453"/>
            <a:ext cx="1871566" cy="907200"/>
            <a:chOff x="439282" y="5848689"/>
            <a:chExt cx="1871566" cy="907200"/>
          </a:xfrm>
        </p:grpSpPr>
        <p:pic>
          <p:nvPicPr>
            <p:cNvPr id="24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 userDrawn="1"/>
        </p:nvGrpSpPr>
        <p:grpSpPr>
          <a:xfrm>
            <a:off x="4782868" y="5892114"/>
            <a:ext cx="1871566" cy="907200"/>
            <a:chOff x="439282" y="5848689"/>
            <a:chExt cx="1871566" cy="907200"/>
          </a:xfrm>
        </p:grpSpPr>
        <p:pic>
          <p:nvPicPr>
            <p:cNvPr id="27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6910214" y="5892114"/>
            <a:ext cx="1871566" cy="907200"/>
            <a:chOff x="439282" y="5848689"/>
            <a:chExt cx="1871566" cy="907200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467544" y="404664"/>
            <a:ext cx="8280920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23528" y="4941168"/>
            <a:ext cx="1512168" cy="1584096"/>
            <a:chOff x="179512" y="3356992"/>
            <a:chExt cx="2972672" cy="3312288"/>
          </a:xfrm>
        </p:grpSpPr>
        <p:pic>
          <p:nvPicPr>
            <p:cNvPr id="1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okudjava-tagil.ru/upload/iblock/8ca/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92696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upload.wikimedia.org/wikipedia/commons/thumb/0/0d/4.4.1_Russian_road_sign.svg/600px-4.4.1_Russian_road_sign.sv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ramidka.net/wp-content/uploads/2014/03/zaprysh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 userDrawn="1"/>
        </p:nvGrpSpPr>
        <p:grpSpPr>
          <a:xfrm>
            <a:off x="179512" y="188640"/>
            <a:ext cx="1378402" cy="936056"/>
            <a:chOff x="78705" y="116632"/>
            <a:chExt cx="1929686" cy="1537732"/>
          </a:xfrm>
        </p:grpSpPr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260649"/>
              <a:ext cx="604776" cy="6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91" y="11663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78705" y="944684"/>
              <a:ext cx="1013717" cy="70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https://cdn.pixabay.com/photo/2013/07/12/13/49/bike-147343_960_720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exres-vshdo.ucoz.ru/Now_left/dor_sign_14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6530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orsaj-avto.ru/uploads/posts/2013-10/1383218489_dorojni_znak_1.23_enl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vkrasnodar.ru/products_pictures/2015/12/traffic-sign-6724_960_720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932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ww.vectorfreak.com/images/preview/thumb/roadsign-no-cycle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sr.photos3.fotosearch.com/bthumb/CSP/CSP992/k12691687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1"/>
          <a:stretch>
            <a:fillRect/>
          </a:stretch>
        </p:blipFill>
        <p:spPr bwMode="auto">
          <a:xfrm>
            <a:off x="8388424" y="5589240"/>
            <a:ext cx="6170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52" r:id="rId6"/>
    <p:sldLayoutId id="2147483662" r:id="rId7"/>
    <p:sldLayoutId id="2147483654" r:id="rId8"/>
    <p:sldLayoutId id="2147483655" r:id="rId9"/>
    <p:sldLayoutId id="2147483663" r:id="rId10"/>
    <p:sldLayoutId id="2147483664" r:id="rId11"/>
    <p:sldLayoutId id="2147483651" r:id="rId12"/>
    <p:sldLayoutId id="2147483653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Профессия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«Инспектор ГИБДД»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199ECA9D-519F-39EC-8120-422BA015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324326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32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5;p32">
            <a:extLst>
              <a:ext uri="{FF2B5EF4-FFF2-40B4-BE49-F238E27FC236}">
                <a16:creationId xmlns:a16="http://schemas.microsoft.com/office/drawing/2014/main" id="{0E43F3EA-854B-4471-0BD7-4F83FADAA724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  <a:buClr>
                <a:schemeClr val="lt2"/>
              </a:buClr>
              <a:buSzPts val="4000"/>
              <a:buFont typeface="Arial"/>
              <a:buNone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Основой профессии "Инспектор ГИБДД" выступают: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Google Shape;466;p32">
            <a:extLst>
              <a:ext uri="{FF2B5EF4-FFF2-40B4-BE49-F238E27FC236}">
                <a16:creationId xmlns:a16="http://schemas.microsoft.com/office/drawing/2014/main" id="{17160365-5E81-E7D6-2C38-9C3D3CF5DAAB}"/>
              </a:ext>
            </a:extLst>
          </p:cNvPr>
          <p:cNvSpPr txBox="1">
            <a:spLocks/>
          </p:cNvSpPr>
          <p:nvPr/>
        </p:nvSpPr>
        <p:spPr>
          <a:xfrm>
            <a:off x="683569" y="1412777"/>
            <a:ext cx="3888432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SzPts val="1680"/>
              <a:buFont typeface="Arial" pitchFamily="34" charset="0"/>
              <a:buNone/>
            </a:pPr>
            <a:r>
              <a:rPr lang="ru-RU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школьные знания: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560"/>
              </a:spcBef>
              <a:buSzPts val="168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 -основы безопасности жизнедеятельности;</a:t>
            </a:r>
          </a:p>
          <a:p>
            <a:pPr>
              <a:spcBef>
                <a:spcPts val="560"/>
              </a:spcBef>
              <a:buSzPts val="168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-физическая культура;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560"/>
              </a:spcBef>
              <a:buSzPts val="168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- начальная военная подготовка;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560"/>
              </a:spcBef>
              <a:buSzPts val="168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 -право.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Google Shape;467;p32">
            <a:extLst>
              <a:ext uri="{FF2B5EF4-FFF2-40B4-BE49-F238E27FC236}">
                <a16:creationId xmlns:a16="http://schemas.microsoft.com/office/drawing/2014/main" id="{F3352111-6F4E-A39A-6E46-52FD4DF1D078}"/>
              </a:ext>
            </a:extLst>
          </p:cNvPr>
          <p:cNvSpPr txBox="1">
            <a:spLocks/>
          </p:cNvSpPr>
          <p:nvPr/>
        </p:nvSpPr>
        <p:spPr>
          <a:xfrm>
            <a:off x="4716016" y="1412777"/>
            <a:ext cx="4143499" cy="461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2"/>
              </a:buClr>
              <a:buSzPts val="1440"/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специальные знания: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480"/>
              </a:spcBef>
              <a:buSzPts val="144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 -основы безопасности дорожного движения;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440"/>
              </a:spcBef>
              <a:buSzPts val="132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  -правила дорожного движения;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440"/>
              </a:spcBef>
              <a:buSzPts val="1320"/>
              <a:buFont typeface="Arial" pitchFamily="34" charset="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 - техническое устройство и эксплуатация транспортных средств.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4;p30">
            <a:extLst>
              <a:ext uri="{FF2B5EF4-FFF2-40B4-BE49-F238E27FC236}">
                <a16:creationId xmlns:a16="http://schemas.microsoft.com/office/drawing/2014/main" id="{0E64140F-D46B-1941-92F8-BACBA272BB7D}"/>
              </a:ext>
            </a:extLst>
          </p:cNvPr>
          <p:cNvSpPr txBox="1">
            <a:spLocks/>
          </p:cNvSpPr>
          <p:nvPr/>
        </p:nvSpPr>
        <p:spPr>
          <a:xfrm>
            <a:off x="827584" y="116633"/>
            <a:ext cx="7488832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2"/>
              </a:buClr>
              <a:buSzPts val="2160"/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Ежегодно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sym typeface="Verdana"/>
              </a:rPr>
              <a:t> </a:t>
            </a:r>
            <a:r>
              <a:rPr lang="ru-RU" b="1" dirty="0">
                <a:solidFill>
                  <a:srgbClr val="C00000"/>
                </a:solidFill>
                <a:ea typeface="Verdana"/>
                <a:sym typeface="Verdana"/>
              </a:rPr>
              <a:t>3 июля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инспектора  ГИБДД отмечают свой профессиональный праздник.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F7904-8A40-C164-7AC7-26F49591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8800"/>
            <a:ext cx="6324432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873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8F5B0-F313-6F1F-A24D-0388E8A9D421}"/>
              </a:ext>
            </a:extLst>
          </p:cNvPr>
          <p:cNvSpPr txBox="1"/>
          <p:nvPr/>
        </p:nvSpPr>
        <p:spPr>
          <a:xfrm>
            <a:off x="1835696" y="692696"/>
            <a:ext cx="558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>
                <a:solidFill>
                  <a:srgbClr val="C00000"/>
                </a:solidFill>
                <a:latin typeface="Gabriola" panose="04040605051002020D02" pitchFamily="82" charset="0"/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5DED39-9CA3-C2F3-B48C-5DCADB51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08359"/>
            <a:ext cx="4114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9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3;p19">
            <a:extLst>
              <a:ext uri="{FF2B5EF4-FFF2-40B4-BE49-F238E27FC236}">
                <a16:creationId xmlns:a16="http://schemas.microsoft.com/office/drawing/2014/main" id="{0F91D84A-310D-A591-BD45-D69C59FC39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6375" y="260350"/>
            <a:ext cx="7127875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lang="en-US" sz="44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История</a:t>
            </a:r>
            <a:r>
              <a:rPr lang="en-US" sz="44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4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профессии</a:t>
            </a:r>
            <a:r>
              <a:rPr lang="en-US" sz="44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.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D4376-6F43-E577-BA5E-49F7C2AAA4A6}"/>
              </a:ext>
            </a:extLst>
          </p:cNvPr>
          <p:cNvSpPr txBox="1"/>
          <p:nvPr/>
        </p:nvSpPr>
        <p:spPr>
          <a:xfrm>
            <a:off x="1476375" y="1628800"/>
            <a:ext cx="6842479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80"/>
              <a:buFont typeface="Noto Sans Symbols"/>
              <a:buChar char="◆"/>
            </a:pPr>
            <a:r>
              <a:rPr lang="ru-RU" sz="2000" b="0" i="0" u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 появлением первого автомобиля в 1769 году возникла необходимость не только в обслуживании этого вида транспорта, но и в контроле над его использованием и соблюдением правил движения на улицах и дорогах.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080"/>
              <a:buFont typeface="Noto Sans Symbols"/>
              <a:buChar char="◆"/>
            </a:pPr>
            <a:r>
              <a:rPr lang="ru-RU" sz="2000" b="0" i="0" u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Осуществлять эти функции могли люди, владеющие профессиональными знаниями о правилах дорожного движения, внутреннем устройстве автомобиля и пр.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080"/>
              <a:buFont typeface="Noto Sans Symbols"/>
              <a:buChar char="◆"/>
            </a:pPr>
            <a:r>
              <a:rPr lang="ru-RU" sz="2000" b="0" i="0" u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Так возникла  профессия - </a:t>
            </a:r>
            <a:r>
              <a:rPr lang="ru-RU" sz="2000" b="1" i="0" u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инспектор безопасности дорожного движения.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66ACCB-66BA-9B86-B3D2-44EB06E4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427" y="3789040"/>
            <a:ext cx="3903223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0832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Инспектор ГАИ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2232248"/>
          </a:xfrm>
        </p:spPr>
        <p:txBody>
          <a:bodyPr>
            <a:normAutofit/>
          </a:bodyPr>
          <a:lstStyle/>
          <a:p>
            <a:r>
              <a:rPr lang="ru-RU" sz="22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В нашей стране орган по осуществлению контроля и надзору за соблюдением правил дорожного движения (Государственная автомобильная инспекция)возник в 1936 году. В настоящее время все функции ГАИ выполняет </a:t>
            </a:r>
            <a:r>
              <a:rPr lang="ru-RU" sz="2200" b="1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Государственная инспекция безопасности дорожного движения (ГИБДД).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F1709-B9BF-0181-F545-2B3FDE4D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717032"/>
            <a:ext cx="4572000" cy="2759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538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7;p21">
            <a:extLst>
              <a:ext uri="{FF2B5EF4-FFF2-40B4-BE49-F238E27FC236}">
                <a16:creationId xmlns:a16="http://schemas.microsoft.com/office/drawing/2014/main" id="{2E53BA01-258A-CC67-8841-C67148766F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6375" y="260350"/>
            <a:ext cx="7127875" cy="115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Виды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деятельности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инспектора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ГИБДД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Google Shape;388;p21">
            <a:extLst>
              <a:ext uri="{FF2B5EF4-FFF2-40B4-BE49-F238E27FC236}">
                <a16:creationId xmlns:a16="http://schemas.microsoft.com/office/drawing/2014/main" id="{6D45FA48-BF13-88C5-DC97-BC3CE8BF6C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63675" y="1628775"/>
            <a:ext cx="7200900" cy="194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контроль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за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соблюдением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правил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дорожного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движения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водителями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автотранспорта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и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пешеходами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;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регулирование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движения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транспорта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и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транспортных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потоков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на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улицах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и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дорогах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;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251459" algn="l" rtl="0">
              <a:spcBef>
                <a:spcPts val="480"/>
              </a:spcBef>
              <a:spcAft>
                <a:spcPts val="0"/>
              </a:spcAft>
              <a:buSzPts val="1440"/>
              <a:buNone/>
            </a:pPr>
            <a:endParaRPr sz="2400" b="0" i="0" u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396;p22">
            <a:extLst>
              <a:ext uri="{FF2B5EF4-FFF2-40B4-BE49-F238E27FC236}">
                <a16:creationId xmlns:a16="http://schemas.microsoft.com/office/drawing/2014/main" id="{09C07E3E-5364-D19D-F6EC-47081999AE0C}"/>
              </a:ext>
            </a:extLst>
          </p:cNvPr>
          <p:cNvSpPr txBox="1">
            <a:spLocks/>
          </p:cNvSpPr>
          <p:nvPr/>
        </p:nvSpPr>
        <p:spPr>
          <a:xfrm>
            <a:off x="1403648" y="2852936"/>
            <a:ext cx="6840760" cy="218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проведение квалифицированного технического осмотра транспортных средств путем инструментального контроля;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560"/>
              </a:spcBef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предупреждение возникновения аварийных ситуаций на дорогах;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indent="-236220">
              <a:spcBef>
                <a:spcPts val="560"/>
              </a:spcBef>
              <a:buSzPts val="1680"/>
              <a:buFont typeface="Arial" pitchFamily="34" charset="0"/>
              <a:buNone/>
            </a:pPr>
            <a:endParaRPr lang="ru-RU" sz="2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096711-F0E5-9EB3-A2EC-052B71B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48" y="3929409"/>
            <a:ext cx="3726160" cy="232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751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5;p23">
            <a:extLst>
              <a:ext uri="{FF2B5EF4-FFF2-40B4-BE49-F238E27FC236}">
                <a16:creationId xmlns:a16="http://schemas.microsoft.com/office/drawing/2014/main" id="{33A67458-2B2B-F919-847C-C0569CD31830}"/>
              </a:ext>
            </a:extLst>
          </p:cNvPr>
          <p:cNvSpPr txBox="1">
            <a:spLocks/>
          </p:cNvSpPr>
          <p:nvPr/>
        </p:nvSpPr>
        <p:spPr>
          <a:xfrm>
            <a:off x="755576" y="1916832"/>
            <a:ext cx="8229600" cy="154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содействие поиску транспортных средств, находящихся в розыске;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560"/>
              </a:spcBef>
              <a:buClr>
                <a:schemeClr val="lt2"/>
              </a:buClr>
              <a:buSzPts val="168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проведение осмотров перевозимых грузов;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indent="-236220">
              <a:spcBef>
                <a:spcPts val="560"/>
              </a:spcBef>
              <a:buSzPts val="1680"/>
              <a:buFont typeface="Arial" pitchFamily="34" charset="0"/>
              <a:buNone/>
            </a:pPr>
            <a:endParaRPr lang="ru-RU" sz="2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Google Shape;412;p24">
            <a:extLst>
              <a:ext uri="{FF2B5EF4-FFF2-40B4-BE49-F238E27FC236}">
                <a16:creationId xmlns:a16="http://schemas.microsoft.com/office/drawing/2014/main" id="{06B27437-707A-987B-DCBE-1896E933E697}"/>
              </a:ext>
            </a:extLst>
          </p:cNvPr>
          <p:cNvSpPr txBox="1">
            <a:spLocks/>
          </p:cNvSpPr>
          <p:nvPr/>
        </p:nvSpPr>
        <p:spPr>
          <a:xfrm>
            <a:off x="755576" y="2564905"/>
            <a:ext cx="7787208" cy="154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lt2"/>
              </a:buClr>
              <a:buSzPts val="120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проведение осмотров и выяснение причин дорожно-транспортных происшествий (проведение контрольных замеров, опрос свидетелей дорожно-транспортного происшествия);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chemeClr val="lt2"/>
              </a:buClr>
              <a:buSzPts val="120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участие в проверке состояния водителей на наличие в организме алкогольных, токсических, наркотических веществ;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indent="-266700">
              <a:spcBef>
                <a:spcPts val="400"/>
              </a:spcBef>
              <a:buSzPts val="1200"/>
              <a:buFont typeface="Arial" pitchFamily="34" charset="0"/>
              <a:buNone/>
            </a:pPr>
            <a:endParaRPr lang="ru-RU" sz="2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419;p25">
            <a:extLst>
              <a:ext uri="{FF2B5EF4-FFF2-40B4-BE49-F238E27FC236}">
                <a16:creationId xmlns:a16="http://schemas.microsoft.com/office/drawing/2014/main" id="{B344FDDF-4D40-1570-3A5A-C38269271DF2}"/>
              </a:ext>
            </a:extLst>
          </p:cNvPr>
          <p:cNvSpPr txBox="1">
            <a:spLocks/>
          </p:cNvSpPr>
          <p:nvPr/>
        </p:nvSpPr>
        <p:spPr>
          <a:xfrm>
            <a:off x="785161" y="3861048"/>
            <a:ext cx="7243223" cy="901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контроль за профессиональной подготовкой водителей. 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40"/>
              </a:spcBef>
              <a:buClr>
                <a:schemeClr val="lt2"/>
              </a:buClr>
              <a:buSzPts val="192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учебно-просветительская деятельность;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indent="-220980">
              <a:spcBef>
                <a:spcPts val="640"/>
              </a:spcBef>
              <a:buClr>
                <a:schemeClr val="lt2"/>
              </a:buClr>
              <a:buSzPts val="1920"/>
              <a:buFont typeface="Noto Sans Symbols"/>
              <a:buNone/>
            </a:pPr>
            <a:endParaRPr lang="ru-RU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B8284-5A94-0758-5F7A-3939751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00" r="8263"/>
          <a:stretch/>
        </p:blipFill>
        <p:spPr>
          <a:xfrm>
            <a:off x="5190487" y="4509120"/>
            <a:ext cx="3168352" cy="1971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EAFF0D-2C50-74DC-ACF8-463F5EA4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574587"/>
            <a:ext cx="1944216" cy="1426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6;p26">
            <a:extLst>
              <a:ext uri="{FF2B5EF4-FFF2-40B4-BE49-F238E27FC236}">
                <a16:creationId xmlns:a16="http://schemas.microsoft.com/office/drawing/2014/main" id="{F404B452-7B73-FFA4-603A-F6596D57A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1188" y="333375"/>
            <a:ext cx="7993062" cy="108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Области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применения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профессиональных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40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знаний</a:t>
            </a:r>
            <a:r>
              <a:rPr lang="en-US" sz="40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: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Google Shape;427;p26">
            <a:extLst>
              <a:ext uri="{FF2B5EF4-FFF2-40B4-BE49-F238E27FC236}">
                <a16:creationId xmlns:a16="http://schemas.microsoft.com/office/drawing/2014/main" id="{3A94CE91-DA2D-67D3-3731-C6F61227B9A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3419" y="1773238"/>
            <a:ext cx="7848600" cy="475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дорожно-патрульные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службы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;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посты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инструментального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контроля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;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муниципальные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,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окружные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,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областные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инспекции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;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Noto Sans Symbols"/>
              <a:buChar char="◆"/>
            </a:pP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районные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экзаменационные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</a:t>
            </a:r>
            <a:r>
              <a:rPr lang="en-US" sz="1800" b="0" i="0" u="none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отделения</a:t>
            </a:r>
            <a:r>
              <a:rPr lang="en-US" sz="1800" b="0" i="0" u="none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.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205740" algn="l" rtl="0">
              <a:spcBef>
                <a:spcPts val="720"/>
              </a:spcBef>
              <a:spcAft>
                <a:spcPts val="0"/>
              </a:spcAft>
              <a:buSzPts val="2160"/>
              <a:buNone/>
            </a:pPr>
            <a:endParaRPr sz="3600" b="0" i="0" u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76F3C3-E4E8-7C96-2C07-0F7C5BCB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73" y="2996952"/>
            <a:ext cx="3096146" cy="193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3791D-2E89-0E67-084F-897708654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501008"/>
            <a:ext cx="392392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014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2;p27">
            <a:extLst>
              <a:ext uri="{FF2B5EF4-FFF2-40B4-BE49-F238E27FC236}">
                <a16:creationId xmlns:a16="http://schemas.microsoft.com/office/drawing/2014/main" id="{66A7A0B1-3667-212F-E799-E19B8DB66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ial"/>
              <a:buNone/>
            </a:pPr>
            <a:r>
              <a:rPr lang="en-US" sz="36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Личностные</a:t>
            </a:r>
            <a:r>
              <a:rPr lang="en-US" sz="36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качества</a:t>
            </a:r>
            <a:r>
              <a:rPr lang="en-US" sz="36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, </a:t>
            </a:r>
            <a:br>
              <a:rPr lang="ru-RU" sz="36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</a:br>
            <a:r>
              <a:rPr lang="en-US" sz="36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интересы</a:t>
            </a:r>
            <a:r>
              <a:rPr lang="en-US" sz="36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и </a:t>
            </a:r>
            <a:r>
              <a:rPr lang="en-US" sz="3600" b="1" i="0" u="none" dirty="0" err="1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склонности</a:t>
            </a:r>
            <a:r>
              <a:rPr lang="en-US" sz="3600" b="1" i="0" u="none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 </a:t>
            </a:r>
            <a:endParaRPr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Google Shape;433;p27">
            <a:extLst>
              <a:ext uri="{FF2B5EF4-FFF2-40B4-BE49-F238E27FC236}">
                <a16:creationId xmlns:a16="http://schemas.microsoft.com/office/drawing/2014/main" id="{0FBDE260-019E-8767-BA32-6150C077D951}"/>
              </a:ext>
            </a:extLst>
          </p:cNvPr>
          <p:cNvSpPr txBox="1">
            <a:spLocks/>
          </p:cNvSpPr>
          <p:nvPr/>
        </p:nvSpPr>
        <p:spPr>
          <a:xfrm>
            <a:off x="649045" y="1700809"/>
            <a:ext cx="3778939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честность, принципиальность;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целеустремленность;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наблюдательность;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ответственность;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дисциплинированность;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смелость, решительность;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настойчивость;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выдержанность;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lt2"/>
              </a:buClr>
              <a:buSzPts val="1440"/>
              <a:buFont typeface="Noto Sans Symbols"/>
              <a:buChar char="◆"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находчивость. 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97DB4AC-1B66-7410-3ACF-2DD2B1AD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67" y="3132312"/>
            <a:ext cx="4570807" cy="304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0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7;p29">
            <a:extLst>
              <a:ext uri="{FF2B5EF4-FFF2-40B4-BE49-F238E27FC236}">
                <a16:creationId xmlns:a16="http://schemas.microsoft.com/office/drawing/2014/main" id="{D17CDDF2-2178-BF81-CF5C-EEAD00E1ED62}"/>
              </a:ext>
            </a:extLst>
          </p:cNvPr>
          <p:cNvSpPr txBox="1">
            <a:spLocks/>
          </p:cNvSpPr>
          <p:nvPr/>
        </p:nvSpPr>
        <p:spPr>
          <a:xfrm>
            <a:off x="457200" y="277812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Bef>
                <a:spcPts val="0"/>
              </a:spcBef>
              <a:buClr>
                <a:schemeClr val="lt2"/>
              </a:buClr>
              <a:buSzPts val="4400"/>
              <a:buFont typeface="Arial"/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Arial"/>
                <a:sym typeface="Arial"/>
              </a:rPr>
              <a:t>Получение  профессии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Google Shape;448;p29">
            <a:extLst>
              <a:ext uri="{FF2B5EF4-FFF2-40B4-BE49-F238E27FC236}">
                <a16:creationId xmlns:a16="http://schemas.microsoft.com/office/drawing/2014/main" id="{424AECDD-F970-1EF2-155E-3B26F74519B1}"/>
              </a:ext>
            </a:extLst>
          </p:cNvPr>
          <p:cNvSpPr txBox="1">
            <a:spLocks/>
          </p:cNvSpPr>
          <p:nvPr/>
        </p:nvSpPr>
        <p:spPr>
          <a:xfrm>
            <a:off x="457200" y="1600201"/>
            <a:ext cx="8229600" cy="269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lt2"/>
              </a:buClr>
              <a:buSzPts val="1920"/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	Для овладения профессией «Инспектор ГИБДД» необходимо пройти специальную подготовку. Профессии обучают специальные учебные центры, курсы. В ГИБДД принимают на работу мужчин, либо отслуживших в армии, либо получивших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военно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 – учетную специальность. </a:t>
            </a:r>
            <a:br>
              <a:rPr lang="ru-RU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ru-RU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2851F-720E-98B9-D99D-A25FDF99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293097"/>
            <a:ext cx="3401787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0;p31">
            <a:extLst>
              <a:ext uri="{FF2B5EF4-FFF2-40B4-BE49-F238E27FC236}">
                <a16:creationId xmlns:a16="http://schemas.microsoft.com/office/drawing/2014/main" id="{A6E551B1-B02E-8D62-6FE6-C29327D34478}"/>
              </a:ext>
            </a:extLst>
          </p:cNvPr>
          <p:cNvSpPr txBox="1">
            <a:spLocks/>
          </p:cNvSpPr>
          <p:nvPr/>
        </p:nvSpPr>
        <p:spPr>
          <a:xfrm>
            <a:off x="568325" y="116633"/>
            <a:ext cx="8007350" cy="20882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lt2"/>
              </a:buClr>
              <a:buSzPts val="2160"/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a typeface="Verdana"/>
                <a:sym typeface="Verdana"/>
              </a:rPr>
              <a:t>	Профессия "Инспектор ГИБДД" требует от специалиста интеллектуальных, физических, нервно–психических затрат. Профессиональная деятельность, прежде всего, подразумевает осуществление контроля, поиск ошибок, выявление и устранение их причин.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609C815-8145-0B9E-673C-92DCFC37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2" y="2092895"/>
            <a:ext cx="4085435" cy="267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51885-30A6-13F4-6931-315135EB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19" y="3501008"/>
            <a:ext cx="3739213" cy="267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415</Words>
  <Application>Microsoft Office PowerPoint</Application>
  <PresentationFormat>Экран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Gabriola</vt:lpstr>
      <vt:lpstr>Noto Sans Symbols</vt:lpstr>
      <vt:lpstr>Times New Roman</vt:lpstr>
      <vt:lpstr>Verdana</vt:lpstr>
      <vt:lpstr>Тема Office</vt:lpstr>
      <vt:lpstr>Профессия  «Инспектор ГИБДД»</vt:lpstr>
      <vt:lpstr>История профессии.</vt:lpstr>
      <vt:lpstr>Инспектор ГАИ </vt:lpstr>
      <vt:lpstr>Виды деятельности инспектора ГИБДД</vt:lpstr>
      <vt:lpstr>Презентация PowerPoint</vt:lpstr>
      <vt:lpstr>Области применения профессиональных знаний:</vt:lpstr>
      <vt:lpstr>Личностные качества,  интересы и склонности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DUC-ZAM</cp:lastModifiedBy>
  <cp:revision>30</cp:revision>
  <dcterms:created xsi:type="dcterms:W3CDTF">2017-11-06T09:36:21Z</dcterms:created>
  <dcterms:modified xsi:type="dcterms:W3CDTF">2023-04-06T10:49:31Z</dcterms:modified>
</cp:coreProperties>
</file>