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60" r:id="rId2"/>
    <p:sldId id="261" r:id="rId3"/>
    <p:sldId id="297" r:id="rId4"/>
    <p:sldId id="262" r:id="rId5"/>
    <p:sldId id="263" r:id="rId6"/>
    <p:sldId id="264" r:id="rId7"/>
    <p:sldId id="293" r:id="rId8"/>
    <p:sldId id="298" r:id="rId9"/>
    <p:sldId id="296" r:id="rId10"/>
    <p:sldId id="265" r:id="rId11"/>
    <p:sldId id="299" r:id="rId12"/>
    <p:sldId id="295" r:id="rId13"/>
    <p:sldId id="266" r:id="rId14"/>
    <p:sldId id="267" r:id="rId15"/>
    <p:sldId id="268" r:id="rId16"/>
    <p:sldId id="270" r:id="rId17"/>
    <p:sldId id="272" r:id="rId18"/>
    <p:sldId id="300" r:id="rId19"/>
    <p:sldId id="274" r:id="rId20"/>
    <p:sldId id="276" r:id="rId21"/>
    <p:sldId id="277" r:id="rId22"/>
    <p:sldId id="284" r:id="rId23"/>
    <p:sldId id="285" r:id="rId24"/>
    <p:sldId id="286" r:id="rId25"/>
    <p:sldId id="287" r:id="rId26"/>
    <p:sldId id="288" r:id="rId27"/>
    <p:sldId id="290" r:id="rId28"/>
    <p:sldId id="291" r:id="rId29"/>
    <p:sldId id="292" r:id="rId30"/>
    <p:sldId id="278" r:id="rId31"/>
    <p:sldId id="279" r:id="rId32"/>
    <p:sldId id="280" r:id="rId33"/>
    <p:sldId id="281" r:id="rId34"/>
    <p:sldId id="282" r:id="rId35"/>
    <p:sldId id="283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2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E9244D9-5087-48DF-80ED-72E5526A5945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261A74-84CF-4942-8D44-24D2F7AE1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60E350-DED3-41EE-B0E1-A2C0F56B1CC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26368-761D-47C8-85CD-8CD14B24953C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305DC-5615-459C-A622-017A9C050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B711266-E091-418A-9508-B5EE1C03182F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A61AB4F-8BDC-450C-8510-63FE9DF88B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29231-B452-41CF-8633-D3B01FB681AC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CAFE8-2E50-478E-BA34-75E67F507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F227D-79A9-4780-B84A-9983D8CC9AF2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E4791-5B0C-4057-85DB-C2FCD04C1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E33B8-3BCD-4FEB-97E5-093B88636013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1870E-0175-49A2-B882-D79681EE4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31EB97A-A0F7-4342-BB44-0F67727CC9E8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64146F2-9932-4466-8906-52137BE60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5901F-4F29-47C3-9FC2-F7F87CF9BAEC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D8E97-1975-4E4B-ABBA-7939680E2B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5194E19-2CC4-45AA-B2AF-26C360F02231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B2D92A6-BAC2-4644-97D7-3070435CD2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AAFB748-A149-466B-90CC-15678E4837D8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A165835-348E-4585-8C64-09CFE5C71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109CF-33A5-477C-A033-DF2D35B6A313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2C688-CCAF-42E5-9F0A-1DFB0D4B6A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25D03-42D0-4CBB-AA2C-3366BC7EAAD0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D72A0-D50E-42C1-B2E9-3E65F285B9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682DDF48-6BA7-4C1B-8D50-6675A4B9A4CB}" type="datetimeFigureOut">
              <a:rPr lang="ru-RU"/>
              <a:pPr>
                <a:defRPr/>
              </a:pPr>
              <a:t>02.05.2012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1CB990EB-E7AB-4C4E-9AED-7C51E313F8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3" r:id="rId4"/>
    <p:sldLayoutId id="2147483682" r:id="rId5"/>
    <p:sldLayoutId id="2147483687" r:id="rId6"/>
    <p:sldLayoutId id="2147483681" r:id="rId7"/>
    <p:sldLayoutId id="2147483688" r:id="rId8"/>
    <p:sldLayoutId id="2147483689" r:id="rId9"/>
    <p:sldLayoutId id="2147483680" r:id="rId10"/>
    <p:sldLayoutId id="21474836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РАЗВИВАЮЩЕЕ ЗАНЯТИЕ ПО МЕТОДИКЕ М.МОНТЕССОРИ В ЯСЕЛЬНОЙ ГРУППЕ, ВОСПИТАТЕЛЬ МИХАЙЛОВА ГАЛИНА НИКОЛАЕВНА.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lum bright="20000" contrast="32000"/>
          </a:blip>
          <a:srcRect/>
          <a:stretch>
            <a:fillRect/>
          </a:stretch>
        </p:blipFill>
        <p:spPr bwMode="auto">
          <a:xfrm>
            <a:off x="1116013" y="1628775"/>
            <a:ext cx="63595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5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 bwMode="auto">
          <a:xfrm>
            <a:off x="684213" y="260350"/>
            <a:ext cx="7467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ПРАКТИЧЕСКИЕ ЗАНЯТИЯ ПО ТЕОРЕТИЧЕСКОМУ И ПРАКТИЧЕСКОМУ ОБУЧЕНИЮ ДЕТЕЙ ПРАВИЛАМ ДОРОЖНОЙ БЕЗОПАСНОСТИ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lum bright="10000" contrast="20000"/>
          </a:blip>
          <a:srcRect l="16812" t="3127" r="21886" b="-1595"/>
          <a:stretch>
            <a:fillRect/>
          </a:stretch>
        </p:blipFill>
        <p:spPr bwMode="auto">
          <a:xfrm>
            <a:off x="142875" y="1571625"/>
            <a:ext cx="379095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 r="2589" b="5348"/>
          <a:stretch>
            <a:fillRect/>
          </a:stretch>
        </p:blipFill>
        <p:spPr bwMode="auto">
          <a:xfrm>
            <a:off x="4286250" y="2857500"/>
            <a:ext cx="45116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718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827088" y="260350"/>
            <a:ext cx="7467600" cy="11430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cap="none" smtClean="0"/>
              <a:t>Учим правила движения, как таблицу умножения</a:t>
            </a:r>
          </a:p>
        </p:txBody>
      </p:sp>
      <p:pic>
        <p:nvPicPr>
          <p:cNvPr id="16386" name="Picture 4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484313"/>
            <a:ext cx="6237287" cy="5127625"/>
          </a:xfrm>
        </p:spPr>
      </p:pic>
    </p:spTree>
  </p:cSld>
  <p:clrMapOvr>
    <a:masterClrMapping/>
  </p:clrMapOvr>
  <p:transition advTm="5407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ДЕТИ ОЧЕНЬ ЛЮБЯТ ЗАНЯТИЯ В НАШЕМ ЭТНОГРАФИЧЕСКОМ МИНИ – МУЗЕЕ. ВОСПИТАТЕЛЬ КОПЫЛОВА ИРИНА ЮРЬЕВНА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571625"/>
            <a:ext cx="66262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8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ТЕАТРАЛЬНАЯ СТУДИЯ «ЗОЛОТОЙ КЛЮЧИК»</a:t>
            </a:r>
            <a:br>
              <a:rPr lang="ru-RU" sz="2000" b="1" cap="none" smtClean="0"/>
            </a:br>
            <a:r>
              <a:rPr lang="ru-RU" sz="2000" b="1" cap="none" smtClean="0"/>
              <a:t>РУКОВОДИТЕЛИ: ШИЛИМАНОВА ЛАРИСА ВЛАДИМИРОВНА И КОПЫЛОВА ИРИНА ЮРЬЕВНА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t="3053" r="1018"/>
          <a:stretch>
            <a:fillRect/>
          </a:stretch>
        </p:blipFill>
        <p:spPr bwMode="auto">
          <a:xfrm>
            <a:off x="1143000" y="1785938"/>
            <a:ext cx="67786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47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СПЕКТАКЛЬ «ТРИ ПОРОСЕНКА»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17650" y="2152650"/>
          <a:ext cx="6108700" cy="2552700"/>
        </p:xfrm>
        <a:graphic>
          <a:graphicData uri="http://schemas.openxmlformats.org/drawingml/2006/table">
            <a:tbl>
              <a:tblPr/>
              <a:tblGrid>
                <a:gridCol w="6109328"/>
              </a:tblGrid>
              <a:tr h="25530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41964" marR="30419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9460" name="Picture 1"/>
          <p:cNvPicPr>
            <a:picLocks noChangeAspect="1" noChangeArrowheads="1"/>
          </p:cNvPicPr>
          <p:nvPr/>
        </p:nvPicPr>
        <p:blipFill>
          <a:blip r:embed="rId2"/>
          <a:srcRect l="3783" t="3989" r="4475" b="5585"/>
          <a:stretch>
            <a:fillRect/>
          </a:stretch>
        </p:blipFill>
        <p:spPr bwMode="auto">
          <a:xfrm>
            <a:off x="1214438" y="1714500"/>
            <a:ext cx="6675437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</p:spTree>
  </p:cSld>
  <p:clrMapOvr>
    <a:masterClrMapping/>
  </p:clrMapOvr>
  <p:transition advTm="584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2813" eaLnBrk="1" hangingPunct="1"/>
            <a:r>
              <a:rPr lang="ru-RU" sz="2600" b="1" cap="none" smtClean="0"/>
              <a:t>Создание психологического благополучия</a:t>
            </a:r>
          </a:p>
        </p:txBody>
      </p:sp>
      <p:sp>
        <p:nvSpPr>
          <p:cNvPr id="20482" name="Текст 2"/>
          <p:cNvSpPr>
            <a:spLocks noGrp="1"/>
          </p:cNvSpPr>
          <p:nvPr>
            <p:ph type="body" idx="4294967295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2000" b="1" smtClean="0"/>
              <a:t>Сказкотерапия</a:t>
            </a:r>
          </a:p>
        </p:txBody>
      </p:sp>
      <p:pic>
        <p:nvPicPr>
          <p:cNvPr id="20483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bright="20000" contrast="38000"/>
          </a:blip>
          <a:srcRect/>
          <a:stretch>
            <a:fillRect/>
          </a:stretch>
        </p:blipFill>
        <p:spPr>
          <a:xfrm>
            <a:off x="457200" y="2711450"/>
            <a:ext cx="3665538" cy="3270250"/>
          </a:xfrm>
        </p:spPr>
      </p:pic>
      <p:pic>
        <p:nvPicPr>
          <p:cNvPr id="20484" name="Picture 7" descr="DSC0428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1888" y="1651000"/>
            <a:ext cx="3227387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203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042988" y="260350"/>
            <a:ext cx="7467600" cy="11430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200" b="1" cap="none" smtClean="0">
                <a:latin typeface="Arial" charset="0"/>
              </a:rPr>
              <a:t>Музыкотерапия</a:t>
            </a:r>
          </a:p>
        </p:txBody>
      </p:sp>
      <p:pic>
        <p:nvPicPr>
          <p:cNvPr id="21506" name="Picture 7" descr="DSC0426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1476375" y="1484313"/>
            <a:ext cx="6470650" cy="5000625"/>
          </a:xfrm>
        </p:spPr>
      </p:pic>
    </p:spTree>
  </p:cSld>
  <p:clrMapOvr>
    <a:masterClrMapping/>
  </p:clrMapOvr>
  <p:transition advTm="5406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cap="none" smtClean="0"/>
              <a:t>Изотерапия</a:t>
            </a:r>
          </a:p>
        </p:txBody>
      </p:sp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2">
            <a:lum contrast="14000"/>
          </a:blip>
          <a:srcRect/>
          <a:stretch>
            <a:fillRect/>
          </a:stretch>
        </p:blipFill>
        <p:spPr bwMode="auto">
          <a:xfrm>
            <a:off x="1331913" y="1700213"/>
            <a:ext cx="6154737" cy="437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672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ЗАНЯТИЯ С ПЕДАГОГОМ – ПСИХОЛОГОМ БАРЫШНИКОВОЙ ИРИНОЙ СЕРГЕЕВНОЙ ЭМОЦИОНАЛЬНО РАСКРЕПОЩАЮТ ДЕТЕЙ И ПОМОГАЮТ ИМ  В ОБЩЕНИИ СО СВЕРСТНИКАМИ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r="2132" b="3381"/>
          <a:stretch>
            <a:fillRect/>
          </a:stretch>
        </p:blipFill>
        <p:spPr bwMode="auto">
          <a:xfrm>
            <a:off x="214313" y="2643188"/>
            <a:ext cx="457200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1643063"/>
            <a:ext cx="3173413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УЧИТЕЛЬ-ЛОГОПЕД ПРОВОТОРОВА СВЕТЛАНА ЧЕСЛАВОВНА ОСУЩЕСТВЛЯЕТ ПРОФЕССИОНАЛЬНУЮ КОРРЕКЦИЮ РЕЧИ У ДЕТЕЙ С ЛОГО – НЕВРОЛОГИЧЕСКИМИ ПАТОЛОГИЯМИ</a:t>
            </a:r>
            <a:endParaRPr lang="ru-RU" sz="2600" cap="none" smtClean="0">
              <a:latin typeface="Arial" charset="0"/>
            </a:endParaRPr>
          </a:p>
        </p:txBody>
      </p:sp>
      <p:pic>
        <p:nvPicPr>
          <p:cNvPr id="24578" name="Picture 7" descr="DSC04248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00100" y="1600200"/>
            <a:ext cx="3195638" cy="4873625"/>
          </a:xfrm>
        </p:spPr>
      </p:pic>
      <p:pic>
        <p:nvPicPr>
          <p:cNvPr id="24579" name="Picture 8" descr="DSC04259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140200" y="2351088"/>
            <a:ext cx="4319588" cy="3370262"/>
          </a:xfrm>
        </p:spPr>
      </p:pic>
    </p:spTree>
  </p:cSld>
  <p:clrMapOvr>
    <a:masterClrMapping/>
  </p:clrMapOvr>
  <p:transition advTm="5594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68313" y="0"/>
            <a:ext cx="7467600" cy="11430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cap="none" smtClean="0"/>
              <a:t>Занятия по валеологии</a:t>
            </a:r>
          </a:p>
        </p:txBody>
      </p:sp>
      <p:pic>
        <p:nvPicPr>
          <p:cNvPr id="25602" name="Picture 3" descr="IMG_8175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4427538" y="1196975"/>
            <a:ext cx="4325937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 descr="P1000829"/>
          <p:cNvPicPr>
            <a:picLocks noChangeAspect="1" noChangeArrowheads="1"/>
          </p:cNvPicPr>
          <p:nvPr/>
        </p:nvPicPr>
        <p:blipFill>
          <a:blip r:embed="rId3">
            <a:lum contrast="16000"/>
          </a:blip>
          <a:srcRect/>
          <a:stretch>
            <a:fillRect/>
          </a:stretch>
        </p:blipFill>
        <p:spPr bwMode="auto">
          <a:xfrm>
            <a:off x="179388" y="3429000"/>
            <a:ext cx="42037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91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b="1" cap="none" smtClean="0"/>
              <a:t>ИНТЕРЬЕР ЗИМНЕГО САДА. ОФОРМЛЕН ВОСПИТАТЕЛЯМИ ДЕТСКОГО САДА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r="1840"/>
          <a:stretch>
            <a:fillRect/>
          </a:stretch>
        </p:blipFill>
        <p:spPr bwMode="auto">
          <a:xfrm>
            <a:off x="1143000" y="1643063"/>
            <a:ext cx="6799263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25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ДЛЯ СЮЖЕТНО – РОЛЕВЫХ ИГР ДЕТЕЙ ПЕРВОЙ МЛАДШЕЙ ГРУППЫ СОЗДАНЫ ХОРОШИЕ УСЛОВИЯ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t="-2153" r="2824"/>
          <a:stretch>
            <a:fillRect/>
          </a:stretch>
        </p:blipFill>
        <p:spPr bwMode="auto">
          <a:xfrm>
            <a:off x="1428750" y="1571625"/>
            <a:ext cx="6411913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78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b="1" cap="none" smtClean="0"/>
              <a:t>ЗАНЯТИЕ ПО СЕНСОРНОМУ РАЗВИТИЮ В ЯСЕЛЬНОЙ ГРУППЕ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15398" t="4066"/>
          <a:stretch>
            <a:fillRect/>
          </a:stretch>
        </p:blipFill>
        <p:spPr bwMode="auto">
          <a:xfrm>
            <a:off x="1785938" y="1714500"/>
            <a:ext cx="583565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68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84213" y="260350"/>
            <a:ext cx="7467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b="1" cap="none" smtClean="0"/>
              <a:t>РАЗВИВАЯ РУКИ И ПАЛЬЧИКИ – РАЗВИВАЕМ МЫШЛЕНИЕ У ДЕТЕЙ МЛАДШЕГО ВОЗРАСТА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t="5244" r="3409" b="1662"/>
          <a:stretch>
            <a:fillRect/>
          </a:stretch>
        </p:blipFill>
        <p:spPr bwMode="auto">
          <a:xfrm>
            <a:off x="1285875" y="1714500"/>
            <a:ext cx="6723063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60350"/>
            <a:ext cx="7467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ИНТЕРЬЕРЫ ПЕРВОЙ МЛАДШЕЙ ГРУППЫ. РУКАМИ ПЕДАГОГОВ СОЗДАНА ПРЕДМЕТНО – РАЗВИВАЮЩАЯ СРЕДА ДЛЯ ДЕТЕЙ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500188"/>
            <a:ext cx="40751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Рисунок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3068638"/>
            <a:ext cx="3887788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672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116013" y="260350"/>
            <a:ext cx="7467600" cy="11430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cap="none" smtClean="0"/>
              <a:t>Игровые и учебные центры ждут своих малышей</a:t>
            </a:r>
          </a:p>
        </p:txBody>
      </p:sp>
      <p:sp>
        <p:nvSpPr>
          <p:cNvPr id="3277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2771" name="Picture 4" descr="P10103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700213"/>
            <a:ext cx="3778250" cy="283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P10103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2997200"/>
            <a:ext cx="38227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25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000" b="1" cap="none" smtClean="0"/>
              <a:t>ТЕМАТИЧЕСКИЙ МУЗЫКАЛЬНЫЙ ПРАЗДНИК В СТАРШЕЙ ГРУППЕ ПО ОЗНАКОМЛЕНИЮ ДЕТЕЙ С НАРОДНО – ПРИКЛАДНЫМ ИСКУССТВОМ </a:t>
            </a:r>
            <a:br>
              <a:rPr lang="ru-RU" sz="2000" b="1" cap="none" smtClean="0"/>
            </a:br>
            <a:r>
              <a:rPr lang="ru-RU" sz="2000" b="1" cap="none" smtClean="0"/>
              <a:t>«КРАСАВИЦА ГЖЕЛЬ»</a:t>
            </a:r>
            <a:r>
              <a:rPr lang="ru-RU" sz="2200" cap="none" smtClean="0"/>
              <a:t> 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lum bright="20000" contrast="20000"/>
          </a:blip>
          <a:srcRect r="6575" b="8923"/>
          <a:stretch>
            <a:fillRect/>
          </a:stretch>
        </p:blipFill>
        <p:spPr bwMode="auto">
          <a:xfrm>
            <a:off x="1071563" y="1714500"/>
            <a:ext cx="70580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75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7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b="1" cap="none" smtClean="0"/>
              <a:t>ОЧЕНЬ ЭФФЕКТИВНОЕ ЛЕЧЕНИЕ ЗАБОЛЕВАНИЙ ДЫХАТЕЛЬНОЙ СИСТЕМЫ В ГАЛОГАМЕРЕ – СОЛЯНОЙ ПЕЩЕРЕ</a:t>
            </a:r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714500"/>
            <a:ext cx="3657600" cy="2597150"/>
          </a:xfrm>
        </p:spPr>
      </p:pic>
      <p:pic>
        <p:nvPicPr>
          <p:cNvPr id="35843" name="Содержимое 4"/>
          <p:cNvPicPr>
            <a:picLocks noGrp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427538" y="3141663"/>
            <a:ext cx="3657600" cy="2624137"/>
          </a:xfrm>
        </p:spPr>
      </p:pic>
    </p:spTree>
  </p:cSld>
  <p:clrMapOvr>
    <a:masterClrMapping/>
  </p:clrMapOvr>
  <p:transition advTm="5625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b="1" cap="none" smtClean="0"/>
              <a:t>В ДЕТСКОМ САДУ ДЕТИ ПОЛУЧАЮТ ПОЛНОЦЕННОЕ ФИЗИОЛЕЧЕНИЕ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500438"/>
            <a:ext cx="40449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 l="3079" b="6233"/>
          <a:stretch>
            <a:fillRect/>
          </a:stretch>
        </p:blipFill>
        <p:spPr bwMode="auto">
          <a:xfrm>
            <a:off x="285750" y="1643063"/>
            <a:ext cx="42164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78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Текст 2"/>
          <p:cNvSpPr>
            <a:spLocks noGrp="1"/>
          </p:cNvSpPr>
          <p:nvPr>
            <p:ph type="body" idx="4294967295"/>
          </p:nvPr>
        </p:nvSpPr>
        <p:spPr>
          <a:xfrm>
            <a:off x="417513" y="531813"/>
            <a:ext cx="4040187" cy="639762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b="1" smtClean="0"/>
              <a:t>Кварц</a:t>
            </a:r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844675"/>
            <a:ext cx="4040187" cy="2835275"/>
          </a:xfrm>
        </p:spPr>
      </p:pic>
      <p:sp>
        <p:nvSpPr>
          <p:cNvPr id="37891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694238" y="784225"/>
            <a:ext cx="4041775" cy="639763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b="1" smtClean="0"/>
              <a:t>Ингаляция</a:t>
            </a:r>
          </a:p>
        </p:txBody>
      </p:sp>
      <p:sp>
        <p:nvSpPr>
          <p:cNvPr id="37892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257675" y="2219325"/>
            <a:ext cx="3667125" cy="4254500"/>
          </a:xfrm>
        </p:spPr>
        <p:txBody>
          <a:bodyPr/>
          <a:lstStyle/>
          <a:p>
            <a:pPr eaLnBrk="1" hangingPunct="1"/>
            <a:endParaRPr lang="ru-RU" sz="1800" smtClean="0"/>
          </a:p>
          <a:p>
            <a:pPr eaLnBrk="1" hangingPunct="1"/>
            <a:endParaRPr lang="ru-RU" sz="1800" smtClean="0"/>
          </a:p>
        </p:txBody>
      </p:sp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1844675"/>
            <a:ext cx="3238500" cy="415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84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Текст 2"/>
          <p:cNvSpPr>
            <a:spLocks noGrp="1"/>
          </p:cNvSpPr>
          <p:nvPr>
            <p:ph type="body" idx="4294967295"/>
          </p:nvPr>
        </p:nvSpPr>
        <p:spPr>
          <a:xfrm>
            <a:off x="477838" y="342900"/>
            <a:ext cx="4040187" cy="639763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b="1" smtClean="0"/>
              <a:t>Ультразвук</a:t>
            </a:r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27113" y="1350963"/>
            <a:ext cx="2570162" cy="3713162"/>
          </a:xfrm>
        </p:spPr>
      </p:pic>
      <p:sp>
        <p:nvSpPr>
          <p:cNvPr id="3891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b="1" smtClean="0"/>
              <a:t>Электрофорез</a:t>
            </a:r>
          </a:p>
        </p:txBody>
      </p:sp>
      <p:sp>
        <p:nvSpPr>
          <p:cNvPr id="3891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257675" y="2219325"/>
            <a:ext cx="3667125" cy="4254500"/>
          </a:xfrm>
        </p:spPr>
        <p:txBody>
          <a:bodyPr/>
          <a:lstStyle/>
          <a:p>
            <a:pPr eaLnBrk="1" hangingPunct="1"/>
            <a:endParaRPr lang="ru-RU" sz="1800" smtClean="0"/>
          </a:p>
          <a:p>
            <a:pPr eaLnBrk="1" hangingPunct="1">
              <a:buFont typeface="Wingdings" pitchFamily="2" charset="2"/>
              <a:buNone/>
            </a:pPr>
            <a:endParaRPr lang="ru-RU" sz="1800" smtClean="0"/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9900" y="2547938"/>
            <a:ext cx="2525713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15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Текст 2"/>
          <p:cNvSpPr>
            <a:spLocks noGrp="1"/>
          </p:cNvSpPr>
          <p:nvPr>
            <p:ph type="body" idx="4294967295"/>
          </p:nvPr>
        </p:nvSpPr>
        <p:spPr>
          <a:xfrm>
            <a:off x="477838" y="217488"/>
            <a:ext cx="4040187" cy="639762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b="1" smtClean="0"/>
              <a:t>Массаж</a:t>
            </a:r>
          </a:p>
        </p:txBody>
      </p:sp>
      <p:sp>
        <p:nvSpPr>
          <p:cNvPr id="39938" name="Содержимое 3"/>
          <p:cNvSpPr>
            <a:spLocks noGrp="1"/>
          </p:cNvSpPr>
          <p:nvPr>
            <p:ph sz="half" idx="4294967295"/>
          </p:nvPr>
        </p:nvSpPr>
        <p:spPr>
          <a:xfrm>
            <a:off x="457200" y="2219325"/>
            <a:ext cx="3665538" cy="4254500"/>
          </a:xfrm>
        </p:spPr>
        <p:txBody>
          <a:bodyPr/>
          <a:lstStyle/>
          <a:p>
            <a:pPr eaLnBrk="1" hangingPunct="1"/>
            <a:endParaRPr lang="ru-RU" sz="1800" smtClean="0"/>
          </a:p>
          <a:p>
            <a:pPr eaLnBrk="1" hangingPunct="1">
              <a:buFont typeface="Wingdings" pitchFamily="2" charset="2"/>
              <a:buNone/>
            </a:pPr>
            <a:endParaRPr lang="ru-RU" sz="1800" smtClean="0"/>
          </a:p>
        </p:txBody>
      </p:sp>
      <p:sp>
        <p:nvSpPr>
          <p:cNvPr id="39939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878388" y="1665288"/>
            <a:ext cx="4040187" cy="639762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2000" b="1" smtClean="0"/>
              <a:t>УФО</a:t>
            </a:r>
          </a:p>
        </p:txBody>
      </p:sp>
      <p:pic>
        <p:nvPicPr>
          <p:cNvPr id="3994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292725" y="2276475"/>
            <a:ext cx="2808288" cy="4254500"/>
          </a:xfrm>
        </p:spPr>
      </p:pic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5600" y="973138"/>
            <a:ext cx="4371975" cy="368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06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Текст 2"/>
          <p:cNvSpPr>
            <a:spLocks noGrp="1"/>
          </p:cNvSpPr>
          <p:nvPr>
            <p:ph type="body" idx="4294967295"/>
          </p:nvPr>
        </p:nvSpPr>
        <p:spPr>
          <a:xfrm>
            <a:off x="250825" y="1989138"/>
            <a:ext cx="4040188" cy="639762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b="1" smtClean="0"/>
              <a:t>Закаливание льдом</a:t>
            </a:r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bright="20000" contrast="24000"/>
          </a:blip>
          <a:srcRect/>
          <a:stretch>
            <a:fillRect/>
          </a:stretch>
        </p:blipFill>
        <p:spPr>
          <a:xfrm>
            <a:off x="323850" y="3213100"/>
            <a:ext cx="3827463" cy="2735263"/>
          </a:xfrm>
        </p:spPr>
      </p:pic>
      <p:sp>
        <p:nvSpPr>
          <p:cNvPr id="40963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878388" y="406400"/>
            <a:ext cx="4040187" cy="639763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b="1" smtClean="0"/>
              <a:t>Хатха - Йога</a:t>
            </a:r>
          </a:p>
        </p:txBody>
      </p:sp>
      <p:pic>
        <p:nvPicPr>
          <p:cNvPr id="40964" name="Picture 6"/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/>
          <a:stretch>
            <a:fillRect/>
          </a:stretch>
        </p:blipFill>
        <p:spPr bwMode="auto">
          <a:xfrm>
            <a:off x="4427538" y="1484313"/>
            <a:ext cx="4268787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47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cap="none" smtClean="0"/>
              <a:t>Самомассаж</a:t>
            </a:r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bright="10000"/>
          </a:blip>
          <a:srcRect/>
          <a:stretch>
            <a:fillRect/>
          </a:stretch>
        </p:blipFill>
        <p:spPr>
          <a:xfrm>
            <a:off x="1089025" y="1539875"/>
            <a:ext cx="2870200" cy="4570413"/>
          </a:xfrm>
        </p:spPr>
      </p:pic>
      <p:pic>
        <p:nvPicPr>
          <p:cNvPr id="41987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lum bright="10000"/>
          </a:blip>
          <a:srcRect/>
          <a:stretch>
            <a:fillRect/>
          </a:stretch>
        </p:blipFill>
        <p:spPr>
          <a:xfrm>
            <a:off x="4449763" y="2359025"/>
            <a:ext cx="4298950" cy="2919413"/>
          </a:xfrm>
        </p:spPr>
      </p:pic>
    </p:spTree>
  </p:cSld>
  <p:clrMapOvr>
    <a:masterClrMapping/>
  </p:clrMapOvr>
  <p:transition advTm="5562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Текст 2"/>
          <p:cNvSpPr>
            <a:spLocks noGrp="1"/>
          </p:cNvSpPr>
          <p:nvPr>
            <p:ph type="body" idx="4294967295"/>
          </p:nvPr>
        </p:nvSpPr>
        <p:spPr>
          <a:xfrm>
            <a:off x="417513" y="468313"/>
            <a:ext cx="4040187" cy="639762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2000" b="1" smtClean="0"/>
              <a:t>Гимнастика после сна</a:t>
            </a:r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bright="10000"/>
          </a:blip>
          <a:srcRect/>
          <a:stretch>
            <a:fillRect/>
          </a:stretch>
        </p:blipFill>
        <p:spPr>
          <a:xfrm>
            <a:off x="355600" y="1350963"/>
            <a:ext cx="4040188" cy="3149600"/>
          </a:xfrm>
        </p:spPr>
      </p:pic>
      <p:sp>
        <p:nvSpPr>
          <p:cNvPr id="43011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2000" b="1" smtClean="0"/>
              <a:t>Спортивные развлечения</a:t>
            </a:r>
          </a:p>
        </p:txBody>
      </p:sp>
      <p:pic>
        <p:nvPicPr>
          <p:cNvPr id="43012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2492375"/>
            <a:ext cx="3960812" cy="3074988"/>
          </a:xfrm>
        </p:spPr>
      </p:pic>
    </p:spTree>
  </p:cSld>
  <p:clrMapOvr>
    <a:masterClrMapping/>
  </p:clrMapOvr>
  <p:transition advTm="5719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Текст 2"/>
          <p:cNvSpPr>
            <a:spLocks noGrp="1"/>
          </p:cNvSpPr>
          <p:nvPr>
            <p:ph type="body" idx="4294967295"/>
          </p:nvPr>
        </p:nvSpPr>
        <p:spPr>
          <a:xfrm>
            <a:off x="295275" y="531813"/>
            <a:ext cx="4040188" cy="639762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b="1" smtClean="0"/>
              <a:t>Обширное умывание</a:t>
            </a:r>
          </a:p>
        </p:txBody>
      </p:sp>
      <p:sp>
        <p:nvSpPr>
          <p:cNvPr id="4403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57200" y="2219325"/>
            <a:ext cx="3665538" cy="4254500"/>
          </a:xfrm>
        </p:spPr>
        <p:txBody>
          <a:bodyPr/>
          <a:lstStyle/>
          <a:p>
            <a:pPr eaLnBrk="1" hangingPunct="1"/>
            <a:endParaRPr lang="ru-RU" sz="1800" smtClean="0"/>
          </a:p>
          <a:p>
            <a:pPr eaLnBrk="1" hangingPunct="1">
              <a:buFont typeface="Wingdings" pitchFamily="2" charset="2"/>
              <a:buNone/>
            </a:pPr>
            <a:endParaRPr lang="ru-RU" sz="1800" smtClean="0"/>
          </a:p>
        </p:txBody>
      </p:sp>
      <p:sp>
        <p:nvSpPr>
          <p:cNvPr id="4403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716463" y="1484313"/>
            <a:ext cx="4040187" cy="638175"/>
          </a:xfrm>
        </p:spPr>
        <p:txBody>
          <a:bodyPr anchor="b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b="1" smtClean="0"/>
              <a:t>Полоскание горла</a:t>
            </a:r>
          </a:p>
        </p:txBody>
      </p:sp>
      <p:sp>
        <p:nvSpPr>
          <p:cNvPr id="4403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355600" y="3240088"/>
            <a:ext cx="4041775" cy="3951287"/>
          </a:xfrm>
        </p:spPr>
        <p:txBody>
          <a:bodyPr/>
          <a:lstStyle/>
          <a:p>
            <a:pPr eaLnBrk="1" hangingPunct="1"/>
            <a:endParaRPr lang="ru-RU" sz="1800" smtClean="0"/>
          </a:p>
          <a:p>
            <a:pPr eaLnBrk="1" hangingPunct="1">
              <a:buFont typeface="Wingdings" pitchFamily="2" charset="2"/>
              <a:buNone/>
            </a:pPr>
            <a:endParaRPr lang="ru-RU" sz="1800" smtClean="0"/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 l="15927" t="13095" r="9677" b="25000"/>
          <a:stretch>
            <a:fillRect/>
          </a:stretch>
        </p:blipFill>
        <p:spPr bwMode="auto">
          <a:xfrm>
            <a:off x="233363" y="1287463"/>
            <a:ext cx="4370387" cy="25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2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 l="14383" t="20772" r="13536" b="5556"/>
          <a:stretch>
            <a:fillRect/>
          </a:stretch>
        </p:blipFill>
        <p:spPr bwMode="auto">
          <a:xfrm>
            <a:off x="4716463" y="2781300"/>
            <a:ext cx="3783012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75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2813" eaLnBrk="1" hangingPunct="1"/>
            <a:r>
              <a:rPr lang="ru-RU" sz="2600" b="1" cap="none" smtClean="0"/>
              <a:t>Спортивные праздники вместе с родителями</a:t>
            </a:r>
          </a:p>
        </p:txBody>
      </p:sp>
      <p:pic>
        <p:nvPicPr>
          <p:cNvPr id="45058" name="Picture 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bright="20000" contrast="34000"/>
          </a:blip>
          <a:srcRect/>
          <a:stretch>
            <a:fillRect/>
          </a:stretch>
        </p:blipFill>
        <p:spPr>
          <a:xfrm>
            <a:off x="971550" y="1700213"/>
            <a:ext cx="2952750" cy="4273550"/>
          </a:xfrm>
        </p:spPr>
      </p:pic>
      <p:pic>
        <p:nvPicPr>
          <p:cNvPr id="45059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lum bright="10000" contrast="20000"/>
          </a:blip>
          <a:srcRect/>
          <a:stretch>
            <a:fillRect/>
          </a:stretch>
        </p:blipFill>
        <p:spPr>
          <a:xfrm>
            <a:off x="4356100" y="2133600"/>
            <a:ext cx="3979863" cy="3214688"/>
          </a:xfrm>
        </p:spPr>
      </p:pic>
    </p:spTree>
  </p:cSld>
  <p:clrMapOvr>
    <a:masterClrMapping/>
  </p:clrMapOvr>
  <p:transition advTm="5718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b="1" cap="none" smtClean="0"/>
              <a:t>ОРГАНИЗАЦИЯ ДВИГАТЕЛЬНОЙ АКТИВНОСТИ ДЕТЕЙ В ОГРАНИЧЕННОМ ПРОСТРАНСТВЕ</a:t>
            </a:r>
          </a:p>
        </p:txBody>
      </p:sp>
      <p:sp>
        <p:nvSpPr>
          <p:cNvPr id="46082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pic>
        <p:nvPicPr>
          <p:cNvPr id="46083" name="Рисунок 4"/>
          <p:cNvPicPr>
            <a:picLocks noChangeAspect="1" noChangeArrowheads="1"/>
          </p:cNvPicPr>
          <p:nvPr/>
        </p:nvPicPr>
        <p:blipFill>
          <a:blip r:embed="rId2"/>
          <a:srcRect r="2849" b="2940"/>
          <a:stretch>
            <a:fillRect/>
          </a:stretch>
        </p:blipFill>
        <p:spPr bwMode="auto">
          <a:xfrm>
            <a:off x="357188" y="1857375"/>
            <a:ext cx="381635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Содержимое 5"/>
          <p:cNvPicPr>
            <a:picLocks noGrp="1"/>
          </p:cNvPicPr>
          <p:nvPr>
            <p:ph sz="quarter" idx="2"/>
          </p:nvPr>
        </p:nvPicPr>
        <p:blipFill>
          <a:blip r:embed="rId3"/>
          <a:srcRect l="2496" t="2817" r="1747" b="4930"/>
          <a:stretch>
            <a:fillRect/>
          </a:stretch>
        </p:blipFill>
        <p:spPr>
          <a:xfrm>
            <a:off x="4286250" y="3500438"/>
            <a:ext cx="3816350" cy="2501900"/>
          </a:xfrm>
        </p:spPr>
      </p:pic>
    </p:spTree>
  </p:cSld>
  <p:clrMapOvr>
    <a:masterClrMapping/>
  </p:clrMapOvr>
  <p:transition advTm="5109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800" b="1" cap="none" smtClean="0"/>
              <a:t>РЕГУЛЯРНО ДЕТИ ПЬЮТ КИСЛОРОДНЫЕ КОКТЕЙЛИ</a:t>
            </a:r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lum bright="10000" contrast="10000"/>
          </a:blip>
          <a:srcRect/>
          <a:stretch>
            <a:fillRect/>
          </a:stretch>
        </p:blipFill>
        <p:spPr>
          <a:xfrm>
            <a:off x="4357688" y="3143250"/>
            <a:ext cx="3657600" cy="2595563"/>
          </a:xfrm>
        </p:spPr>
      </p:pic>
      <p:pic>
        <p:nvPicPr>
          <p:cNvPr id="47107" name="Содержимое 7"/>
          <p:cNvPicPr>
            <a:picLocks noGrp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85750" y="1643063"/>
            <a:ext cx="3657600" cy="2614612"/>
          </a:xfrm>
        </p:spPr>
      </p:pic>
    </p:spTree>
  </p:cSld>
  <p:clrMapOvr>
    <a:masterClrMapping/>
  </p:clrMapOvr>
  <p:transition advTm="5844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800" b="1" cap="none" smtClean="0"/>
              <a:t>ЗАНЯТИЯ И ИГРЫ С ДЕТЬМИ СТАРШЕГО ДОШКОЛЬНОГО ВОЗРАСТА</a:t>
            </a:r>
          </a:p>
        </p:txBody>
      </p:sp>
      <p:pic>
        <p:nvPicPr>
          <p:cNvPr id="48130" name="Содержимое 4"/>
          <p:cNvPicPr>
            <a:picLocks noGrp="1"/>
          </p:cNvPicPr>
          <p:nvPr>
            <p:ph sz="quarter" idx="1"/>
          </p:nvPr>
        </p:nvPicPr>
        <p:blipFill>
          <a:blip r:embed="rId2">
            <a:lum contrast="-6000"/>
          </a:blip>
          <a:srcRect/>
          <a:stretch>
            <a:fillRect/>
          </a:stretch>
        </p:blipFill>
        <p:spPr>
          <a:xfrm>
            <a:off x="357188" y="1714500"/>
            <a:ext cx="3657600" cy="2584450"/>
          </a:xfrm>
        </p:spPr>
      </p:pic>
      <p:pic>
        <p:nvPicPr>
          <p:cNvPr id="48131" name="Содержимое 5"/>
          <p:cNvPicPr>
            <a:picLocks noGrp="1"/>
          </p:cNvPicPr>
          <p:nvPr>
            <p:ph sz="quarter" idx="2"/>
          </p:nvPr>
        </p:nvPicPr>
        <p:blipFill>
          <a:blip r:embed="rId3"/>
          <a:srcRect t="12753" b="1399"/>
          <a:stretch>
            <a:fillRect/>
          </a:stretch>
        </p:blipFill>
        <p:spPr>
          <a:xfrm>
            <a:off x="4286250" y="3071813"/>
            <a:ext cx="3657600" cy="2571750"/>
          </a:xfrm>
        </p:spPr>
      </p:pic>
    </p:spTree>
  </p:cSld>
  <p:clrMapOvr>
    <a:masterClrMapping/>
  </p:clrMapOvr>
  <p:transition advTm="5453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800" b="1" cap="none" smtClean="0"/>
              <a:t>ЗАНЯТИЯ И ИГРЫ В СРЕДНЕЙ ГРУППЕ</a:t>
            </a:r>
          </a:p>
        </p:txBody>
      </p:sp>
      <p:pic>
        <p:nvPicPr>
          <p:cNvPr id="49154" name="Содержимое 4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608263"/>
            <a:ext cx="3657600" cy="2555875"/>
          </a:xfrm>
        </p:spPr>
      </p:pic>
      <p:pic>
        <p:nvPicPr>
          <p:cNvPr id="49155" name="Содержимое 5"/>
          <p:cNvPicPr>
            <a:picLocks noGrp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14875" y="2143125"/>
            <a:ext cx="3190875" cy="3924300"/>
          </a:xfrm>
        </p:spPr>
      </p:pic>
    </p:spTree>
  </p:cSld>
  <p:clrMapOvr>
    <a:masterClrMapping/>
  </p:clrMapOvr>
  <p:transition advTm="525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800" b="1" cap="none" smtClean="0"/>
              <a:t>УЮТНЫЙ ФИЗКУЛЬТУРНЫЙ ЗАЛ ЖДЕТ СВОИХ МАЛЫШЕЙ</a:t>
            </a:r>
          </a:p>
        </p:txBody>
      </p:sp>
      <p:pic>
        <p:nvPicPr>
          <p:cNvPr id="50178" name="Содержимое 4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595563"/>
            <a:ext cx="3657600" cy="2581275"/>
          </a:xfrm>
        </p:spPr>
      </p:pic>
      <p:pic>
        <p:nvPicPr>
          <p:cNvPr id="50179" name="Содержимое 5"/>
          <p:cNvPicPr>
            <a:picLocks noGrp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2143125"/>
            <a:ext cx="3095625" cy="4140200"/>
          </a:xfrm>
        </p:spPr>
      </p:pic>
    </p:spTree>
  </p:cSld>
  <p:clrMapOvr>
    <a:masterClrMapping/>
  </p:clrMapOvr>
  <p:transition advTm="5844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800" b="1" cap="none" smtClean="0"/>
              <a:t>ДОРОЖКИ ЗДОРОВЬЯ</a:t>
            </a:r>
          </a:p>
        </p:txBody>
      </p:sp>
      <p:pic>
        <p:nvPicPr>
          <p:cNvPr id="51202" name="Содержимое 4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643063"/>
            <a:ext cx="3657600" cy="2598737"/>
          </a:xfrm>
        </p:spPr>
      </p:pic>
      <p:pic>
        <p:nvPicPr>
          <p:cNvPr id="51203" name="Содержимое 5"/>
          <p:cNvPicPr>
            <a:picLocks noGrp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3141663"/>
            <a:ext cx="3657600" cy="2593975"/>
          </a:xfrm>
        </p:spPr>
      </p:pic>
    </p:spTree>
  </p:cSld>
  <p:clrMapOvr>
    <a:masterClrMapping/>
  </p:clrMapOvr>
  <p:transition advTm="5656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400</TotalTime>
  <Words>243</Words>
  <Application>Microsoft Office PowerPoint</Application>
  <PresentationFormat>Экран (4:3)</PresentationFormat>
  <Paragraphs>46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35</vt:i4>
      </vt:variant>
    </vt:vector>
  </HeadingPairs>
  <TitlesOfParts>
    <vt:vector size="48" baseType="lpstr">
      <vt:lpstr>Arial</vt:lpstr>
      <vt:lpstr>Century Schoolbook</vt:lpstr>
      <vt:lpstr>Wingdings</vt:lpstr>
      <vt:lpstr>Wingdings 2</vt:lpstr>
      <vt:lpstr>Calibri</vt:lpstr>
      <vt:lpstr>Times New Roman</vt:lpstr>
      <vt:lpstr>Эркер</vt:lpstr>
      <vt:lpstr>Эркер</vt:lpstr>
      <vt:lpstr>Эркер</vt:lpstr>
      <vt:lpstr>Эркер</vt:lpstr>
      <vt:lpstr>Эркер</vt:lpstr>
      <vt:lpstr>Эркер</vt:lpstr>
      <vt:lpstr>Эркер</vt:lpstr>
      <vt:lpstr>РАЗВИВАЮЩЕЕ ЗАНЯТИЕ ПО МЕТОДИКЕ М.МОНТЕССОРИ В ЯСЕЛЬНОЙ ГРУППЕ, ВОСПИТАТЕЛЬ МИХАЙЛОВА ГАЛИНА НИКОЛАЕВНА.</vt:lpstr>
      <vt:lpstr>ПРАКТИЧЕСКИЕ ЗАНЯТИЯ ПО ТЕОРЕТИЧЕСКОМУ И ПРАКТИЧЕСКОМУ ОБУЧЕНИЮ ДЕТЕЙ ПРАВИЛАМ ДОРОЖНОЙ БЕЗОПАСНОСТИ</vt:lpstr>
      <vt:lpstr>Учим правила движения, как таблицу умножения</vt:lpstr>
      <vt:lpstr>ДЕТИ ОЧЕНЬ ЛЮБЯТ ЗАНЯТИЯ В НАШЕМ ЭТНОГРАФИЧЕСКОМ МИНИ – МУЗЕЕ. ВОСПИТАТЕЛЬ КОПЫЛОВА ИРИНА ЮРЬЕВНА</vt:lpstr>
      <vt:lpstr>ТЕАТРАЛЬНАЯ СТУДИЯ «ЗОЛОТОЙ КЛЮЧИК» РУКОВОДИТЕЛИ: ШИЛИМАНОВА ЛАРИСА ВЛАДИМИРОВНА И КОПЫЛОВА ИРИНА ЮРЬЕВНА</vt:lpstr>
      <vt:lpstr>СПЕКТАКЛЬ «ТРИ ПОРОСЕНКА»</vt:lpstr>
      <vt:lpstr>Создание психологического благополучия</vt:lpstr>
      <vt:lpstr>Музыкотерапия</vt:lpstr>
      <vt:lpstr>Изотерапия</vt:lpstr>
      <vt:lpstr>ЗАНЯТИЯ С ПЕДАГОГОМ – ПСИХОЛОГОМ БАРЫШНИКОВОЙ ИРИНОЙ СЕРГЕЕВНОЙ ЭМОЦИОНАЛЬНО РАСКРЕПОЩАЮТ ДЕТЕЙ И ПОМОГАЮТ ИМ  В ОБЩЕНИИ СО СВЕРСТНИКАМИ</vt:lpstr>
      <vt:lpstr>УЧИТЕЛЬ-ЛОГОПЕД ПРОВОТОРОВА СВЕТЛАНА ЧЕСЛАВОВНА ОСУЩЕСТВЛЯЕТ ПРОФЕССИОНАЛЬНУЮ КОРРЕКЦИЮ РЕЧИ У ДЕТЕЙ С ЛОГО – НЕВРОЛОГИЧЕСКИМИ ПАТОЛОГИЯМИ</vt:lpstr>
      <vt:lpstr>Занятия по валеологии</vt:lpstr>
      <vt:lpstr>ИНТЕРЬЕР ЗИМНЕГО САДА. ОФОРМЛЕН ВОСПИТАТЕЛЯМИ ДЕТСКОГО САДА</vt:lpstr>
      <vt:lpstr>ДЛЯ СЮЖЕТНО – РОЛЕВЫХ ИГР ДЕТЕЙ ПЕРВОЙ МЛАДШЕЙ ГРУППЫ СОЗДАНЫ ХОРОШИЕ УСЛОВИЯ</vt:lpstr>
      <vt:lpstr>ЗАНЯТИЕ ПО СЕНСОРНОМУ РАЗВИТИЮ В ЯСЕЛЬНОЙ ГРУППЕ</vt:lpstr>
      <vt:lpstr>РАЗВИВАЯ РУКИ И ПАЛЬЧИКИ – РАЗВИВАЕМ МЫШЛЕНИЕ У ДЕТЕЙ МЛАДШЕГО ВОЗРАСТА</vt:lpstr>
      <vt:lpstr>ИНТЕРЬЕРЫ ПЕРВОЙ МЛАДШЕЙ ГРУППЫ. РУКАМИ ПЕДАГОГОВ СОЗДАНА ПРЕДМЕТНО – РАЗВИВАЮЩАЯ СРЕДА ДЛЯ ДЕТЕЙ</vt:lpstr>
      <vt:lpstr>Игровые и учебные центры ждут своих малышей</vt:lpstr>
      <vt:lpstr>ТЕМАТИЧЕСКИЙ МУЗЫКАЛЬНЫЙ ПРАЗДНИК В СТАРШЕЙ ГРУППЕ ПО ОЗНАКОМЛЕНИЮ ДЕТЕЙ С НАРОДНО – ПРИКЛАДНЫМ ИСКУССТВОМ  «КРАСАВИЦА ГЖЕЛЬ» </vt:lpstr>
      <vt:lpstr>ОЧЕНЬ ЭФФЕКТИВНОЕ ЛЕЧЕНИЕ ЗАБОЛЕВАНИЙ ДЫХАТЕЛЬНОЙ СИСТЕМЫ В ГАЛОГАМЕРЕ – СОЛЯНОЙ ПЕЩЕРЕ</vt:lpstr>
      <vt:lpstr>В ДЕТСКОМ САДУ ДЕТИ ПОЛУЧАЮТ ПОЛНОЦЕННОЕ ФИЗИОЛЕЧЕНИЕ</vt:lpstr>
      <vt:lpstr>Слайд 22</vt:lpstr>
      <vt:lpstr>Слайд 23</vt:lpstr>
      <vt:lpstr>Слайд 24</vt:lpstr>
      <vt:lpstr>Слайд 25</vt:lpstr>
      <vt:lpstr>Самомассаж</vt:lpstr>
      <vt:lpstr>Слайд 27</vt:lpstr>
      <vt:lpstr>Слайд 28</vt:lpstr>
      <vt:lpstr>Спортивные праздники вместе с родителями</vt:lpstr>
      <vt:lpstr>ОРГАНИЗАЦИЯ ДВИГАТЕЛЬНОЙ АКТИВНОСТИ ДЕТЕЙ В ОГРАНИЧЕННОМ ПРОСТРАНСТВЕ</vt:lpstr>
      <vt:lpstr>РЕГУЛЯРНО ДЕТИ ПЬЮТ КИСЛОРОДНЫЕ КОКТЕЙЛИ</vt:lpstr>
      <vt:lpstr>ЗАНЯТИЯ И ИГРЫ С ДЕТЬМИ СТАРШЕГО ДОШКОЛЬНОГО ВОЗРАСТА</vt:lpstr>
      <vt:lpstr>ЗАНЯТИЯ И ИГРЫ В СРЕДНЕЙ ГРУППЕ</vt:lpstr>
      <vt:lpstr>УЮТНЫЙ ФИЗКУЛЬТУРНЫЙ ЗАЛ ЖДЕТ СВОИХ МАЛЫШЕЙ</vt:lpstr>
      <vt:lpstr>ДОРОЖКИ ЗДОРОВЬЯ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cp:lastModifiedBy>user</cp:lastModifiedBy>
  <cp:revision>42</cp:revision>
  <dcterms:created xsi:type="dcterms:W3CDTF">2010-11-01T09:49:32Z</dcterms:created>
  <dcterms:modified xsi:type="dcterms:W3CDTF">2012-05-02T08:33:24Z</dcterms:modified>
</cp:coreProperties>
</file>