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18"/>
  </p:notesMasterIdLst>
  <p:sldIdLst>
    <p:sldId id="256" r:id="rId2"/>
    <p:sldId id="277" r:id="rId3"/>
    <p:sldId id="279" r:id="rId4"/>
    <p:sldId id="280" r:id="rId5"/>
    <p:sldId id="281" r:id="rId6"/>
    <p:sldId id="282" r:id="rId7"/>
    <p:sldId id="283" r:id="rId8"/>
    <p:sldId id="278" r:id="rId9"/>
    <p:sldId id="260" r:id="rId10"/>
    <p:sldId id="261" r:id="rId11"/>
    <p:sldId id="269" r:id="rId12"/>
    <p:sldId id="273" r:id="rId13"/>
    <p:sldId id="257" r:id="rId14"/>
    <p:sldId id="274" r:id="rId15"/>
    <p:sldId id="275" r:id="rId16"/>
    <p:sldId id="284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FF"/>
    <a:srgbClr val="009900"/>
    <a:srgbClr val="3333CC"/>
    <a:srgbClr val="0000CC"/>
    <a:srgbClr val="00CC00"/>
    <a:srgbClr val="FF0066"/>
    <a:srgbClr val="66FF99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BF93DA8-7E48-46E0-BCA8-71483A0089FB}" type="doc">
      <dgm:prSet loTypeId="urn:microsoft.com/office/officeart/2005/8/layout/venn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094EE83-1BB6-4BED-AA53-45CD3776A820}">
      <dgm:prSet phldrT="[Текст]" custT="1"/>
      <dgm:spPr/>
      <dgm:t>
        <a:bodyPr/>
        <a:lstStyle/>
        <a:p>
          <a:r>
            <a:rPr lang="ru-RU" sz="1200" b="0" dirty="0" smtClean="0">
              <a:solidFill>
                <a:schemeClr val="tx1"/>
              </a:solidFill>
            </a:rPr>
            <a:t>Успешность учебной деятельности</a:t>
          </a:r>
          <a:endParaRPr lang="ru-RU" sz="1200" b="0" dirty="0">
            <a:solidFill>
              <a:schemeClr val="tx1"/>
            </a:solidFill>
          </a:endParaRPr>
        </a:p>
      </dgm:t>
    </dgm:pt>
    <dgm:pt modelId="{877880A3-4855-4BFA-A5CB-7452960DB227}" type="parTrans" cxnId="{908ABFB1-7B17-42F5-9F55-06D7222BA6B1}">
      <dgm:prSet/>
      <dgm:spPr/>
      <dgm:t>
        <a:bodyPr/>
        <a:lstStyle/>
        <a:p>
          <a:endParaRPr lang="ru-RU"/>
        </a:p>
      </dgm:t>
    </dgm:pt>
    <dgm:pt modelId="{229F8B42-5BD3-46F6-90A8-77C6C0C2FA4B}" type="sibTrans" cxnId="{908ABFB1-7B17-42F5-9F55-06D7222BA6B1}">
      <dgm:prSet/>
      <dgm:spPr/>
      <dgm:t>
        <a:bodyPr/>
        <a:lstStyle/>
        <a:p>
          <a:endParaRPr lang="ru-RU"/>
        </a:p>
      </dgm:t>
    </dgm:pt>
    <dgm:pt modelId="{43AC7F79-726C-49AB-A4E0-0DB078F07B51}">
      <dgm:prSet phldrT="[Текст]" cust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r>
            <a:rPr lang="ru-RU" sz="1200" b="0" dirty="0" smtClean="0">
              <a:solidFill>
                <a:schemeClr val="tx1"/>
              </a:solidFill>
            </a:rPr>
            <a:t>Эмоциональное благополучие</a:t>
          </a:r>
          <a:endParaRPr lang="ru-RU" sz="1200" b="0" dirty="0">
            <a:solidFill>
              <a:schemeClr val="tx1"/>
            </a:solidFill>
          </a:endParaRPr>
        </a:p>
      </dgm:t>
    </dgm:pt>
    <dgm:pt modelId="{84EAD2DF-14BE-4545-BCD9-57D74331E80B}" type="parTrans" cxnId="{FEEA1B6F-CAC5-4116-B890-CD7EA1D81FDE}">
      <dgm:prSet/>
      <dgm:spPr/>
      <dgm:t>
        <a:bodyPr/>
        <a:lstStyle/>
        <a:p>
          <a:endParaRPr lang="ru-RU"/>
        </a:p>
      </dgm:t>
    </dgm:pt>
    <dgm:pt modelId="{4A06E768-0CF8-4A6C-9CCB-AAE29D0F07E9}" type="sibTrans" cxnId="{FEEA1B6F-CAC5-4116-B890-CD7EA1D81FDE}">
      <dgm:prSet/>
      <dgm:spPr/>
      <dgm:t>
        <a:bodyPr/>
        <a:lstStyle/>
        <a:p>
          <a:endParaRPr lang="ru-RU"/>
        </a:p>
      </dgm:t>
    </dgm:pt>
    <dgm:pt modelId="{8318E562-721F-4F67-A806-F9AD791A2564}">
      <dgm:prSet phldrT="[Текст]" custT="1"/>
      <dgm:spPr>
        <a:solidFill>
          <a:schemeClr val="accent3">
            <a:lumMod val="40000"/>
            <a:lumOff val="60000"/>
          </a:schemeClr>
        </a:solidFill>
      </dgm:spPr>
      <dgm:t>
        <a:bodyPr/>
        <a:lstStyle/>
        <a:p>
          <a:r>
            <a:rPr lang="ru-RU" sz="1200" dirty="0" smtClean="0">
              <a:solidFill>
                <a:schemeClr val="tx1"/>
              </a:solidFill>
            </a:rPr>
            <a:t>Коммуникативная успешность</a:t>
          </a:r>
          <a:endParaRPr lang="ru-RU" sz="1200" dirty="0">
            <a:solidFill>
              <a:schemeClr val="tx1"/>
            </a:solidFill>
          </a:endParaRPr>
        </a:p>
      </dgm:t>
    </dgm:pt>
    <dgm:pt modelId="{D496B92E-0E87-45D5-952C-E1A406417241}" type="parTrans" cxnId="{4B7BFDC2-45E0-43FE-A2F4-90E39D6E59CA}">
      <dgm:prSet/>
      <dgm:spPr/>
      <dgm:t>
        <a:bodyPr/>
        <a:lstStyle/>
        <a:p>
          <a:endParaRPr lang="ru-RU"/>
        </a:p>
      </dgm:t>
    </dgm:pt>
    <dgm:pt modelId="{D39C5547-9AE2-4488-A02F-EA968F4BE9EB}" type="sibTrans" cxnId="{4B7BFDC2-45E0-43FE-A2F4-90E39D6E59CA}">
      <dgm:prSet/>
      <dgm:spPr/>
      <dgm:t>
        <a:bodyPr/>
        <a:lstStyle/>
        <a:p>
          <a:endParaRPr lang="ru-RU"/>
        </a:p>
      </dgm:t>
    </dgm:pt>
    <dgm:pt modelId="{7C83DAEF-C670-49AC-9BFE-489D1314B8F1}">
      <dgm:prSet phldrT="[Текст]"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ru-RU" sz="1200" dirty="0" smtClean="0">
              <a:solidFill>
                <a:schemeClr val="tx1"/>
              </a:solidFill>
            </a:rPr>
            <a:t>Усвоение школьных норм поведения</a:t>
          </a:r>
          <a:endParaRPr lang="ru-RU" sz="1200" dirty="0">
            <a:solidFill>
              <a:schemeClr val="tx1"/>
            </a:solidFill>
          </a:endParaRPr>
        </a:p>
      </dgm:t>
    </dgm:pt>
    <dgm:pt modelId="{65AD36B8-FE02-477C-9BBE-B9F0727C80E9}" type="parTrans" cxnId="{ECE406D6-1C63-46D6-8E1B-94DD47D992E0}">
      <dgm:prSet/>
      <dgm:spPr/>
      <dgm:t>
        <a:bodyPr/>
        <a:lstStyle/>
        <a:p>
          <a:endParaRPr lang="ru-RU"/>
        </a:p>
      </dgm:t>
    </dgm:pt>
    <dgm:pt modelId="{313E0B35-E36D-420A-8E30-25F5C6656DA7}" type="sibTrans" cxnId="{ECE406D6-1C63-46D6-8E1B-94DD47D992E0}">
      <dgm:prSet/>
      <dgm:spPr/>
      <dgm:t>
        <a:bodyPr/>
        <a:lstStyle/>
        <a:p>
          <a:endParaRPr lang="ru-RU"/>
        </a:p>
      </dgm:t>
    </dgm:pt>
    <dgm:pt modelId="{6A174246-EA91-44E1-AA22-17306C4B8E9A}" type="pres">
      <dgm:prSet presAssocID="{1BF93DA8-7E48-46E0-BCA8-71483A0089FB}" presName="Name0" presStyleCnt="0">
        <dgm:presLayoutVars>
          <dgm:chMax val="7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1138E3C-0067-4EBD-AF03-5CAD588F20AC}" type="pres">
      <dgm:prSet presAssocID="{1BF93DA8-7E48-46E0-BCA8-71483A0089FB}" presName="comp1" presStyleCnt="0"/>
      <dgm:spPr/>
    </dgm:pt>
    <dgm:pt modelId="{D673C7F9-100E-49E6-BCCB-908E81ACA587}" type="pres">
      <dgm:prSet presAssocID="{1BF93DA8-7E48-46E0-BCA8-71483A0089FB}" presName="circle1" presStyleLbl="node1" presStyleIdx="0" presStyleCnt="4" custScaleX="119279" custLinFactNeighborX="2817"/>
      <dgm:spPr/>
      <dgm:t>
        <a:bodyPr/>
        <a:lstStyle/>
        <a:p>
          <a:endParaRPr lang="ru-RU"/>
        </a:p>
      </dgm:t>
    </dgm:pt>
    <dgm:pt modelId="{95DBB49A-404B-4681-8185-DB426225C4CE}" type="pres">
      <dgm:prSet presAssocID="{1BF93DA8-7E48-46E0-BCA8-71483A0089FB}" presName="c1text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C4A88B8-B129-4747-BECC-1043E53451D0}" type="pres">
      <dgm:prSet presAssocID="{1BF93DA8-7E48-46E0-BCA8-71483A0089FB}" presName="comp2" presStyleCnt="0"/>
      <dgm:spPr/>
    </dgm:pt>
    <dgm:pt modelId="{3BBE8B50-F472-446B-8387-8B602CEDB634}" type="pres">
      <dgm:prSet presAssocID="{1BF93DA8-7E48-46E0-BCA8-71483A0089FB}" presName="circle2" presStyleLbl="node1" presStyleIdx="1" presStyleCnt="4" custScaleX="114362" custLinFactNeighborX="-1937" custLinFactNeighborY="-2113"/>
      <dgm:spPr/>
      <dgm:t>
        <a:bodyPr/>
        <a:lstStyle/>
        <a:p>
          <a:endParaRPr lang="ru-RU"/>
        </a:p>
      </dgm:t>
    </dgm:pt>
    <dgm:pt modelId="{5C3D8EB0-719D-47C8-B949-3F746D6B9BBC}" type="pres">
      <dgm:prSet presAssocID="{1BF93DA8-7E48-46E0-BCA8-71483A0089FB}" presName="c2text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3D520AC-F25A-4B8A-8350-B3B172DC4EA7}" type="pres">
      <dgm:prSet presAssocID="{1BF93DA8-7E48-46E0-BCA8-71483A0089FB}" presName="comp3" presStyleCnt="0"/>
      <dgm:spPr/>
    </dgm:pt>
    <dgm:pt modelId="{549B38EF-30DF-4C77-8CA2-FB14C78100B3}" type="pres">
      <dgm:prSet presAssocID="{1BF93DA8-7E48-46E0-BCA8-71483A0089FB}" presName="circle3" presStyleLbl="node1" presStyleIdx="2" presStyleCnt="4" custScaleX="126272"/>
      <dgm:spPr/>
      <dgm:t>
        <a:bodyPr/>
        <a:lstStyle/>
        <a:p>
          <a:endParaRPr lang="ru-RU"/>
        </a:p>
      </dgm:t>
    </dgm:pt>
    <dgm:pt modelId="{AE4E60CF-C98F-4C82-9D9C-55F74C1DB500}" type="pres">
      <dgm:prSet presAssocID="{1BF93DA8-7E48-46E0-BCA8-71483A0089FB}" presName="c3text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213881A-A537-4992-98B7-234BB84BF2B7}" type="pres">
      <dgm:prSet presAssocID="{1BF93DA8-7E48-46E0-BCA8-71483A0089FB}" presName="comp4" presStyleCnt="0"/>
      <dgm:spPr/>
    </dgm:pt>
    <dgm:pt modelId="{3BC0E504-A81B-421A-BA57-70491EEF1A1A}" type="pres">
      <dgm:prSet presAssocID="{1BF93DA8-7E48-46E0-BCA8-71483A0089FB}" presName="circle4" presStyleLbl="node1" presStyleIdx="3" presStyleCnt="4"/>
      <dgm:spPr/>
      <dgm:t>
        <a:bodyPr/>
        <a:lstStyle/>
        <a:p>
          <a:endParaRPr lang="ru-RU"/>
        </a:p>
      </dgm:t>
    </dgm:pt>
    <dgm:pt modelId="{0E186CBF-BA91-4685-B94A-BD0A5878A7E8}" type="pres">
      <dgm:prSet presAssocID="{1BF93DA8-7E48-46E0-BCA8-71483A0089FB}" presName="c4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92863E0-A4A6-448C-B91B-1E74C8EC54F6}" type="presOf" srcId="{8318E562-721F-4F67-A806-F9AD791A2564}" destId="{549B38EF-30DF-4C77-8CA2-FB14C78100B3}" srcOrd="0" destOrd="0" presId="urn:microsoft.com/office/officeart/2005/8/layout/venn2"/>
    <dgm:cxn modelId="{FEEA1B6F-CAC5-4116-B890-CD7EA1D81FDE}" srcId="{1BF93DA8-7E48-46E0-BCA8-71483A0089FB}" destId="{43AC7F79-726C-49AB-A4E0-0DB078F07B51}" srcOrd="1" destOrd="0" parTransId="{84EAD2DF-14BE-4545-BCD9-57D74331E80B}" sibTransId="{4A06E768-0CF8-4A6C-9CCB-AAE29D0F07E9}"/>
    <dgm:cxn modelId="{F26ED602-1C30-426C-A973-4731E89F365D}" type="presOf" srcId="{43AC7F79-726C-49AB-A4E0-0DB078F07B51}" destId="{3BBE8B50-F472-446B-8387-8B602CEDB634}" srcOrd="0" destOrd="0" presId="urn:microsoft.com/office/officeart/2005/8/layout/venn2"/>
    <dgm:cxn modelId="{052AAE05-674D-4F26-8B4A-CADE5E159C76}" type="presOf" srcId="{7C83DAEF-C670-49AC-9BFE-489D1314B8F1}" destId="{3BC0E504-A81B-421A-BA57-70491EEF1A1A}" srcOrd="0" destOrd="0" presId="urn:microsoft.com/office/officeart/2005/8/layout/venn2"/>
    <dgm:cxn modelId="{6B2D9E65-AB81-4B7D-A7F0-A1527E5D9F90}" type="presOf" srcId="{8318E562-721F-4F67-A806-F9AD791A2564}" destId="{AE4E60CF-C98F-4C82-9D9C-55F74C1DB500}" srcOrd="1" destOrd="0" presId="urn:microsoft.com/office/officeart/2005/8/layout/venn2"/>
    <dgm:cxn modelId="{0B710550-15BF-48D1-ABCE-FDD7FE02B826}" type="presOf" srcId="{1BF93DA8-7E48-46E0-BCA8-71483A0089FB}" destId="{6A174246-EA91-44E1-AA22-17306C4B8E9A}" srcOrd="0" destOrd="0" presId="urn:microsoft.com/office/officeart/2005/8/layout/venn2"/>
    <dgm:cxn modelId="{ECE406D6-1C63-46D6-8E1B-94DD47D992E0}" srcId="{1BF93DA8-7E48-46E0-BCA8-71483A0089FB}" destId="{7C83DAEF-C670-49AC-9BFE-489D1314B8F1}" srcOrd="3" destOrd="0" parTransId="{65AD36B8-FE02-477C-9BBE-B9F0727C80E9}" sibTransId="{313E0B35-E36D-420A-8E30-25F5C6656DA7}"/>
    <dgm:cxn modelId="{08743162-80CD-4D5B-9016-0B4E87C381F1}" type="presOf" srcId="{43AC7F79-726C-49AB-A4E0-0DB078F07B51}" destId="{5C3D8EB0-719D-47C8-B949-3F746D6B9BBC}" srcOrd="1" destOrd="0" presId="urn:microsoft.com/office/officeart/2005/8/layout/venn2"/>
    <dgm:cxn modelId="{464D6E87-8EA8-42A6-B9C1-198BE2D1327F}" type="presOf" srcId="{2094EE83-1BB6-4BED-AA53-45CD3776A820}" destId="{95DBB49A-404B-4681-8185-DB426225C4CE}" srcOrd="1" destOrd="0" presId="urn:microsoft.com/office/officeart/2005/8/layout/venn2"/>
    <dgm:cxn modelId="{4B7BFDC2-45E0-43FE-A2F4-90E39D6E59CA}" srcId="{1BF93DA8-7E48-46E0-BCA8-71483A0089FB}" destId="{8318E562-721F-4F67-A806-F9AD791A2564}" srcOrd="2" destOrd="0" parTransId="{D496B92E-0E87-45D5-952C-E1A406417241}" sibTransId="{D39C5547-9AE2-4488-A02F-EA968F4BE9EB}"/>
    <dgm:cxn modelId="{908ABFB1-7B17-42F5-9F55-06D7222BA6B1}" srcId="{1BF93DA8-7E48-46E0-BCA8-71483A0089FB}" destId="{2094EE83-1BB6-4BED-AA53-45CD3776A820}" srcOrd="0" destOrd="0" parTransId="{877880A3-4855-4BFA-A5CB-7452960DB227}" sibTransId="{229F8B42-5BD3-46F6-90A8-77C6C0C2FA4B}"/>
    <dgm:cxn modelId="{E4D138E4-ED0C-4D09-8B6B-F4E6E2D81C13}" type="presOf" srcId="{2094EE83-1BB6-4BED-AA53-45CD3776A820}" destId="{D673C7F9-100E-49E6-BCCB-908E81ACA587}" srcOrd="0" destOrd="0" presId="urn:microsoft.com/office/officeart/2005/8/layout/venn2"/>
    <dgm:cxn modelId="{7C2FA9C8-3945-4609-B021-A23DE94252FD}" type="presOf" srcId="{7C83DAEF-C670-49AC-9BFE-489D1314B8F1}" destId="{0E186CBF-BA91-4685-B94A-BD0A5878A7E8}" srcOrd="1" destOrd="0" presId="urn:microsoft.com/office/officeart/2005/8/layout/venn2"/>
    <dgm:cxn modelId="{87160F56-CECE-4BAC-945E-36853FE20160}" type="presParOf" srcId="{6A174246-EA91-44E1-AA22-17306C4B8E9A}" destId="{31138E3C-0067-4EBD-AF03-5CAD588F20AC}" srcOrd="0" destOrd="0" presId="urn:microsoft.com/office/officeart/2005/8/layout/venn2"/>
    <dgm:cxn modelId="{01CB4B1D-E402-45B7-9AE7-DB83EAEBE4C5}" type="presParOf" srcId="{31138E3C-0067-4EBD-AF03-5CAD588F20AC}" destId="{D673C7F9-100E-49E6-BCCB-908E81ACA587}" srcOrd="0" destOrd="0" presId="urn:microsoft.com/office/officeart/2005/8/layout/venn2"/>
    <dgm:cxn modelId="{7F14E556-8F75-43BE-BCB9-1576ADC89C90}" type="presParOf" srcId="{31138E3C-0067-4EBD-AF03-5CAD588F20AC}" destId="{95DBB49A-404B-4681-8185-DB426225C4CE}" srcOrd="1" destOrd="0" presId="urn:microsoft.com/office/officeart/2005/8/layout/venn2"/>
    <dgm:cxn modelId="{39F7F11C-7A2E-4561-A735-FE6B680A9E8D}" type="presParOf" srcId="{6A174246-EA91-44E1-AA22-17306C4B8E9A}" destId="{FC4A88B8-B129-4747-BECC-1043E53451D0}" srcOrd="1" destOrd="0" presId="urn:microsoft.com/office/officeart/2005/8/layout/venn2"/>
    <dgm:cxn modelId="{18D8F9DF-95B6-4606-B6E5-2A1218D4D737}" type="presParOf" srcId="{FC4A88B8-B129-4747-BECC-1043E53451D0}" destId="{3BBE8B50-F472-446B-8387-8B602CEDB634}" srcOrd="0" destOrd="0" presId="urn:microsoft.com/office/officeart/2005/8/layout/venn2"/>
    <dgm:cxn modelId="{27C34E90-3358-4F13-BA95-5297CA95EBD5}" type="presParOf" srcId="{FC4A88B8-B129-4747-BECC-1043E53451D0}" destId="{5C3D8EB0-719D-47C8-B949-3F746D6B9BBC}" srcOrd="1" destOrd="0" presId="urn:microsoft.com/office/officeart/2005/8/layout/venn2"/>
    <dgm:cxn modelId="{5FE97D97-3D11-4CB9-8EFC-1C3DC8D195F9}" type="presParOf" srcId="{6A174246-EA91-44E1-AA22-17306C4B8E9A}" destId="{13D520AC-F25A-4B8A-8350-B3B172DC4EA7}" srcOrd="2" destOrd="0" presId="urn:microsoft.com/office/officeart/2005/8/layout/venn2"/>
    <dgm:cxn modelId="{314A0C57-14CF-43EF-8DAC-D0D013F930DA}" type="presParOf" srcId="{13D520AC-F25A-4B8A-8350-B3B172DC4EA7}" destId="{549B38EF-30DF-4C77-8CA2-FB14C78100B3}" srcOrd="0" destOrd="0" presId="urn:microsoft.com/office/officeart/2005/8/layout/venn2"/>
    <dgm:cxn modelId="{9624E1F4-748F-4A7A-B4C0-F8365258CCC1}" type="presParOf" srcId="{13D520AC-F25A-4B8A-8350-B3B172DC4EA7}" destId="{AE4E60CF-C98F-4C82-9D9C-55F74C1DB500}" srcOrd="1" destOrd="0" presId="urn:microsoft.com/office/officeart/2005/8/layout/venn2"/>
    <dgm:cxn modelId="{22286FD8-0966-44B0-979A-A4474D3BAFBE}" type="presParOf" srcId="{6A174246-EA91-44E1-AA22-17306C4B8E9A}" destId="{7213881A-A537-4992-98B7-234BB84BF2B7}" srcOrd="3" destOrd="0" presId="urn:microsoft.com/office/officeart/2005/8/layout/venn2"/>
    <dgm:cxn modelId="{EDC5B9E7-DD41-4F99-BE0C-BA95A218463E}" type="presParOf" srcId="{7213881A-A537-4992-98B7-234BB84BF2B7}" destId="{3BC0E504-A81B-421A-BA57-70491EEF1A1A}" srcOrd="0" destOrd="0" presId="urn:microsoft.com/office/officeart/2005/8/layout/venn2"/>
    <dgm:cxn modelId="{6034785D-508C-4D1E-87CF-8DF16FC646B0}" type="presParOf" srcId="{7213881A-A537-4992-98B7-234BB84BF2B7}" destId="{0E186CBF-BA91-4685-B94A-BD0A5878A7E8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673C7F9-100E-49E6-BCCB-908E81ACA587}">
      <dsp:nvSpPr>
        <dsp:cNvPr id="0" name=""/>
        <dsp:cNvSpPr/>
      </dsp:nvSpPr>
      <dsp:spPr>
        <a:xfrm>
          <a:off x="1543034" y="0"/>
          <a:ext cx="5398523" cy="452596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0" kern="1200" dirty="0" smtClean="0">
              <a:solidFill>
                <a:schemeClr val="tx1"/>
              </a:solidFill>
            </a:rPr>
            <a:t>Успешность учебной деятельности</a:t>
          </a:r>
          <a:endParaRPr lang="ru-RU" sz="1200" b="0" kern="1200" dirty="0">
            <a:solidFill>
              <a:schemeClr val="tx1"/>
            </a:solidFill>
          </a:endParaRPr>
        </a:p>
      </dsp:txBody>
      <dsp:txXfrm>
        <a:off x="3487582" y="226298"/>
        <a:ext cx="1509427" cy="678894"/>
      </dsp:txXfrm>
    </dsp:sp>
    <dsp:sp modelId="{3BBE8B50-F472-446B-8387-8B602CEDB634}">
      <dsp:nvSpPr>
        <dsp:cNvPr id="0" name=""/>
        <dsp:cNvSpPr/>
      </dsp:nvSpPr>
      <dsp:spPr>
        <a:xfrm>
          <a:off x="1974272" y="828685"/>
          <a:ext cx="4140785" cy="3620770"/>
        </a:xfrm>
        <a:prstGeom prst="ellipse">
          <a:avLst/>
        </a:prstGeom>
        <a:solidFill>
          <a:schemeClr val="accent4">
            <a:lumMod val="40000"/>
            <a:lumOff val="6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0" kern="1200" dirty="0" smtClean="0">
              <a:solidFill>
                <a:schemeClr val="tx1"/>
              </a:solidFill>
            </a:rPr>
            <a:t>Эмоциональное благополучие</a:t>
          </a:r>
          <a:endParaRPr lang="ru-RU" sz="1200" b="0" kern="1200" dirty="0">
            <a:solidFill>
              <a:schemeClr val="tx1"/>
            </a:solidFill>
          </a:endParaRPr>
        </a:p>
      </dsp:txBody>
      <dsp:txXfrm>
        <a:off x="3321063" y="1045931"/>
        <a:ext cx="1447204" cy="651738"/>
      </dsp:txXfrm>
    </dsp:sp>
    <dsp:sp modelId="{549B38EF-30DF-4C77-8CA2-FB14C78100B3}">
      <dsp:nvSpPr>
        <dsp:cNvPr id="0" name=""/>
        <dsp:cNvSpPr/>
      </dsp:nvSpPr>
      <dsp:spPr>
        <a:xfrm>
          <a:off x="2400292" y="1810385"/>
          <a:ext cx="3429014" cy="2715577"/>
        </a:xfrm>
        <a:prstGeom prst="ellipse">
          <a:avLst/>
        </a:prstGeom>
        <a:solidFill>
          <a:schemeClr val="accent3">
            <a:lumMod val="40000"/>
            <a:lumOff val="6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1"/>
              </a:solidFill>
            </a:rPr>
            <a:t>Коммуникативная успешность</a:t>
          </a:r>
          <a:endParaRPr lang="ru-RU" sz="1200" kern="1200" dirty="0">
            <a:solidFill>
              <a:schemeClr val="tx1"/>
            </a:solidFill>
          </a:endParaRPr>
        </a:p>
      </dsp:txBody>
      <dsp:txXfrm>
        <a:off x="3315839" y="2014053"/>
        <a:ext cx="1597920" cy="611005"/>
      </dsp:txXfrm>
    </dsp:sp>
    <dsp:sp modelId="{3BC0E504-A81B-421A-BA57-70491EEF1A1A}">
      <dsp:nvSpPr>
        <dsp:cNvPr id="0" name=""/>
        <dsp:cNvSpPr/>
      </dsp:nvSpPr>
      <dsp:spPr>
        <a:xfrm>
          <a:off x="3209607" y="2715577"/>
          <a:ext cx="1810385" cy="1810385"/>
        </a:xfrm>
        <a:prstGeom prst="ellipse">
          <a:avLst/>
        </a:prstGeom>
        <a:solidFill>
          <a:schemeClr val="accent2">
            <a:lumMod val="40000"/>
            <a:lumOff val="6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1"/>
              </a:solidFill>
            </a:rPr>
            <a:t>Усвоение школьных норм поведения</a:t>
          </a:r>
          <a:endParaRPr lang="ru-RU" sz="1200" kern="1200" dirty="0">
            <a:solidFill>
              <a:schemeClr val="tx1"/>
            </a:solidFill>
          </a:endParaRPr>
        </a:p>
      </dsp:txBody>
      <dsp:txXfrm>
        <a:off x="3474732" y="3168174"/>
        <a:ext cx="1280135" cy="90519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F03D0F-D982-4454-BE98-129F9EF2C107}" type="datetimeFigureOut">
              <a:rPr lang="ru-RU" smtClean="0"/>
              <a:pPr/>
              <a:t>27.05.2021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5B4547-7B8E-4D84-9575-25AE2308E2E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5577679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39850" y="914400"/>
            <a:ext cx="4178300" cy="31337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150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45550" y="4352734"/>
            <a:ext cx="4769781" cy="3477028"/>
          </a:xfrm>
          <a:noFill/>
          <a:ln/>
        </p:spPr>
        <p:txBody>
          <a:bodyPr wrap="none" anchor="ctr"/>
          <a:lstStyle/>
          <a:p>
            <a:endParaRPr lang="ru-RU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52795-95D7-4A66-8E0E-DAFE34BDCB18}" type="datetimeFigureOut">
              <a:rPr lang="ru-RU" smtClean="0"/>
              <a:pPr/>
              <a:t>27.05.2021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DA851-545A-4331-9051-6D72094AD06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670611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52795-95D7-4A66-8E0E-DAFE34BDCB18}" type="datetimeFigureOut">
              <a:rPr lang="ru-RU" smtClean="0"/>
              <a:pPr/>
              <a:t>27.05.2021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DA851-545A-4331-9051-6D72094AD06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7169195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52795-95D7-4A66-8E0E-DAFE34BDCB18}" type="datetimeFigureOut">
              <a:rPr lang="ru-RU" smtClean="0"/>
              <a:pPr/>
              <a:t>27.05.2021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DA851-545A-4331-9051-6D72094AD06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7172139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52795-95D7-4A66-8E0E-DAFE34BDCB18}" type="datetimeFigureOut">
              <a:rPr lang="ru-RU" smtClean="0"/>
              <a:pPr/>
              <a:t>27.05.2021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DA851-545A-4331-9051-6D72094AD06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9422004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52795-95D7-4A66-8E0E-DAFE34BDCB18}" type="datetimeFigureOut">
              <a:rPr lang="ru-RU" smtClean="0"/>
              <a:pPr/>
              <a:t>27.05.2021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DA851-545A-4331-9051-6D72094AD06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35168064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52795-95D7-4A66-8E0E-DAFE34BDCB18}" type="datetimeFigureOut">
              <a:rPr lang="ru-RU" smtClean="0"/>
              <a:pPr/>
              <a:t>27.05.2021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DA851-545A-4331-9051-6D72094AD06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4986678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52795-95D7-4A66-8E0E-DAFE34BDCB18}" type="datetimeFigureOut">
              <a:rPr lang="ru-RU" smtClean="0"/>
              <a:pPr/>
              <a:t>27.05.2021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DA851-545A-4331-9051-6D72094AD06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861109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52795-95D7-4A66-8E0E-DAFE34BDCB18}" type="datetimeFigureOut">
              <a:rPr lang="ru-RU" smtClean="0"/>
              <a:pPr/>
              <a:t>27.05.2021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DA851-545A-4331-9051-6D72094AD06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7270502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F69190-9599-4AEA-9EB8-8AC4F97C16A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390857193"/>
      </p:ext>
    </p:extLst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Заголовок, текст и кли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400" y="580382"/>
            <a:ext cx="7806240" cy="114203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662400" y="1905321"/>
            <a:ext cx="3833280" cy="452351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Клип 3"/>
          <p:cNvSpPr>
            <a:spLocks noGrp="1"/>
          </p:cNvSpPr>
          <p:nvPr>
            <p:ph type="clipArt" sz="half" idx="2"/>
          </p:nvPr>
        </p:nvSpPr>
        <p:spPr>
          <a:xfrm>
            <a:off x="4633921" y="1905321"/>
            <a:ext cx="3834720" cy="4523514"/>
          </a:xfrm>
        </p:spPr>
        <p:txBody>
          <a:bodyPr/>
          <a:lstStyle/>
          <a:p>
            <a:pPr lvl="0"/>
            <a:endParaRPr lang="ru-RU" noProof="0" smtClean="0"/>
          </a:p>
        </p:txBody>
      </p:sp>
    </p:spTree>
    <p:extLst>
      <p:ext uri="{BB962C8B-B14F-4D97-AF65-F5344CB8AC3E}">
        <p14:creationId xmlns="" xmlns:p14="http://schemas.microsoft.com/office/powerpoint/2010/main" val="9828203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52795-95D7-4A66-8E0E-DAFE34BDCB18}" type="datetimeFigureOut">
              <a:rPr lang="ru-RU" smtClean="0"/>
              <a:pPr/>
              <a:t>27.05.2021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DA851-545A-4331-9051-6D72094AD06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72553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52795-95D7-4A66-8E0E-DAFE34BDCB18}" type="datetimeFigureOut">
              <a:rPr lang="ru-RU" smtClean="0"/>
              <a:pPr/>
              <a:t>27.05.2021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DA851-545A-4331-9051-6D72094AD06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667019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52795-95D7-4A66-8E0E-DAFE34BDCB18}" type="datetimeFigureOut">
              <a:rPr lang="ru-RU" smtClean="0"/>
              <a:pPr/>
              <a:t>27.05.2021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DA851-545A-4331-9051-6D72094AD06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4206242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52795-95D7-4A66-8E0E-DAFE34BDCB18}" type="datetimeFigureOut">
              <a:rPr lang="ru-RU" smtClean="0"/>
              <a:pPr/>
              <a:t>27.05.2021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DA851-545A-4331-9051-6D72094AD06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115907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52795-95D7-4A66-8E0E-DAFE34BDCB18}" type="datetimeFigureOut">
              <a:rPr lang="ru-RU" smtClean="0"/>
              <a:pPr/>
              <a:t>27.05.2021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DA851-545A-4331-9051-6D72094AD06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2631999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52795-95D7-4A66-8E0E-DAFE34BDCB18}" type="datetimeFigureOut">
              <a:rPr lang="ru-RU" smtClean="0"/>
              <a:pPr/>
              <a:t>27.05.2021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DA851-545A-4331-9051-6D72094AD06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561997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52795-95D7-4A66-8E0E-DAFE34BDCB18}" type="datetimeFigureOut">
              <a:rPr lang="ru-RU" smtClean="0"/>
              <a:pPr/>
              <a:t>27.05.2021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DA851-545A-4331-9051-6D72094AD06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900895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52795-95D7-4A66-8E0E-DAFE34BDCB18}" type="datetimeFigureOut">
              <a:rPr lang="ru-RU" smtClean="0"/>
              <a:pPr/>
              <a:t>27.05.2021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DA851-545A-4331-9051-6D72094AD06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5972763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C52795-95D7-4A66-8E0E-DAFE34BDCB18}" type="datetimeFigureOut">
              <a:rPr lang="ru-RU" smtClean="0"/>
              <a:pPr/>
              <a:t>27.05.2021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1DDA851-545A-4331-9051-6D72094AD06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666016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  <p:sldLayoutId id="2147483676" r:id="rId13"/>
    <p:sldLayoutId id="2147483677" r:id="rId14"/>
    <p:sldLayoutId id="2147483678" r:id="rId15"/>
    <p:sldLayoutId id="2147483679" r:id="rId16"/>
    <p:sldLayoutId id="2147483680" r:id="rId17"/>
    <p:sldLayoutId id="2147483681" r:id="rId18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714356"/>
            <a:ext cx="7772400" cy="3929089"/>
          </a:xfrm>
        </p:spPr>
        <p:txBody>
          <a:bodyPr>
            <a:normAutofit/>
          </a:bodyPr>
          <a:lstStyle/>
          <a:p>
            <a:r>
              <a:rPr lang="ru-RU" sz="4800" b="1" i="1" dirty="0" smtClean="0">
                <a:ln>
                  <a:solidFill>
                    <a:srgbClr val="0000CC"/>
                  </a:solidFill>
                </a:ln>
                <a:solidFill>
                  <a:srgbClr val="00990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«Психологическая готовность детей к школе»</a:t>
            </a:r>
            <a:endParaRPr lang="ru-RU" sz="4800" b="1" dirty="0">
              <a:ln>
                <a:solidFill>
                  <a:srgbClr val="0000CC"/>
                </a:solidFill>
              </a:ln>
              <a:solidFill>
                <a:srgbClr val="009900"/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857760"/>
            <a:ext cx="5414978" cy="781040"/>
          </a:xfrm>
        </p:spPr>
        <p:txBody>
          <a:bodyPr>
            <a:normAutofit/>
          </a:bodyPr>
          <a:lstStyle/>
          <a:p>
            <a:r>
              <a:rPr lang="ru-RU" sz="2000" dirty="0" smtClean="0">
                <a:solidFill>
                  <a:srgbClr val="009900"/>
                </a:solidFill>
              </a:rPr>
              <a:t> </a:t>
            </a:r>
            <a:endParaRPr lang="ru-RU" sz="2000" dirty="0" smtClean="0">
              <a:solidFill>
                <a:srgbClr val="66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idx="1"/>
          </p:nvPr>
        </p:nvSpPr>
        <p:spPr>
          <a:xfrm>
            <a:off x="0" y="188641"/>
            <a:ext cx="7617024" cy="792088"/>
          </a:xfrm>
        </p:spPr>
        <p:txBody>
          <a:bodyPr>
            <a:normAutofit fontScale="92500"/>
          </a:bodyPr>
          <a:lstStyle/>
          <a:p>
            <a:pPr algn="ctr" eaLnBrk="1" hangingPunct="1">
              <a:buNone/>
            </a:pPr>
            <a:r>
              <a:rPr lang="ru-RU" dirty="0" smtClean="0">
                <a:latin typeface="Batang" pitchFamily="18" charset="-127"/>
                <a:ea typeface="Batang" pitchFamily="18" charset="-127"/>
              </a:rPr>
              <a:t>Подготовка к школе требует от детей </a:t>
            </a:r>
            <a:r>
              <a:rPr lang="ru-RU" b="1" u="sng" dirty="0" smtClean="0">
                <a:latin typeface="Batang" pitchFamily="18" charset="-127"/>
                <a:ea typeface="Batang" pitchFamily="18" charset="-127"/>
              </a:rPr>
              <a:t>умения слушать </a:t>
            </a:r>
            <a:r>
              <a:rPr lang="ru-RU" dirty="0" smtClean="0">
                <a:latin typeface="Batang" pitchFamily="18" charset="-127"/>
                <a:ea typeface="Batang" pitchFamily="18" charset="-127"/>
              </a:rPr>
              <a:t>учителя, </a:t>
            </a:r>
            <a:r>
              <a:rPr lang="ru-RU" b="1" u="sng" dirty="0" smtClean="0">
                <a:latin typeface="Batang" pitchFamily="18" charset="-127"/>
                <a:ea typeface="Batang" pitchFamily="18" charset="-127"/>
              </a:rPr>
              <a:t>понимать</a:t>
            </a:r>
            <a:r>
              <a:rPr lang="ru-RU" b="1" dirty="0" smtClean="0">
                <a:latin typeface="Batang" pitchFamily="18" charset="-127"/>
                <a:ea typeface="Batang" pitchFamily="18" charset="-127"/>
              </a:rPr>
              <a:t>, </a:t>
            </a:r>
            <a:r>
              <a:rPr lang="ru-RU" dirty="0" smtClean="0">
                <a:latin typeface="Batang" pitchFamily="18" charset="-127"/>
                <a:ea typeface="Batang" pitchFamily="18" charset="-127"/>
              </a:rPr>
              <a:t>о чем он говорит, </a:t>
            </a:r>
            <a:r>
              <a:rPr lang="ru-RU" b="1" u="sng" dirty="0" smtClean="0">
                <a:latin typeface="Batang" pitchFamily="18" charset="-127"/>
                <a:ea typeface="Batang" pitchFamily="18" charset="-127"/>
              </a:rPr>
              <a:t>выполнять его указания.</a:t>
            </a:r>
            <a:r>
              <a:rPr lang="ru-RU" u="sng" dirty="0" smtClean="0">
                <a:latin typeface="Batang" pitchFamily="18" charset="-127"/>
                <a:ea typeface="Batang" pitchFamily="18" charset="-127"/>
              </a:rPr>
              <a:t> </a:t>
            </a:r>
          </a:p>
        </p:txBody>
      </p:sp>
      <p:pic>
        <p:nvPicPr>
          <p:cNvPr id="2052" name="Picture 4" descr="https://sun9-69.userapi.com/ACVSw_VgAgsAEB-ONVl5YzffFeA9QEP2jFbXwQ/OD8LKZcq2W8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980728"/>
            <a:ext cx="5753100" cy="53721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28860" y="2214554"/>
            <a:ext cx="5429262" cy="1071563"/>
          </a:xfr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rgbClr val="FF0000"/>
                </a:solidFill>
                <a:latin typeface="Batang" pitchFamily="18" charset="-127"/>
                <a:ea typeface="Batang" pitchFamily="18" charset="-127"/>
              </a:rPr>
              <a:t>	</a:t>
            </a:r>
            <a:endParaRPr lang="ru-RU" sz="3200" dirty="0">
              <a:solidFill>
                <a:srgbClr val="FF0000"/>
              </a:solidFill>
              <a:latin typeface="+mj-lt"/>
              <a:ea typeface="Batang" pitchFamily="18" charset="-127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571500" y="1857375"/>
            <a:ext cx="8072466" cy="4286250"/>
          </a:xfr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sz="2000" dirty="0" smtClean="0">
                <a:latin typeface="+mj-lt"/>
                <a:ea typeface="Batang" pitchFamily="18" charset="-127"/>
              </a:rPr>
              <a:t>Меняется социальная позиция ребенка: он становится учеником.</a:t>
            </a:r>
          </a:p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sz="2000" dirty="0" smtClean="0">
                <a:latin typeface="+mj-lt"/>
                <a:ea typeface="Batang" pitchFamily="18" charset="-127"/>
              </a:rPr>
              <a:t>Происходит смена ведущей деятельности.</a:t>
            </a:r>
          </a:p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sz="2000" dirty="0" smtClean="0">
                <a:latin typeface="+mj-lt"/>
                <a:ea typeface="Batang" pitchFamily="18" charset="-127"/>
              </a:rPr>
              <a:t>Меняется его социальное окружение. Успешность зависит от позиции среди сверстников.</a:t>
            </a:r>
          </a:p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sz="2000" dirty="0" smtClean="0">
                <a:latin typeface="+mj-lt"/>
                <a:ea typeface="Batang" pitchFamily="18" charset="-127"/>
              </a:rPr>
              <a:t>Проблема сдерживания двигательной активности. </a:t>
            </a:r>
          </a:p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sz="2000" dirty="0" smtClean="0">
                <a:latin typeface="+mj-lt"/>
                <a:ea typeface="Batang" pitchFamily="18" charset="-127"/>
              </a:rPr>
              <a:t>Возникновение специфических реакций: страхи, срывы, повышенная слезливость, заторможенность.</a:t>
            </a:r>
          </a:p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ru-RU" sz="2000" dirty="0">
              <a:latin typeface="+mj-lt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-324544" y="428605"/>
            <a:ext cx="868275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6600FF"/>
                </a:solidFill>
                <a:ea typeface="Batang" pitchFamily="18" charset="-127"/>
              </a:rPr>
              <a:t>Адаптация ребенка к школе</a:t>
            </a:r>
            <a:endParaRPr lang="ru-RU" sz="3600" b="1" dirty="0">
              <a:solidFill>
                <a:srgbClr val="66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1643042" y="357166"/>
            <a:ext cx="7258072" cy="1000132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6600FF"/>
                </a:solidFill>
              </a:rPr>
              <a:t>Схема социально – психологической адаптации школьника</a:t>
            </a:r>
            <a:endParaRPr lang="ru-RU" sz="3200" b="1" dirty="0">
              <a:solidFill>
                <a:srgbClr val="6600FF"/>
              </a:solidFill>
            </a:endParaRPr>
          </a:p>
        </p:txBody>
      </p:sp>
      <p:graphicFrame>
        <p:nvGraphicFramePr>
          <p:cNvPr id="8" name="Содержимое 5"/>
          <p:cNvGraphicFramePr>
            <a:graphicFrameLocks noGrp="1"/>
          </p:cNvGraphicFramePr>
          <p:nvPr>
            <p:ph idx="1"/>
          </p:nvPr>
        </p:nvGraphicFramePr>
        <p:xfrm>
          <a:off x="428596" y="164305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6600FF"/>
                </a:solidFill>
                <a:latin typeface="Batang" pitchFamily="18" charset="-127"/>
                <a:ea typeface="Batang" pitchFamily="18" charset="-127"/>
              </a:rPr>
              <a:t>     </a:t>
            </a:r>
            <a:r>
              <a:rPr lang="ru-RU" b="1" dirty="0" smtClean="0">
                <a:solidFill>
                  <a:srgbClr val="6600FF"/>
                </a:solidFill>
                <a:ea typeface="Batang" pitchFamily="18" charset="-127"/>
              </a:rPr>
              <a:t>Важен не объем знаний                                ребенка, а  качество   знаний</a:t>
            </a:r>
            <a:r>
              <a:rPr lang="ru-RU" b="1" dirty="0" smtClean="0">
                <a:solidFill>
                  <a:srgbClr val="6600FF"/>
                </a:solidFill>
                <a:latin typeface="Batang" pitchFamily="18" charset="-127"/>
                <a:ea typeface="Batang" pitchFamily="18" charset="-127"/>
              </a:rPr>
              <a:t>:</a:t>
            </a:r>
            <a:endParaRPr lang="ru-RU" b="1" dirty="0">
              <a:solidFill>
                <a:srgbClr val="6600FF"/>
              </a:solidFill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714488"/>
            <a:ext cx="8729634" cy="4525963"/>
          </a:xfrm>
        </p:spPr>
        <p:txBody>
          <a:bodyPr>
            <a:normAutofit/>
          </a:bodyPr>
          <a:lstStyle/>
          <a:p>
            <a:pPr marL="514350" indent="-514350">
              <a:buFont typeface="Wingdings" pitchFamily="2" charset="2"/>
              <a:buChar char="Ø"/>
            </a:pPr>
            <a:r>
              <a:rPr lang="ru-RU" dirty="0" smtClean="0">
                <a:ea typeface="Batang" pitchFamily="18" charset="-127"/>
              </a:rPr>
              <a:t>Важно учить не читать, а развивать речь. Не учить писать, а создавать условия для развития мелкой моторики руки. 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ru-RU" dirty="0" smtClean="0">
                <a:ea typeface="Batang" pitchFamily="18" charset="-127"/>
              </a:rPr>
              <a:t>Для полноценного развития дошкольнику необходимо общаться со сверстниками, взрослыми, играть в развивающие игры слушать чтение книг, рисовать, лепить, фантазировать. 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ru-RU" dirty="0" smtClean="0"/>
              <a:t>Уже сейчас постарайтесь очень постепенно режим дня вашего  ребёнка соотнести с режимом дня школьника. 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ru-RU" dirty="0" smtClean="0"/>
              <a:t> Чтобы он умел слышать учителя, обращайте внимание, как он понимает ваши словесные инструкции и требования, которые должны быть чёткими, доброжелательными, немногословными, спокойными.</a:t>
            </a:r>
            <a:endParaRPr lang="ru-RU" dirty="0" smtClean="0">
              <a:ea typeface="Batang" pitchFamily="18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ru-RU" dirty="0" smtClean="0">
                <a:ea typeface="Batang" pitchFamily="18" charset="-127"/>
              </a:rPr>
              <a:t>Чем больше дошкольник будет причастен к подготовке к школе, обсуждению будущего, чем больше он будет знать о школе, о новой жизни, тем легче ему будет личностно в нее включиться. </a:t>
            </a:r>
          </a:p>
          <a:p>
            <a:endParaRPr lang="ru-RU" dirty="0">
              <a:latin typeface="Batang" pitchFamily="18" charset="-127"/>
              <a:ea typeface="Batang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xfrm>
            <a:off x="653761" y="406123"/>
            <a:ext cx="7809120" cy="737357"/>
          </a:xfrm>
        </p:spPr>
        <p:txBody>
          <a:bodyPr tIns="35268">
            <a:normAutofit/>
          </a:bodyPr>
          <a:lstStyle/>
          <a:p>
            <a:pPr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r>
              <a:rPr lang="ru-RU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Советы родителям:</a:t>
            </a:r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35496" y="1143480"/>
            <a:ext cx="8725449" cy="4969961"/>
          </a:xfrm>
        </p:spPr>
        <p:txBody>
          <a:bodyPr tIns="20900"/>
          <a:lstStyle/>
          <a:p>
            <a:pPr marL="390246" indent="-293764" algn="just">
              <a:buClr>
                <a:srgbClr val="00FFFF"/>
              </a:buClr>
              <a:buSzPct val="45000"/>
              <a:buFont typeface="Wingdings" pitchFamily="2" charset="2"/>
              <a:buChar char=""/>
              <a:tabLst>
                <a:tab pos="390246" algn="l"/>
                <a:tab pos="485288" algn="l"/>
                <a:tab pos="892813" algn="l"/>
                <a:tab pos="1300340" algn="l"/>
                <a:tab pos="1707865" algn="l"/>
                <a:tab pos="2115392" algn="l"/>
                <a:tab pos="2522917" algn="l"/>
                <a:tab pos="2930444" algn="l"/>
                <a:tab pos="3337969" algn="l"/>
                <a:tab pos="3745496" algn="l"/>
                <a:tab pos="4153021" algn="l"/>
                <a:tab pos="4560548" algn="l"/>
                <a:tab pos="4968073" algn="l"/>
                <a:tab pos="5375600" algn="l"/>
                <a:tab pos="5783125" algn="l"/>
                <a:tab pos="6190652" algn="l"/>
                <a:tab pos="6598177" algn="l"/>
                <a:tab pos="7005704" algn="l"/>
                <a:tab pos="7413229" algn="l"/>
                <a:tab pos="7820756" algn="l"/>
                <a:tab pos="8228281" algn="l"/>
              </a:tabLst>
            </a:pPr>
            <a:r>
              <a:rPr lang="ru-RU" sz="2400" dirty="0" smtClean="0"/>
              <a:t>Развивайте настойчивость, трудолюбие ребенка, умение доводить дело до конца.</a:t>
            </a:r>
          </a:p>
          <a:p>
            <a:pPr marL="390246" indent="-293764" algn="just">
              <a:buClr>
                <a:srgbClr val="00FFFF"/>
              </a:buClr>
              <a:buSzPct val="45000"/>
              <a:buFont typeface="Wingdings" pitchFamily="2" charset="2"/>
              <a:buChar char=""/>
              <a:tabLst>
                <a:tab pos="390246" algn="l"/>
                <a:tab pos="485288" algn="l"/>
                <a:tab pos="892813" algn="l"/>
                <a:tab pos="1300340" algn="l"/>
                <a:tab pos="1707865" algn="l"/>
                <a:tab pos="2115392" algn="l"/>
                <a:tab pos="2522917" algn="l"/>
                <a:tab pos="2930444" algn="l"/>
                <a:tab pos="3337969" algn="l"/>
                <a:tab pos="3745496" algn="l"/>
                <a:tab pos="4153021" algn="l"/>
                <a:tab pos="4560548" algn="l"/>
                <a:tab pos="4968073" algn="l"/>
                <a:tab pos="5375600" algn="l"/>
                <a:tab pos="5783125" algn="l"/>
                <a:tab pos="6190652" algn="l"/>
                <a:tab pos="6598177" algn="l"/>
                <a:tab pos="7005704" algn="l"/>
                <a:tab pos="7413229" algn="l"/>
                <a:tab pos="7820756" algn="l"/>
                <a:tab pos="8228281" algn="l"/>
              </a:tabLst>
            </a:pPr>
            <a:r>
              <a:rPr lang="ru-RU" sz="2400" dirty="0" smtClean="0"/>
              <a:t>Формируйте у него мыслительные способности, наблюдательность, пытливость, интерес к познанию окружающего. Загадывайте загадки, составляйте их вместе, проводите элементарные опыты. Пусть ребенок рассуждает вслух.</a:t>
            </a:r>
          </a:p>
          <a:p>
            <a:pPr marL="390246" indent="-293764" algn="just">
              <a:buClr>
                <a:srgbClr val="00FFFF"/>
              </a:buClr>
              <a:buSzPct val="45000"/>
              <a:buFont typeface="Wingdings" pitchFamily="2" charset="2"/>
              <a:buChar char=""/>
              <a:tabLst>
                <a:tab pos="390246" algn="l"/>
                <a:tab pos="485288" algn="l"/>
                <a:tab pos="892813" algn="l"/>
                <a:tab pos="1300340" algn="l"/>
                <a:tab pos="1707865" algn="l"/>
                <a:tab pos="2115392" algn="l"/>
                <a:tab pos="2522917" algn="l"/>
                <a:tab pos="2930444" algn="l"/>
                <a:tab pos="3337969" algn="l"/>
                <a:tab pos="3745496" algn="l"/>
                <a:tab pos="4153021" algn="l"/>
                <a:tab pos="4560548" algn="l"/>
                <a:tab pos="4968073" algn="l"/>
                <a:tab pos="5375600" algn="l"/>
                <a:tab pos="5783125" algn="l"/>
                <a:tab pos="6190652" algn="l"/>
                <a:tab pos="6598177" algn="l"/>
                <a:tab pos="7005704" algn="l"/>
                <a:tab pos="7413229" algn="l"/>
                <a:tab pos="7820756" algn="l"/>
                <a:tab pos="8228281" algn="l"/>
              </a:tabLst>
            </a:pPr>
            <a:r>
              <a:rPr lang="ru-RU" sz="2400" dirty="0" smtClean="0"/>
              <a:t>По возможности не давайте ребенку готовых ответов, заставляйте его размышлять, исследовать.</a:t>
            </a:r>
          </a:p>
          <a:p>
            <a:pPr marL="390246" indent="-293764" algn="just">
              <a:buClr>
                <a:srgbClr val="00FFFF"/>
              </a:buClr>
              <a:buSzPct val="45000"/>
              <a:buFont typeface="Wingdings" pitchFamily="2" charset="2"/>
              <a:buChar char=""/>
              <a:tabLst>
                <a:tab pos="390246" algn="l"/>
                <a:tab pos="485288" algn="l"/>
                <a:tab pos="892813" algn="l"/>
                <a:tab pos="1300340" algn="l"/>
                <a:tab pos="1707865" algn="l"/>
                <a:tab pos="2115392" algn="l"/>
                <a:tab pos="2522917" algn="l"/>
                <a:tab pos="2930444" algn="l"/>
                <a:tab pos="3337969" algn="l"/>
                <a:tab pos="3745496" algn="l"/>
                <a:tab pos="4153021" algn="l"/>
                <a:tab pos="4560548" algn="l"/>
                <a:tab pos="4968073" algn="l"/>
                <a:tab pos="5375600" algn="l"/>
                <a:tab pos="5783125" algn="l"/>
                <a:tab pos="6190652" algn="l"/>
                <a:tab pos="6598177" algn="l"/>
                <a:tab pos="7005704" algn="l"/>
                <a:tab pos="7413229" algn="l"/>
                <a:tab pos="7820756" algn="l"/>
                <a:tab pos="8228281" algn="l"/>
              </a:tabLst>
            </a:pPr>
            <a:r>
              <a:rPr lang="ru-RU" sz="2400" dirty="0" smtClean="0"/>
              <a:t>Ставьте ребенка перед проблемными ситуациями.</a:t>
            </a:r>
          </a:p>
          <a:p>
            <a:pPr marL="390246" indent="-293764" algn="just">
              <a:buClr>
                <a:srgbClr val="00FFFF"/>
              </a:buClr>
              <a:buSzPct val="45000"/>
              <a:buFont typeface="Wingdings" pitchFamily="2" charset="2"/>
              <a:buChar char=""/>
              <a:tabLst>
                <a:tab pos="390246" algn="l"/>
                <a:tab pos="485288" algn="l"/>
                <a:tab pos="892813" algn="l"/>
                <a:tab pos="1300340" algn="l"/>
                <a:tab pos="1707865" algn="l"/>
                <a:tab pos="2115392" algn="l"/>
                <a:tab pos="2522917" algn="l"/>
                <a:tab pos="2930444" algn="l"/>
                <a:tab pos="3337969" algn="l"/>
                <a:tab pos="3745496" algn="l"/>
                <a:tab pos="4153021" algn="l"/>
                <a:tab pos="4560548" algn="l"/>
                <a:tab pos="4968073" algn="l"/>
                <a:tab pos="5375600" algn="l"/>
                <a:tab pos="5783125" algn="l"/>
                <a:tab pos="6190652" algn="l"/>
                <a:tab pos="6598177" algn="l"/>
                <a:tab pos="7005704" algn="l"/>
                <a:tab pos="7413229" algn="l"/>
                <a:tab pos="7820756" algn="l"/>
                <a:tab pos="8228281" algn="l"/>
              </a:tabLst>
            </a:pPr>
            <a:r>
              <a:rPr lang="ru-RU" sz="2400" dirty="0" smtClean="0"/>
              <a:t>Беседуйте о прочитанном, попытайтесь выяснить, как ребенок понял содержание.</a:t>
            </a:r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85728"/>
            <a:ext cx="82296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3600" b="1" dirty="0" smtClean="0">
                <a:solidFill>
                  <a:srgbClr val="3333CC"/>
                </a:solidFill>
                <a:ea typeface="Batang" pitchFamily="18" charset="-127"/>
              </a:rPr>
              <a:t>Приучайте детей к </a:t>
            </a:r>
            <a:r>
              <a:rPr lang="ru-RU" sz="3600" b="1" i="1" u="sng" dirty="0" smtClean="0">
                <a:solidFill>
                  <a:srgbClr val="3333CC"/>
                </a:solidFill>
                <a:ea typeface="Batang" pitchFamily="18" charset="-127"/>
              </a:rPr>
              <a:t>самообслуживанию</a:t>
            </a:r>
            <a:r>
              <a:rPr lang="ru-RU" b="1" dirty="0" smtClean="0">
                <a:solidFill>
                  <a:srgbClr val="3333CC"/>
                </a:solidFill>
                <a:ea typeface="Batang" pitchFamily="18" charset="-127"/>
              </a:rPr>
              <a:t> 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845323"/>
            <a:ext cx="6347714" cy="5132643"/>
          </a:xfrm>
        </p:spPr>
        <p:txBody>
          <a:bodyPr/>
          <a:lstStyle/>
          <a:p>
            <a:pPr eaLnBrk="1" hangingPunct="1"/>
            <a:r>
              <a:rPr lang="ru-RU" dirty="0" smtClean="0">
                <a:ea typeface="Batang" pitchFamily="18" charset="-127"/>
              </a:rPr>
              <a:t>собрать портфель,</a:t>
            </a:r>
          </a:p>
          <a:p>
            <a:pPr eaLnBrk="1" hangingPunct="1"/>
            <a:r>
              <a:rPr lang="ru-RU" dirty="0" smtClean="0">
                <a:ea typeface="Batang" pitchFamily="18" charset="-127"/>
              </a:rPr>
              <a:t>завязать шнурки, </a:t>
            </a:r>
          </a:p>
          <a:p>
            <a:pPr eaLnBrk="1" hangingPunct="1"/>
            <a:r>
              <a:rPr lang="ru-RU" dirty="0" smtClean="0">
                <a:ea typeface="Batang" pitchFamily="18" charset="-127"/>
              </a:rPr>
              <a:t>надеть спортивный костюм, </a:t>
            </a:r>
          </a:p>
          <a:p>
            <a:pPr eaLnBrk="1" hangingPunct="1"/>
            <a:r>
              <a:rPr lang="ru-RU" dirty="0" smtClean="0">
                <a:ea typeface="Batang" pitchFamily="18" charset="-127"/>
              </a:rPr>
              <a:t>убрать за собой в столовой …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dirty="0" smtClean="0">
                <a:ea typeface="Batang" pitchFamily="18" charset="-127"/>
              </a:rPr>
              <a:t>и многое другое в школе придется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dirty="0" smtClean="0">
                <a:ea typeface="Batang" pitchFamily="18" charset="-127"/>
              </a:rPr>
              <a:t>делать самому, да еще в условиях 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dirty="0" smtClean="0">
                <a:ea typeface="Batang" pitchFamily="18" charset="-127"/>
              </a:rPr>
              <a:t>ограниченного переменой времени. </a:t>
            </a:r>
          </a:p>
        </p:txBody>
      </p:sp>
      <p:pic>
        <p:nvPicPr>
          <p:cNvPr id="1026" name="Picture 2" descr="http://rylik.ru/uploads/posts/2019-12/1576162986_vector-school-30-0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955910"/>
            <a:ext cx="3371850" cy="558165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 descr="https://theslide.ru/img/thumbs/022ab577f988aa97612109389cef4497-800x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719" y="404664"/>
            <a:ext cx="6688186" cy="518457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8796162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928688"/>
            <a:ext cx="7658100" cy="5268912"/>
          </a:xfrm>
        </p:spPr>
        <p:txBody>
          <a:bodyPr/>
          <a:lstStyle/>
          <a:p>
            <a:pPr>
              <a:buNone/>
            </a:pPr>
            <a:endParaRPr lang="ru-RU" b="1" dirty="0" smtClean="0"/>
          </a:p>
          <a:p>
            <a:pPr marL="0" indent="0" algn="ctr">
              <a:spcBef>
                <a:spcPts val="0"/>
              </a:spcBef>
              <a:buNone/>
            </a:pPr>
            <a:r>
              <a:rPr lang="ru-RU" sz="3600" b="1" i="1" dirty="0" smtClean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«Быть готовым к школе – не значит уметь читать, писать и считать. </a:t>
            </a:r>
            <a:br>
              <a:rPr lang="ru-RU" sz="3600" b="1" i="1" dirty="0" smtClean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i="1" dirty="0" smtClean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Быть готовым к школе – значит быть готовым всему этому научиться».</a:t>
            </a:r>
            <a:r>
              <a:rPr lang="ru-RU" b="1" dirty="0" smtClean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b="1" dirty="0" smtClean="0">
              <a:solidFill>
                <a:srgbClr val="66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b="1" dirty="0" smtClean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b="1" dirty="0" err="1" smtClean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Венгер</a:t>
            </a:r>
            <a:r>
              <a:rPr lang="ru-RU" b="1" dirty="0" smtClean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 Л.А</a:t>
            </a:r>
            <a:r>
              <a:rPr lang="ru-RU" b="1" dirty="0" smtClean="0">
                <a:solidFill>
                  <a:srgbClr val="6600FF"/>
                </a:solidFill>
              </a:rPr>
              <a:t>. </a:t>
            </a:r>
            <a:endParaRPr lang="ru-RU" dirty="0">
              <a:solidFill>
                <a:srgbClr val="66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WordArt 2"/>
          <p:cNvSpPr>
            <a:spLocks noChangeArrowheads="1" noChangeShapeType="1" noTextEdit="1"/>
          </p:cNvSpPr>
          <p:nvPr/>
        </p:nvSpPr>
        <p:spPr bwMode="auto">
          <a:xfrm>
            <a:off x="1692275" y="404813"/>
            <a:ext cx="5761038" cy="1295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+mj-lt"/>
                <a:ea typeface="Batang" pitchFamily="18" charset="-127"/>
                <a:cs typeface="Times New Roman"/>
              </a:rPr>
              <a:t>Готовность ребёнка </a:t>
            </a:r>
          </a:p>
          <a:p>
            <a:pPr algn="ctr"/>
            <a:r>
              <a:rPr lang="ru-RU" sz="3600" b="1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+mj-lt"/>
                <a:ea typeface="Batang" pitchFamily="18" charset="-127"/>
                <a:cs typeface="Times New Roman"/>
              </a:rPr>
              <a:t>к школе</a:t>
            </a:r>
          </a:p>
        </p:txBody>
      </p:sp>
      <p:sp>
        <p:nvSpPr>
          <p:cNvPr id="3075" name="WordArt 3"/>
          <p:cNvSpPr>
            <a:spLocks noChangeArrowheads="1" noChangeShapeType="1" noTextEdit="1"/>
          </p:cNvSpPr>
          <p:nvPr/>
        </p:nvSpPr>
        <p:spPr bwMode="auto">
          <a:xfrm>
            <a:off x="214282" y="2428868"/>
            <a:ext cx="2952750" cy="107791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noFill/>
                  <a:round/>
                  <a:headEnd/>
                  <a:tailEnd/>
                </a:ln>
                <a:solidFill>
                  <a:srgbClr val="0070C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Физиологическая </a:t>
            </a:r>
          </a:p>
          <a:p>
            <a:pPr algn="ctr"/>
            <a:r>
              <a:rPr lang="ru-RU" sz="3600" kern="10" dirty="0">
                <a:ln w="9525">
                  <a:noFill/>
                  <a:round/>
                  <a:headEnd/>
                  <a:tailEnd/>
                </a:ln>
                <a:solidFill>
                  <a:srgbClr val="0070C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готовность</a:t>
            </a:r>
          </a:p>
        </p:txBody>
      </p:sp>
      <p:sp>
        <p:nvSpPr>
          <p:cNvPr id="3076" name="WordArt 4"/>
          <p:cNvSpPr>
            <a:spLocks noChangeArrowheads="1" noChangeShapeType="1" noTextEdit="1"/>
          </p:cNvSpPr>
          <p:nvPr/>
        </p:nvSpPr>
        <p:spPr bwMode="auto">
          <a:xfrm>
            <a:off x="3276600" y="2636838"/>
            <a:ext cx="2613025" cy="9588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3600" kern="10" dirty="0">
                <a:ln w="9525">
                  <a:noFill/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Педагогическая</a:t>
            </a:r>
          </a:p>
          <a:p>
            <a:r>
              <a:rPr lang="ru-RU" sz="3600" kern="10" dirty="0">
                <a:ln w="9525">
                  <a:noFill/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готовность</a:t>
            </a:r>
          </a:p>
        </p:txBody>
      </p:sp>
      <p:sp>
        <p:nvSpPr>
          <p:cNvPr id="3077" name="WordArt 5"/>
          <p:cNvSpPr>
            <a:spLocks noChangeArrowheads="1" noChangeShapeType="1" noTextEdit="1"/>
          </p:cNvSpPr>
          <p:nvPr/>
        </p:nvSpPr>
        <p:spPr bwMode="auto">
          <a:xfrm>
            <a:off x="6084888" y="2708275"/>
            <a:ext cx="2838450" cy="8874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3600" kern="10">
                <a:ln w="9525">
                  <a:noFill/>
                  <a:round/>
                  <a:headEnd/>
                  <a:tailEnd/>
                </a:ln>
                <a:solidFill>
                  <a:srgbClr val="80008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Психологическая</a:t>
            </a:r>
          </a:p>
          <a:p>
            <a:r>
              <a:rPr lang="ru-RU" sz="3600" kern="10">
                <a:ln w="9525">
                  <a:noFill/>
                  <a:round/>
                  <a:headEnd/>
                  <a:tailEnd/>
                </a:ln>
                <a:solidFill>
                  <a:srgbClr val="80008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готовность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1487182" y="122232"/>
            <a:ext cx="7366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3079" name="Line 7"/>
          <p:cNvSpPr>
            <a:spLocks noChangeShapeType="1"/>
          </p:cNvSpPr>
          <p:nvPr/>
        </p:nvSpPr>
        <p:spPr bwMode="auto">
          <a:xfrm flipH="1">
            <a:off x="2124075" y="1916113"/>
            <a:ext cx="1152525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080" name="Line 8"/>
          <p:cNvSpPr>
            <a:spLocks noChangeShapeType="1"/>
          </p:cNvSpPr>
          <p:nvPr/>
        </p:nvSpPr>
        <p:spPr bwMode="auto">
          <a:xfrm>
            <a:off x="4572000" y="1916113"/>
            <a:ext cx="0" cy="6492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081" name="Line 9"/>
          <p:cNvSpPr>
            <a:spLocks noChangeShapeType="1"/>
          </p:cNvSpPr>
          <p:nvPr/>
        </p:nvSpPr>
        <p:spPr bwMode="auto">
          <a:xfrm>
            <a:off x="6011863" y="1916113"/>
            <a:ext cx="1008062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082" name="Line 10"/>
          <p:cNvSpPr>
            <a:spLocks noChangeShapeType="1"/>
          </p:cNvSpPr>
          <p:nvPr/>
        </p:nvSpPr>
        <p:spPr bwMode="auto">
          <a:xfrm>
            <a:off x="3276600" y="1916113"/>
            <a:ext cx="27352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083" name="Text Box 11"/>
          <p:cNvSpPr txBox="1">
            <a:spLocks noChangeArrowheads="1"/>
          </p:cNvSpPr>
          <p:nvPr/>
        </p:nvSpPr>
        <p:spPr bwMode="auto">
          <a:xfrm>
            <a:off x="250825" y="3789363"/>
            <a:ext cx="2376488" cy="228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buClr>
                <a:srgbClr val="6600CC"/>
              </a:buClr>
              <a:buFont typeface="Wingdings" pitchFamily="2" charset="2"/>
              <a:buChar char="Ш"/>
            </a:pPr>
            <a:r>
              <a:rPr lang="ru-RU" b="1" dirty="0">
                <a:latin typeface="Batang" pitchFamily="18" charset="-127"/>
                <a:ea typeface="Batang" pitchFamily="18" charset="-127"/>
              </a:rPr>
              <a:t> Физическое созревание организма</a:t>
            </a:r>
          </a:p>
          <a:p>
            <a:pPr algn="l">
              <a:buClr>
                <a:srgbClr val="6600CC"/>
              </a:buClr>
              <a:buFont typeface="Wingdings" pitchFamily="2" charset="2"/>
              <a:buChar char="Ш"/>
            </a:pPr>
            <a:r>
              <a:rPr lang="ru-RU" b="1" dirty="0">
                <a:latin typeface="Batang" pitchFamily="18" charset="-127"/>
                <a:ea typeface="Batang" pitchFamily="18" charset="-127"/>
              </a:rPr>
              <a:t> Устойчивость к нагрузкам</a:t>
            </a:r>
          </a:p>
          <a:p>
            <a:pPr algn="l">
              <a:buClr>
                <a:srgbClr val="6600CC"/>
              </a:buClr>
              <a:buFont typeface="Wingdings" pitchFamily="2" charset="2"/>
              <a:buChar char="Ш"/>
            </a:pPr>
            <a:r>
              <a:rPr lang="ru-RU" b="1" dirty="0">
                <a:latin typeface="Batang" pitchFamily="18" charset="-127"/>
                <a:ea typeface="Batang" pitchFamily="18" charset="-127"/>
              </a:rPr>
              <a:t> Гибкость в адаптации к новому режиму</a:t>
            </a:r>
          </a:p>
        </p:txBody>
      </p:sp>
      <p:sp>
        <p:nvSpPr>
          <p:cNvPr id="3084" name="Text Box 12"/>
          <p:cNvSpPr txBox="1">
            <a:spLocks noChangeArrowheads="1"/>
          </p:cNvSpPr>
          <p:nvPr/>
        </p:nvSpPr>
        <p:spPr bwMode="auto">
          <a:xfrm>
            <a:off x="3348038" y="3860800"/>
            <a:ext cx="2592387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buClr>
                <a:srgbClr val="6600CC"/>
              </a:buClr>
              <a:buFont typeface="Wingdings" pitchFamily="2" charset="2"/>
              <a:buChar char="Ш"/>
            </a:pPr>
            <a:r>
              <a:rPr lang="ru-RU" b="1" dirty="0"/>
              <a:t> </a:t>
            </a:r>
            <a:r>
              <a:rPr lang="ru-RU" b="1" dirty="0">
                <a:latin typeface="Batang" pitchFamily="18" charset="-127"/>
                <a:ea typeface="Batang" pitchFamily="18" charset="-127"/>
              </a:rPr>
              <a:t>Знания об окружающем мире</a:t>
            </a:r>
          </a:p>
          <a:p>
            <a:pPr algn="l">
              <a:buClr>
                <a:srgbClr val="6600CC"/>
              </a:buClr>
              <a:buFont typeface="Wingdings" pitchFamily="2" charset="2"/>
              <a:buChar char="Ш"/>
            </a:pPr>
            <a:r>
              <a:rPr lang="ru-RU" b="1" dirty="0">
                <a:latin typeface="Batang" pitchFamily="18" charset="-127"/>
                <a:ea typeface="Batang" pitchFamily="18" charset="-127"/>
              </a:rPr>
              <a:t> Умения и навыки</a:t>
            </a:r>
          </a:p>
        </p:txBody>
      </p:sp>
      <p:sp>
        <p:nvSpPr>
          <p:cNvPr id="3085" name="Text Box 13"/>
          <p:cNvSpPr txBox="1">
            <a:spLocks noChangeArrowheads="1"/>
          </p:cNvSpPr>
          <p:nvPr/>
        </p:nvSpPr>
        <p:spPr bwMode="auto">
          <a:xfrm>
            <a:off x="6118225" y="3789363"/>
            <a:ext cx="3025775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buClr>
                <a:srgbClr val="6600CC"/>
              </a:buClr>
              <a:buFont typeface="Wingdings" pitchFamily="2" charset="2"/>
              <a:buChar char="Ш"/>
            </a:pPr>
            <a:r>
              <a:rPr lang="ru-RU" b="1" dirty="0"/>
              <a:t> </a:t>
            </a:r>
            <a:r>
              <a:rPr lang="ru-RU" b="1" dirty="0">
                <a:latin typeface="Batang" pitchFamily="18" charset="-127"/>
                <a:ea typeface="Batang" pitchFamily="18" charset="-127"/>
              </a:rPr>
              <a:t>Развитие познавательных процессов (внимания, памяти, мышления, воображения)	</a:t>
            </a:r>
          </a:p>
          <a:p>
            <a:pPr algn="l">
              <a:buClr>
                <a:srgbClr val="6600CC"/>
              </a:buClr>
              <a:buFont typeface="Wingdings" pitchFamily="2" charset="2"/>
              <a:buChar char="Ш"/>
            </a:pPr>
            <a:r>
              <a:rPr lang="ru-RU" b="1" dirty="0">
                <a:latin typeface="Batang" pitchFamily="18" charset="-127"/>
                <a:ea typeface="Batang" pitchFamily="18" charset="-127"/>
              </a:rPr>
              <a:t> Развитие руки и развитие речи</a:t>
            </a:r>
            <a:r>
              <a:rPr lang="ru-RU" dirty="0">
                <a:latin typeface="Batang" pitchFamily="18" charset="-127"/>
                <a:ea typeface="Batang" pitchFamily="18" charset="-127"/>
              </a:rPr>
              <a:t> </a:t>
            </a:r>
          </a:p>
          <a:p>
            <a:pPr algn="l">
              <a:buClr>
                <a:srgbClr val="6600CC"/>
              </a:buClr>
              <a:buFont typeface="Wingdings" pitchFamily="2" charset="2"/>
              <a:buChar char="Ш"/>
            </a:pPr>
            <a:r>
              <a:rPr lang="ru-RU" b="1" dirty="0">
                <a:latin typeface="Batang" pitchFamily="18" charset="-127"/>
                <a:ea typeface="Batang" pitchFamily="18" charset="-127"/>
              </a:rPr>
              <a:t> Созревание эмоционально-волевых</a:t>
            </a:r>
            <a:r>
              <a:rPr lang="ru-RU" dirty="0">
                <a:latin typeface="Batang" pitchFamily="18" charset="-127"/>
                <a:ea typeface="Batang" pitchFamily="18" charset="-127"/>
              </a:rPr>
              <a:t> </a:t>
            </a:r>
            <a:r>
              <a:rPr lang="ru-RU" b="1" dirty="0">
                <a:latin typeface="Batang" pitchFamily="18" charset="-127"/>
                <a:ea typeface="Batang" pitchFamily="18" charset="-127"/>
              </a:rPr>
              <a:t>процессов</a:t>
            </a:r>
            <a:r>
              <a:rPr lang="ru-RU" dirty="0">
                <a:latin typeface="Batang" pitchFamily="18" charset="-127"/>
                <a:ea typeface="Batang" pitchFamily="18" charset="-127"/>
              </a:rPr>
              <a:t> </a:t>
            </a:r>
          </a:p>
        </p:txBody>
      </p:sp>
      <p:pic>
        <p:nvPicPr>
          <p:cNvPr id="1030" name="Picture 6" descr="https://lh3.googleusercontent.com/_O5JW0G4sa4N0rXF8oBRX7i1_fiGEItbylhwvNteNfYaWi4zi-1Xg46Vd4FDaqH8pA=w11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4776789"/>
            <a:ext cx="2088232" cy="185102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1143000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6600FF"/>
                </a:solidFill>
              </a:rPr>
              <a:t>Психологическая готовность</a:t>
            </a:r>
            <a:endParaRPr lang="ru-RU" b="1" dirty="0">
              <a:solidFill>
                <a:srgbClr val="6600FF"/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827584" y="1196752"/>
            <a:ext cx="6347714" cy="388077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3800" b="1" u="sng" dirty="0" smtClean="0">
                <a:solidFill>
                  <a:srgbClr val="6600FF"/>
                </a:solidFill>
              </a:rPr>
              <a:t>Интеллектуальная</a:t>
            </a:r>
          </a:p>
          <a:p>
            <a:r>
              <a:rPr lang="ru-RU" i="1" dirty="0" smtClean="0"/>
              <a:t>к 6–7-и годам ребенок должен знать:</a:t>
            </a:r>
          </a:p>
          <a:p>
            <a:pPr lvl="0"/>
            <a:r>
              <a:rPr lang="ru-RU" i="1" dirty="0" smtClean="0"/>
              <a:t> свой адрес и название города, в котором он живет;</a:t>
            </a:r>
          </a:p>
          <a:p>
            <a:pPr lvl="0"/>
            <a:r>
              <a:rPr lang="ru-RU" i="1" dirty="0" smtClean="0"/>
              <a:t> название страны и ее столицы;</a:t>
            </a:r>
          </a:p>
          <a:p>
            <a:pPr lvl="0"/>
            <a:r>
              <a:rPr lang="ru-RU" i="1" dirty="0" smtClean="0"/>
              <a:t> имена и отчества своих родителей, информацию о местах их работы;</a:t>
            </a:r>
          </a:p>
          <a:p>
            <a:pPr lvl="0"/>
            <a:r>
              <a:rPr lang="ru-RU" i="1" dirty="0" smtClean="0"/>
              <a:t> времена года, их последовательность и основные признаки;</a:t>
            </a:r>
          </a:p>
          <a:p>
            <a:pPr lvl="0"/>
            <a:r>
              <a:rPr lang="ru-RU" i="1" dirty="0" smtClean="0"/>
              <a:t> названия месяцев, дней недели;</a:t>
            </a:r>
          </a:p>
          <a:p>
            <a:pPr lvl="0"/>
            <a:r>
              <a:rPr lang="ru-RU" i="1" dirty="0" smtClean="0"/>
              <a:t> основные виды деревьев и цветов.</a:t>
            </a:r>
          </a:p>
          <a:p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620688"/>
            <a:ext cx="8229600" cy="5483245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endParaRPr lang="ru-RU" sz="6700" b="1" u="sng" dirty="0" smtClean="0">
              <a:solidFill>
                <a:srgbClr val="6600FF"/>
              </a:solidFill>
            </a:endParaRPr>
          </a:p>
          <a:p>
            <a:pPr>
              <a:buNone/>
            </a:pPr>
            <a:r>
              <a:rPr lang="ru-RU" sz="6700" b="1" u="sng" dirty="0" smtClean="0">
                <a:solidFill>
                  <a:srgbClr val="6600FF"/>
                </a:solidFill>
              </a:rPr>
              <a:t>Мотивационная готовность…</a:t>
            </a:r>
          </a:p>
          <a:p>
            <a:r>
              <a:rPr lang="ru-RU" sz="3600" dirty="0" smtClean="0"/>
              <a:t>Иными словами, он должен ориентироваться во времени, пространстве и подразумевает наличие у ребенка желания принять новую социальную роль — </a:t>
            </a:r>
            <a:r>
              <a:rPr lang="ru-RU" sz="3600" dirty="0" err="1" smtClean="0"/>
              <a:t>роль</a:t>
            </a:r>
            <a:r>
              <a:rPr lang="ru-RU" sz="3600" dirty="0" smtClean="0"/>
              <a:t> школьника.</a:t>
            </a:r>
          </a:p>
          <a:p>
            <a:r>
              <a:rPr lang="ru-RU" sz="3600" dirty="0" smtClean="0"/>
              <a:t>Следует давать ребенку только позитивную информацию о школе. </a:t>
            </a:r>
          </a:p>
          <a:p>
            <a:r>
              <a:rPr lang="ru-RU" sz="3600" dirty="0" smtClean="0"/>
              <a:t>Причиной нежелания идти в школу может быть и то, что ребенок “не наигрался”. Но в возрасте 6–7 лет психическое развитие очень пластично, и дети, которые “не наигрались”, придя в класс, скоро начинают испытывать удовольствие от процесса учебы.</a:t>
            </a:r>
          </a:p>
          <a:p>
            <a:r>
              <a:rPr lang="ru-RU" sz="3600" dirty="0" smtClean="0"/>
              <a:t>Вам не обязательно до начала учебного года формировать любовь к школе, поскольку невозможно полюбить то, с чем еще не сталкивался. Достаточно дать понять ребенку, что учеба — это обязанность каждого человека и от того, насколько он будет успешен в учении, зависит отношение к нему многих из окружающих ребенка людей.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09599" y="260648"/>
            <a:ext cx="6347714" cy="578071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5200" b="1" u="sng" dirty="0" smtClean="0">
                <a:solidFill>
                  <a:srgbClr val="6600FF"/>
                </a:solidFill>
              </a:rPr>
              <a:t>Волевая готовность</a:t>
            </a:r>
            <a:r>
              <a:rPr lang="ru-RU" sz="5200" dirty="0" smtClean="0"/>
              <a:t> </a:t>
            </a:r>
          </a:p>
          <a:p>
            <a:pPr lvl="0"/>
            <a:r>
              <a:rPr lang="ru-RU" dirty="0" smtClean="0"/>
              <a:t> </a:t>
            </a:r>
            <a:r>
              <a:rPr lang="ru-RU" sz="2200" dirty="0" smtClean="0">
                <a:solidFill>
                  <a:srgbClr val="6600FF"/>
                </a:solidFill>
              </a:rPr>
              <a:t>способность ставить перед собой цель,</a:t>
            </a:r>
          </a:p>
          <a:p>
            <a:pPr lvl="0"/>
            <a:r>
              <a:rPr lang="ru-RU" sz="2200" dirty="0" smtClean="0">
                <a:solidFill>
                  <a:srgbClr val="6600FF"/>
                </a:solidFill>
              </a:rPr>
              <a:t> принять решение о начале деятельности,</a:t>
            </a:r>
          </a:p>
          <a:p>
            <a:pPr lvl="0"/>
            <a:r>
              <a:rPr lang="ru-RU" sz="2200" dirty="0" smtClean="0">
                <a:solidFill>
                  <a:srgbClr val="6600FF"/>
                </a:solidFill>
              </a:rPr>
              <a:t> наметить план действий,</a:t>
            </a:r>
          </a:p>
          <a:p>
            <a:pPr lvl="0"/>
            <a:r>
              <a:rPr lang="ru-RU" sz="2200" dirty="0" smtClean="0">
                <a:solidFill>
                  <a:srgbClr val="6600FF"/>
                </a:solidFill>
              </a:rPr>
              <a:t> выполнить его, проявив определенные усилия,</a:t>
            </a:r>
          </a:p>
          <a:p>
            <a:pPr lvl="0"/>
            <a:r>
              <a:rPr lang="ru-RU" sz="2200" dirty="0" smtClean="0">
                <a:solidFill>
                  <a:srgbClr val="6600FF"/>
                </a:solidFill>
              </a:rPr>
              <a:t> оценить результат своей деятельности,</a:t>
            </a:r>
          </a:p>
          <a:p>
            <a:pPr lvl="0"/>
            <a:r>
              <a:rPr lang="ru-RU" sz="2200" dirty="0" smtClean="0">
                <a:solidFill>
                  <a:srgbClr val="6600FF"/>
                </a:solidFill>
              </a:rPr>
              <a:t> а также умения длительно выполнять не очень привлекательную работу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09599" y="548680"/>
            <a:ext cx="6347714" cy="5492683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sz="5700" u="sng" dirty="0" smtClean="0">
                <a:solidFill>
                  <a:srgbClr val="6600FF"/>
                </a:solidFill>
              </a:rPr>
              <a:t>Коммуникативная готовность</a:t>
            </a:r>
            <a:r>
              <a:rPr lang="ru-RU" i="1" dirty="0" smtClean="0"/>
              <a:t>.</a:t>
            </a:r>
            <a:endParaRPr lang="en-US" i="1" dirty="0" smtClean="0"/>
          </a:p>
          <a:p>
            <a:pPr marL="0" indent="0">
              <a:buNone/>
            </a:pPr>
            <a:endParaRPr lang="en-US" i="1" dirty="0" smtClean="0"/>
          </a:p>
          <a:p>
            <a:pPr marL="0" indent="0">
              <a:buNone/>
            </a:pPr>
            <a:endParaRPr lang="ru-RU" dirty="0" smtClean="0"/>
          </a:p>
          <a:p>
            <a:r>
              <a:rPr lang="ru-RU" sz="2900" dirty="0" smtClean="0"/>
              <a:t>Проявляется в умении ребенка подчинять свое поведение законам детских групп и нормам поведения, установленным в классе.</a:t>
            </a:r>
          </a:p>
          <a:p>
            <a:r>
              <a:rPr lang="ru-RU" sz="2900" dirty="0" smtClean="0"/>
              <a:t>Она предполагает способность включиться в детское сообщество, действовать совместно с другими ребятами, в случае необходимости уступать или отстаивать свою правоту, подчиняться или руководить.</a:t>
            </a:r>
          </a:p>
          <a:p>
            <a:r>
              <a:rPr lang="ru-RU" sz="2900" dirty="0" smtClean="0"/>
              <a:t>В целях развития коммуникативной компетентности следует поддерживать доброжелательные отношения вашего сына или дочери с окружающими. Личный пример терпимости во взаимоотношениях с друзьями, родными, соседями также играет большую роль в формировании этого вида готовности к школе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332656"/>
            <a:ext cx="8692428" cy="1381824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rgbClr val="6600FF"/>
                </a:solidFill>
              </a:rPr>
              <a:t>«</a:t>
            </a:r>
            <a:r>
              <a:rPr lang="ru-RU" sz="4000" b="1" dirty="0" smtClean="0">
                <a:solidFill>
                  <a:srgbClr val="6600FF"/>
                </a:solidFill>
                <a:cs typeface="Times New Roman" pitchFamily="18" charset="0"/>
              </a:rPr>
              <a:t>Портрет» первоклассника, не готового к школе: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09599" y="1772816"/>
            <a:ext cx="6347714" cy="4268547"/>
          </a:xfrm>
        </p:spPr>
        <p:txBody>
          <a:bodyPr>
            <a:normAutofit fontScale="25000" lnSpcReduction="20000"/>
          </a:bodyPr>
          <a:lstStyle/>
          <a:p>
            <a:r>
              <a:rPr lang="ru-RU" dirty="0" smtClean="0"/>
              <a:t> </a:t>
            </a:r>
            <a:r>
              <a:rPr lang="ru-RU" sz="4200" dirty="0" smtClean="0"/>
              <a:t>чрезмерная игривость;</a:t>
            </a:r>
          </a:p>
          <a:p>
            <a:r>
              <a:rPr lang="ru-RU" sz="4200" dirty="0" smtClean="0"/>
              <a:t> недостаточная самостоятельность;</a:t>
            </a:r>
          </a:p>
          <a:p>
            <a:r>
              <a:rPr lang="ru-RU" sz="4200" dirty="0" smtClean="0"/>
              <a:t> импульсивность, бесконтрольность поведения, чрезмерная двигательная активность;</a:t>
            </a:r>
          </a:p>
          <a:p>
            <a:r>
              <a:rPr lang="ru-RU" sz="4200" dirty="0" smtClean="0"/>
              <a:t> неумение общаться со сверстниками;</a:t>
            </a:r>
          </a:p>
          <a:p>
            <a:r>
              <a:rPr lang="ru-RU" sz="4200" dirty="0" smtClean="0"/>
              <a:t> трудность контактов с незнакомыми взрослыми (стойкое нежелание контактировать) или, наоборот, непонимание своего статуса;</a:t>
            </a:r>
          </a:p>
          <a:p>
            <a:r>
              <a:rPr lang="ru-RU" sz="4200" dirty="0" smtClean="0"/>
              <a:t> неумение сосредоточиться на задании, трудность восприятия словесной или иной инструкции;</a:t>
            </a:r>
          </a:p>
          <a:p>
            <a:r>
              <a:rPr lang="ru-RU" sz="4200" dirty="0" smtClean="0"/>
              <a:t> низкий уровень знаний об окружающем мире, неумение сделать обобщение, классифицировать, выделить сходство, различие;</a:t>
            </a:r>
          </a:p>
          <a:p>
            <a:r>
              <a:rPr lang="ru-RU" sz="4200" dirty="0" smtClean="0"/>
              <a:t> плохое развитие тонко координированных движений руки, зрительно-моторных координации (неумение выполнять различные графические задания, манипулировать мелкими предметами);</a:t>
            </a:r>
          </a:p>
          <a:p>
            <a:r>
              <a:rPr lang="ru-RU" sz="4200" dirty="0" smtClean="0"/>
              <a:t> недостаточное развитие произвольной памяти;</a:t>
            </a:r>
          </a:p>
          <a:p>
            <a:r>
              <a:rPr lang="ru-RU" sz="4200" dirty="0" smtClean="0"/>
              <a:t> задержка речевого развития (это может быть и неправильное произношение, и бедный словарный запас, и неумение выразить свои мысли и т. п.).</a:t>
            </a:r>
          </a:p>
          <a:p>
            <a:r>
              <a:rPr lang="ru-RU" sz="4200" b="1" i="1" dirty="0" smtClean="0"/>
              <a:t> Как помочь ребенку подготовиться к школе?</a:t>
            </a:r>
            <a:endParaRPr lang="ru-RU" sz="4200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100110" y="571480"/>
            <a:ext cx="7829608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ru-RU" b="1" dirty="0" smtClean="0">
                <a:solidFill>
                  <a:srgbClr val="6600FF"/>
                </a:solidFill>
                <a:ea typeface="Batang" pitchFamily="18" charset="-127"/>
              </a:rPr>
              <a:t>Главная задача родителей </a:t>
            </a:r>
            <a:r>
              <a:rPr lang="ru-RU" b="1" dirty="0" smtClean="0">
                <a:solidFill>
                  <a:srgbClr val="3333CC"/>
                </a:solidFill>
                <a:ea typeface="Batang" pitchFamily="18" charset="-127"/>
              </a:rPr>
              <a:t>–</a:t>
            </a:r>
            <a:r>
              <a:rPr lang="ru-RU" dirty="0" smtClean="0">
                <a:latin typeface="Batang" pitchFamily="18" charset="-127"/>
                <a:ea typeface="Batang" pitchFamily="18" charset="-127"/>
              </a:rPr>
              <a:t> 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0" y="1484784"/>
            <a:ext cx="8358246" cy="4554551"/>
          </a:xfrm>
        </p:spPr>
        <p:txBody>
          <a:bodyPr/>
          <a:lstStyle/>
          <a:p>
            <a:pPr marL="0" algn="just" eaLnBrk="1" hangingPunct="1">
              <a:spcBef>
                <a:spcPts val="0"/>
              </a:spcBef>
              <a:buNone/>
            </a:pPr>
            <a:r>
              <a:rPr lang="ru-RU" sz="2800" dirty="0" smtClean="0">
                <a:ea typeface="Batang" pitchFamily="18" charset="-127"/>
              </a:rPr>
              <a:t>Создать общую установку, общую позицию ребенка по отношению к школе и учению. Такая позиция должна сделать поступление в школу радостно ожидаемым событием, вызвать положительное отношение к предстоящему учению с другими ребятами в школе и сделать само учение радостным и интересным занятием.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324</TotalTime>
  <Words>704</Words>
  <Application>Microsoft Office PowerPoint</Application>
  <PresentationFormat>Экран (4:3)</PresentationFormat>
  <Paragraphs>96</Paragraphs>
  <Slides>16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Аспект</vt:lpstr>
      <vt:lpstr>«Психологическая готовность детей к школе»</vt:lpstr>
      <vt:lpstr>Слайд 2</vt:lpstr>
      <vt:lpstr>Слайд 3</vt:lpstr>
      <vt:lpstr>Психологическая готовность</vt:lpstr>
      <vt:lpstr>Слайд 5</vt:lpstr>
      <vt:lpstr>Слайд 6</vt:lpstr>
      <vt:lpstr>Слайд 7</vt:lpstr>
      <vt:lpstr>«Портрет» первоклассника, не готового к школе: </vt:lpstr>
      <vt:lpstr>Главная задача родителей – </vt:lpstr>
      <vt:lpstr>Слайд 10</vt:lpstr>
      <vt:lpstr> </vt:lpstr>
      <vt:lpstr>Схема социально – психологической адаптации школьника</vt:lpstr>
      <vt:lpstr>     Важен не объем знаний                                ребенка, а  качество   знаний:</vt:lpstr>
      <vt:lpstr>Советы родителям:</vt:lpstr>
      <vt:lpstr>Приучайте детей к самообслуживанию </vt:lpstr>
      <vt:lpstr>Слайд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Психологи</cp:lastModifiedBy>
  <cp:revision>46</cp:revision>
  <dcterms:created xsi:type="dcterms:W3CDTF">2014-02-01T04:38:34Z</dcterms:created>
  <dcterms:modified xsi:type="dcterms:W3CDTF">2021-05-27T05:34:14Z</dcterms:modified>
</cp:coreProperties>
</file>