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327" r:id="rId3"/>
    <p:sldId id="265" r:id="rId4"/>
    <p:sldId id="363" r:id="rId5"/>
    <p:sldId id="361" r:id="rId6"/>
    <p:sldId id="381" r:id="rId7"/>
    <p:sldId id="364" r:id="rId8"/>
    <p:sldId id="259" r:id="rId9"/>
    <p:sldId id="277" r:id="rId10"/>
    <p:sldId id="268" r:id="rId11"/>
    <p:sldId id="376" r:id="rId12"/>
    <p:sldId id="360" r:id="rId13"/>
    <p:sldId id="359" r:id="rId14"/>
    <p:sldId id="338" r:id="rId15"/>
    <p:sldId id="314" r:id="rId16"/>
    <p:sldId id="330" r:id="rId17"/>
    <p:sldId id="329" r:id="rId18"/>
    <p:sldId id="331" r:id="rId19"/>
    <p:sldId id="340" r:id="rId20"/>
    <p:sldId id="367" r:id="rId21"/>
    <p:sldId id="324" r:id="rId22"/>
    <p:sldId id="366" r:id="rId23"/>
    <p:sldId id="294" r:id="rId24"/>
    <p:sldId id="341" r:id="rId25"/>
    <p:sldId id="353" r:id="rId26"/>
    <p:sldId id="368" r:id="rId27"/>
    <p:sldId id="371" r:id="rId28"/>
    <p:sldId id="369" r:id="rId29"/>
    <p:sldId id="316" r:id="rId30"/>
    <p:sldId id="317" r:id="rId31"/>
    <p:sldId id="332" r:id="rId32"/>
    <p:sldId id="346" r:id="rId33"/>
    <p:sldId id="344" r:id="rId34"/>
    <p:sldId id="377" r:id="rId35"/>
    <p:sldId id="307" r:id="rId36"/>
    <p:sldId id="370" r:id="rId37"/>
    <p:sldId id="372" r:id="rId38"/>
    <p:sldId id="308" r:id="rId39"/>
    <p:sldId id="315" r:id="rId40"/>
    <p:sldId id="345" r:id="rId41"/>
    <p:sldId id="310" r:id="rId42"/>
    <p:sldId id="378" r:id="rId43"/>
    <p:sldId id="379" r:id="rId44"/>
    <p:sldId id="311" r:id="rId45"/>
    <p:sldId id="380" r:id="rId46"/>
    <p:sldId id="355" r:id="rId47"/>
    <p:sldId id="300" r:id="rId48"/>
    <p:sldId id="301" r:id="rId49"/>
    <p:sldId id="299" r:id="rId50"/>
    <p:sldId id="298" r:id="rId51"/>
    <p:sldId id="290" r:id="rId52"/>
    <p:sldId id="295" r:id="rId53"/>
    <p:sldId id="339" r:id="rId54"/>
    <p:sldId id="264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F37E904-E8F2-414B-926A-8707D9527A9C}" type="datetimeFigureOut">
              <a:rPr lang="ru-RU" smtClean="0"/>
              <a:pPr/>
              <a:t>09.01.2022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124744"/>
            <a:ext cx="6172200" cy="108012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437112"/>
            <a:ext cx="6172200" cy="186580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300" dirty="0" smtClean="0">
                <a:solidFill>
                  <a:schemeClr val="accent1">
                    <a:lumMod val="75000"/>
                  </a:schemeClr>
                </a:solidFill>
              </a:rPr>
              <a:t>«Терапевтические сказки или путешествие в Волшебную страну»</a:t>
            </a:r>
          </a:p>
          <a:p>
            <a:pPr algn="ctr"/>
            <a:endParaRPr lang="ru-RU" sz="2600" dirty="0" smtClean="0"/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Педагог-психолог МКОУ ДО ППМС «Центр диагностики и консультирования» </a:t>
            </a:r>
            <a:r>
              <a:rPr lang="ru-RU" sz="2000" dirty="0" err="1" smtClean="0">
                <a:solidFill>
                  <a:schemeClr val="tx1"/>
                </a:solidFill>
              </a:rPr>
              <a:t>Митрохова</a:t>
            </a:r>
            <a:r>
              <a:rPr lang="ru-RU" sz="2000" dirty="0" smtClean="0">
                <a:solidFill>
                  <a:schemeClr val="tx1"/>
                </a:solidFill>
              </a:rPr>
              <a:t> Т.В.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       г. Людиново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95234" name="Picture 2" descr="https://pbs.twimg.com/media/Cu8wx4bWEAA5j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1"/>
            <a:ext cx="6832759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7920880" cy="555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Сказкотерапия</a:t>
            </a:r>
            <a:endParaRPr lang="ru-RU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6205" t="21613" r="48908" b="19588"/>
          <a:stretch>
            <a:fillRect/>
          </a:stretch>
        </p:blipFill>
        <p:spPr bwMode="auto">
          <a:xfrm>
            <a:off x="4355976" y="1484784"/>
            <a:ext cx="3888432" cy="382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3704" t="10976" r="1852" b="9756"/>
          <a:stretch>
            <a:fillRect/>
          </a:stretch>
        </p:blipFill>
        <p:spPr bwMode="auto">
          <a:xfrm>
            <a:off x="383350" y="1196752"/>
            <a:ext cx="382861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Виды терапевтических сказок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5277200"/>
          </a:xfrm>
        </p:spPr>
        <p:txBody>
          <a:bodyPr/>
          <a:lstStyle/>
          <a:p>
            <a:r>
              <a:rPr lang="ru-RU" dirty="0" smtClean="0"/>
              <a:t>Дидактические сказки;</a:t>
            </a:r>
          </a:p>
          <a:p>
            <a:r>
              <a:rPr lang="ru-RU" dirty="0" smtClean="0"/>
              <a:t>Художественные сказки;</a:t>
            </a:r>
          </a:p>
          <a:p>
            <a:r>
              <a:rPr lang="ru-RU" dirty="0" smtClean="0"/>
              <a:t>Диагностические сказки;</a:t>
            </a:r>
          </a:p>
          <a:p>
            <a:r>
              <a:rPr lang="ru-RU" dirty="0" smtClean="0"/>
              <a:t>Профилактические сказки;</a:t>
            </a:r>
          </a:p>
          <a:p>
            <a:r>
              <a:rPr lang="ru-RU" dirty="0" smtClean="0"/>
              <a:t>Лечебно-психологические сказки;</a:t>
            </a:r>
          </a:p>
          <a:p>
            <a:r>
              <a:rPr lang="ru-RU" dirty="0" smtClean="0"/>
              <a:t>Медитативные сказки</a:t>
            </a:r>
          </a:p>
          <a:p>
            <a:endParaRPr lang="ru-RU" dirty="0"/>
          </a:p>
        </p:txBody>
      </p:sp>
      <p:pic>
        <p:nvPicPr>
          <p:cNvPr id="1026" name="Picture 2" descr="https://i.mycdn.me/i?r=AzEPZsRbOZEKgBhR0XGMT1RkBNAVsg1SrDMwOqVoosQJtq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861048"/>
            <a:ext cx="3888432" cy="271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</a:rPr>
              <a:t>Схема составления сказки</a:t>
            </a:r>
            <a:endParaRPr lang="ru-RU" sz="32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836712"/>
            <a:ext cx="7704856" cy="5565232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Для начала нужно выбрать героев сказки;</a:t>
            </a:r>
          </a:p>
          <a:p>
            <a:r>
              <a:rPr lang="ru-RU" sz="2000" dirty="0" smtClean="0"/>
              <a:t>Затем придумать зачин – начало сказки («Скоро сказка сказывается, да не скоро дело делается»; «Жили-были…»; «В некотором царстве, в некотором государстве…»).</a:t>
            </a:r>
          </a:p>
          <a:p>
            <a:r>
              <a:rPr lang="ru-RU" sz="2000" dirty="0" smtClean="0"/>
              <a:t>Далее надо дать подробную характеристику героям (наделить их характером, темпераментом).</a:t>
            </a:r>
          </a:p>
          <a:p>
            <a:r>
              <a:rPr lang="ru-RU" sz="2000" dirty="0" smtClean="0"/>
              <a:t>Затем сталкиваем героев с проблемой, трудностью, конфликтом (Однажды Змей Горыныч похитил Василису Прекрасную).</a:t>
            </a:r>
          </a:p>
          <a:p>
            <a:r>
              <a:rPr lang="ru-RU" sz="2000" dirty="0" smtClean="0"/>
              <a:t>Описываем реакцию героев на случившееся (Василиса заплакала…)</a:t>
            </a:r>
          </a:p>
          <a:p>
            <a:r>
              <a:rPr lang="ru-RU" sz="2000" dirty="0" smtClean="0"/>
              <a:t>Далее наши герои начинают искать выход из ситуации, пробуют решить свою проблему.</a:t>
            </a:r>
          </a:p>
          <a:p>
            <a:r>
              <a:rPr lang="ru-RU" sz="2000" dirty="0" smtClean="0"/>
              <a:t>В итоге герои должны справиться с ситуацией, найти верное решение.</a:t>
            </a:r>
          </a:p>
          <a:p>
            <a:r>
              <a:rPr lang="ru-RU" sz="2000" dirty="0" smtClean="0"/>
              <a:t>Завершающий шаг – сказочная развязка (Герои получают награду и сказка приобретает счастливое завершение).</a:t>
            </a:r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Структура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сказкотерапевтического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занятия содержит: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776" t="23903" r="2947" b="4388"/>
          <a:stretch>
            <a:fillRect/>
          </a:stretch>
        </p:blipFill>
        <p:spPr bwMode="auto">
          <a:xfrm>
            <a:off x="251520" y="1628800"/>
            <a:ext cx="8352928" cy="361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</a:rPr>
              <a:t>Монотипия</a:t>
            </a:r>
            <a:endParaRPr lang="ru-RU" sz="32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7890" name="Picture 2" descr="https://fs.znanio.ru/methodology/images/dc/6d/dc6d9f6271cbf413e26919335b30312a238acfb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91"/>
          <a:stretch>
            <a:fillRect/>
          </a:stretch>
        </p:blipFill>
        <p:spPr bwMode="auto">
          <a:xfrm>
            <a:off x="467544" y="1052736"/>
            <a:ext cx="7804182" cy="47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929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Монотипия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Picture 2" descr="https://ds04.infourok.ru/uploads/ex/0601/00079398-7373369f/img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9" t="4746" r="1227" b="8643"/>
          <a:stretch>
            <a:fillRect/>
          </a:stretch>
        </p:blipFill>
        <p:spPr bwMode="auto">
          <a:xfrm>
            <a:off x="683568" y="1124744"/>
            <a:ext cx="770485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4673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Рисование пеной для бритья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866" name="Picture 2" descr="https://ds04.infourok.ru/uploads/ex/0b97/0012a936-32f49c99/img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" t="11765" b="11385"/>
          <a:stretch>
            <a:fillRect/>
          </a:stretch>
        </p:blipFill>
        <p:spPr bwMode="auto">
          <a:xfrm>
            <a:off x="251521" y="1484784"/>
            <a:ext cx="8352928" cy="399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197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1. Выдавливаем небольшое количество пены на поверхность. Затем аккуратно выравниваем при помощи линейки.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https://ds04.infourok.ru/uploads/ex/0601/00079398-7373369f/img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21"/>
          <a:stretch>
            <a:fillRect/>
          </a:stretch>
        </p:blipFill>
        <p:spPr bwMode="auto">
          <a:xfrm>
            <a:off x="395536" y="1772816"/>
            <a:ext cx="7900192" cy="39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5318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Разравниваем пену при помощи линейки: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4034" name="Picture 2" descr="https://www.maam.ru/upload/blogs/e440e125943f8bf66a501c2551147bff.jp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49779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15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467600" cy="1872208"/>
          </a:xfrm>
        </p:spPr>
        <p:txBody>
          <a:bodyPr>
            <a:normAutofit fontScale="90000"/>
          </a:bodyPr>
          <a:lstStyle/>
          <a:p>
            <a: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мастер-класса: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компетентности и профессионального мастерства педагогов в процессе активного педагогического общения и совместной творческой деятельности в применении элементов </a:t>
            </a:r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204864"/>
            <a:ext cx="7467600" cy="403244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Рассказать специалистам, что такое терапевтическая сказка или </a:t>
            </a:r>
            <a:r>
              <a:rPr lang="ru-RU" dirty="0" err="1" smtClean="0"/>
              <a:t>сказкотерапия</a:t>
            </a:r>
            <a:r>
              <a:rPr lang="ru-RU" dirty="0" smtClean="0"/>
              <a:t>;</a:t>
            </a:r>
          </a:p>
          <a:p>
            <a:pPr lvl="0"/>
            <a:r>
              <a:rPr lang="ru-RU" dirty="0" smtClean="0"/>
              <a:t>Создать условия для развития творческого воображения; </a:t>
            </a:r>
          </a:p>
          <a:p>
            <a:pPr lvl="0"/>
            <a:r>
              <a:rPr lang="ru-RU" dirty="0" smtClean="0"/>
              <a:t>Сформировать навыки конструктивного выражения эмоций;</a:t>
            </a:r>
          </a:p>
          <a:p>
            <a:pPr lvl="0"/>
            <a:r>
              <a:rPr lang="ru-RU" dirty="0" smtClean="0"/>
              <a:t>Сформировать умение через терапевтическую сказку помочь решению проблем внутреннего ребенка;</a:t>
            </a:r>
          </a:p>
          <a:p>
            <a:pPr lvl="0"/>
            <a:r>
              <a:rPr lang="ru-RU" dirty="0" smtClean="0"/>
              <a:t>Познакомить </a:t>
            </a:r>
            <a:r>
              <a:rPr lang="ru-RU" b="1" dirty="0" smtClean="0"/>
              <a:t>педагогов</a:t>
            </a:r>
            <a:r>
              <a:rPr lang="ru-RU" dirty="0" smtClean="0"/>
              <a:t> с приемами нетрадиционного рисования, на примере выполнения работы в технике </a:t>
            </a:r>
            <a:r>
              <a:rPr lang="ru-RU" b="1" dirty="0" smtClean="0"/>
              <a:t>монотипия сказочных сюжетов или персонажей</a:t>
            </a:r>
            <a:r>
              <a:rPr lang="ru-RU" dirty="0" smtClean="0"/>
              <a:t>, с использованием пены для бритья;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Рисование на пене: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602" name="Picture 2" descr="https://ds04.infourok.ru/uploads/ex/0ee6/000761e5-e3b245d2/img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57"/>
          <a:stretch>
            <a:fillRect/>
          </a:stretch>
        </p:blipFill>
        <p:spPr bwMode="auto">
          <a:xfrm>
            <a:off x="539552" y="1196752"/>
            <a:ext cx="7780179" cy="446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0090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Наносим гуашь на пену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8130" name="Picture 2" descr="https://www.maam.ru/upload/blogs/detsad-418381-15551668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273199" cy="46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3372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Распределяем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небольшое количество краски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поверхности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пены: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674" name="Picture 2" descr="https://ds04.infourok.ru/uploads/ex/0601/00079398-7373369f/img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4" t="17949" r="9764" b="5359"/>
          <a:stretch>
            <a:fillRect/>
          </a:stretch>
        </p:blipFill>
        <p:spPr bwMode="auto">
          <a:xfrm>
            <a:off x="683568" y="1700808"/>
            <a:ext cx="712113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5389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Создаем рисунок с помощью гуаши и кисточки средней жесткости на пене для бритья.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https://timakaterina.ru/images/gallery/07/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64" r="49705"/>
          <a:stretch>
            <a:fillRect/>
          </a:stretch>
        </p:blipFill>
        <p:spPr bwMode="auto">
          <a:xfrm>
            <a:off x="467544" y="1556792"/>
            <a:ext cx="3816424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imakaterina.ru/images/gallery/07/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90" t="45964"/>
          <a:stretch>
            <a:fillRect/>
          </a:stretch>
        </p:blipFill>
        <p:spPr bwMode="auto">
          <a:xfrm>
            <a:off x="4499992" y="2276872"/>
            <a:ext cx="3867745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0077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s://rodnyeostrova.ru/wp-content/uploads/2017/03/IMG_81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78810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0978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Включаем воображение!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s://ds04.infourok.ru/uploads/ex/0601/00079398-7373369f/img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8" t="6173" r="2778" b="6173"/>
          <a:stretch>
            <a:fillRect/>
          </a:stretch>
        </p:blipFill>
        <p:spPr bwMode="auto">
          <a:xfrm>
            <a:off x="539552" y="980728"/>
            <a:ext cx="7632848" cy="53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5232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Даем волю фантазии!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Произвольно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растягиваем краску по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поверхности пены: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https://ds04.infourok.ru/uploads/ex/0601/00079398-7373369f/img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2" t="22807" r="4878" b="7017"/>
          <a:stretch>
            <a:fillRect/>
          </a:stretch>
        </p:blipFill>
        <p:spPr bwMode="auto">
          <a:xfrm>
            <a:off x="323528" y="1700808"/>
            <a:ext cx="785787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0756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https://www.maam.ru/upload/blogs/detsad-829447-14758214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591"/>
          <a:stretch>
            <a:fillRect/>
          </a:stretch>
        </p:blipFill>
        <p:spPr bwMode="auto">
          <a:xfrm>
            <a:off x="1619672" y="476672"/>
            <a:ext cx="496855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9045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s://www.detkipodelki.ru/upload/000/u0/a/9/ff17b86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612161" cy="570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0093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s://school16-eao.ru/wp-content/uploads/2020/04/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7910809" cy="53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3031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272808" cy="587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://2.bp.blogspot.com/-g6mmjf9pBVQ/UaTDdvUi3cI/AAAAAAAATCg/iBwwTTFsqrw/s1600/IMG_75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35" y="476672"/>
            <a:ext cx="8136719" cy="54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506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s://www.maam.ru/upload/blogs/detsad-211686-15154135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77" y="548680"/>
            <a:ext cx="7291746" cy="546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6435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i09.fotocdn.net/s122/b6be21ed72abd8f0/public_pin_l/27881748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693" y="842481"/>
            <a:ext cx="7132107" cy="53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9350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Фантазируйте и творите!</a:t>
            </a:r>
            <a:endParaRPr lang="ru-RU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482" name="Picture 2" descr="https://fs01.vseosvita.ua/0100ir66-e357/0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11098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9235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s://www.maam.ru/upload/blogs/detsad-1563923-155837286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63" t="7644" r="4694" b="2486"/>
          <a:stretch>
            <a:fillRect/>
          </a:stretch>
        </p:blipFill>
        <p:spPr bwMode="auto">
          <a:xfrm>
            <a:off x="755576" y="764704"/>
            <a:ext cx="708496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2446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s://skr.su/uploaded/32/cb/3d/1f0eacb0cce769f4b815cb05a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09" y="980728"/>
            <a:ext cx="744919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5669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s://dompodelok.ru/uploads/posts/2016-11/1478979906_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8574"/>
            <a:ext cx="8355817" cy="55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7417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www.maam.ru/upload/blogs/detsad-1096805-14911447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72311"/>
            <a:ext cx="4824536" cy="64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3479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212d.ru/site_ds/files/43/images/602-b17f2ec023a28ea147c64da4045f16d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612161" cy="570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644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http://3.bp.blogspot.com/-ajj16lwrQjc/VSFUVgK5uzI/AAAAAAAANcc/ta_kJHVbJEE/s1600/DSC02377_compresse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708171" cy="57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9297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539552" y="2204864"/>
            <a:ext cx="7385248" cy="3960440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None/>
            </a:pP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None/>
            </a:pP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Сказка</a:t>
            </a:r>
            <a:r>
              <a:rPr lang="ru-RU" sz="2800" b="1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информация, накопленная многими поколениями людей, которая поднимает глубокие философские проблемы на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уровне, доступном для детского восприятия и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понимания. Сегодня метафорические ресурсы сказок успешно изучены многими психологами и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используются для благоприятного и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лечебного воздействия на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детское сознание.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sz="2800" dirty="0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88640"/>
            <a:ext cx="4233664" cy="302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Берем белый лист А4, придавливаем его сверху пены с рисунком,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затем аккуратно поднимаем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 descr="https://ds04.infourok.ru/uploads/ex/0601/00079398-7373369f/img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" t="21666" r="3235" b="8333"/>
          <a:stretch>
            <a:fillRect/>
          </a:stretch>
        </p:blipFill>
        <p:spPr bwMode="auto">
          <a:xfrm>
            <a:off x="323528" y="1628800"/>
            <a:ext cx="806489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271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Снимаем аккуратно лист бумаги 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с поверхности пены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794" name="Picture 2" descr="https://dompodelok.ru/uploads/posts/2016-11/1478979918_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10"/>
          <a:stretch>
            <a:fillRect/>
          </a:stretch>
        </p:blipFill>
        <p:spPr bwMode="auto">
          <a:xfrm>
            <a:off x="323528" y="1196752"/>
            <a:ext cx="770711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4796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www.maam.ru/upload/blogs/9cf1e4fbcca3955f3afc7ecccab99e16.jp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92"/>
          <a:stretch>
            <a:fillRect/>
          </a:stretch>
        </p:blipFill>
        <p:spPr bwMode="auto">
          <a:xfrm>
            <a:off x="395536" y="404664"/>
            <a:ext cx="781019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2861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.u-mama.ru/files/upload/86116a75ea48c042f6dab2c154b578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562121" cy="607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3208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s://www.maam.ru/upload/blogs/detsad-829447-14758215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514"/>
          <a:stretch>
            <a:fillRect/>
          </a:stretch>
        </p:blipFill>
        <p:spPr bwMode="auto">
          <a:xfrm>
            <a:off x="1475656" y="188640"/>
            <a:ext cx="5112568" cy="62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9003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Удаляем или снимаем слой пены с листа при помощи плоского предмета (шпателя или линейки)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2" name="Picture 2" descr="https://timakaterina.ru/images/gallery/07/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" t="11612" r="51429" b="4869"/>
          <a:stretch>
            <a:fillRect/>
          </a:stretch>
        </p:blipFill>
        <p:spPr bwMode="auto">
          <a:xfrm>
            <a:off x="179512" y="1484784"/>
            <a:ext cx="374441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ompodelok.ru/uploads/posts/2016-11/1478979858_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41" r="7400"/>
          <a:stretch>
            <a:fillRect/>
          </a:stretch>
        </p:blipFill>
        <p:spPr bwMode="auto">
          <a:xfrm>
            <a:off x="4139952" y="1988840"/>
            <a:ext cx="4464496" cy="35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4335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Аккуратно снимаем остатки пены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 листа при помощи линейки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s://ds04.infourok.ru/uploads/ex/0601/00079398-7373369f/img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03" t="17574" r="7030" b="10668"/>
          <a:stretch>
            <a:fillRect/>
          </a:stretch>
        </p:blipFill>
        <p:spPr bwMode="auto">
          <a:xfrm>
            <a:off x="467544" y="1628800"/>
            <a:ext cx="779009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2059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www.maam.ru/upload/blogs/detsad-385679-14576100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293898" cy="546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2643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Пенная монотипия</a:t>
            </a:r>
            <a:endParaRPr lang="ru-RU" sz="3200" dirty="0"/>
          </a:p>
        </p:txBody>
      </p:sp>
      <p:pic>
        <p:nvPicPr>
          <p:cNvPr id="24578" name="Picture 2" descr="https://cs9.pikabu.ru/post_img/2017/07/30/2/og_og_15013755622648719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244408" cy="4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9366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Пенная монотипия</a:t>
            </a:r>
            <a:endParaRPr lang="ru-RU" sz="3200" dirty="0"/>
          </a:p>
        </p:txBody>
      </p:sp>
      <p:pic>
        <p:nvPicPr>
          <p:cNvPr id="22530" name="Picture 2" descr="https://static.smartafisha.ru/photo/trainer/31/01/31018/photo_1823430_5a5e0fdb4e34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0" t="2622" r="2489"/>
          <a:stretch>
            <a:fillRect/>
          </a:stretch>
        </p:blipFill>
        <p:spPr bwMode="auto">
          <a:xfrm>
            <a:off x="539552" y="980728"/>
            <a:ext cx="7416824" cy="53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1171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 err="1" smtClean="0">
                <a:solidFill>
                  <a:schemeClr val="accent1">
                    <a:lumMod val="75000"/>
                  </a:schemeClr>
                </a:solidFill>
              </a:rPr>
              <a:t>Сказкотерапия</a:t>
            </a:r>
            <a:endParaRPr lang="ru-RU" sz="32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908720"/>
            <a:ext cx="7467600" cy="5521824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ru-RU" sz="2000" dirty="0" err="1" smtClean="0"/>
              <a:t>Сказкотерапия</a:t>
            </a:r>
            <a:r>
              <a:rPr lang="ru-RU" sz="2000" dirty="0" smtClean="0"/>
              <a:t> – один из видов </a:t>
            </a:r>
            <a:r>
              <a:rPr lang="ru-RU" sz="2000" dirty="0" err="1" smtClean="0"/>
              <a:t>здоровьесберегающих</a:t>
            </a:r>
            <a:r>
              <a:rPr lang="ru-RU" sz="2000" dirty="0" smtClean="0"/>
              <a:t> технологий. Является инновационным методом в работе с детьми, который позволяет мягко и ненавязчиво воздействовать на ребенка при помощи сказки, решая при этом самые разные задачи.</a:t>
            </a:r>
          </a:p>
          <a:p>
            <a:pPr>
              <a:buFont typeface="Courier New" pitchFamily="49" charset="0"/>
              <a:buChar char="o"/>
            </a:pPr>
            <a:r>
              <a:rPr lang="ru-RU" sz="2000" dirty="0" err="1" smtClean="0"/>
              <a:t>Сказкотерапия</a:t>
            </a:r>
            <a:r>
              <a:rPr lang="ru-RU" sz="2000" dirty="0" smtClean="0"/>
              <a:t> нацелена на развитие сознания человека и обеспечивает контакт как с самим собой, так и с другими, способствуя построению взаимопонимания между людьми и усвоению необходимых моделей поведения и реагирования, новых знаний о себе и мире.</a:t>
            </a:r>
          </a:p>
          <a:p>
            <a:pPr>
              <a:buFont typeface="Courier New" pitchFamily="49" charset="0"/>
              <a:buChar char="o"/>
            </a:pPr>
            <a:endParaRPr lang="ru-RU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193704"/>
            <a:ext cx="2664296" cy="24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Пенная монотипия</a:t>
            </a:r>
            <a:endParaRPr lang="ru-RU" sz="3200" dirty="0"/>
          </a:p>
        </p:txBody>
      </p:sp>
      <p:pic>
        <p:nvPicPr>
          <p:cNvPr id="21506" name="Picture 2" descr="https://pbs.twimg.com/media/DVQTe45WAAAGMjH.jpg:larg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86" t="17143" r="2881" b="7143"/>
          <a:stretch>
            <a:fillRect/>
          </a:stretch>
        </p:blipFill>
        <p:spPr bwMode="auto">
          <a:xfrm>
            <a:off x="467544" y="1196752"/>
            <a:ext cx="727552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0987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Пенная монотипия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4" name="Picture 2" descr="https://fsd.videouroki.net/html/2018/03/29/v_5abc4fad14266/img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50"/>
          <a:stretch>
            <a:fillRect/>
          </a:stretch>
        </p:blipFill>
        <p:spPr bwMode="auto">
          <a:xfrm>
            <a:off x="467544" y="1196752"/>
            <a:ext cx="768085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0628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Пенная монотипия</a:t>
            </a:r>
            <a:endParaRPr lang="ru-RU" dirty="0"/>
          </a:p>
        </p:txBody>
      </p:sp>
      <p:pic>
        <p:nvPicPr>
          <p:cNvPr id="18434" name="Picture 2" descr="https://img.youtube.com/vi/YJ9hHma7usg/mqdefaul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71" r="6585" b="6557"/>
          <a:stretch>
            <a:fillRect/>
          </a:stretch>
        </p:blipFill>
        <p:spPr bwMode="auto">
          <a:xfrm>
            <a:off x="1187624" y="1340768"/>
            <a:ext cx="651735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36096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Рисунок на пене для бритья «Монотипия»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986" name="Picture 2" descr="https://ds04.infourok.ru/uploads/ex/0e78/00176707-4525a319/img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62" r="46791"/>
          <a:stretch>
            <a:fillRect/>
          </a:stretch>
        </p:blipFill>
        <p:spPr bwMode="auto">
          <a:xfrm>
            <a:off x="899592" y="1268760"/>
            <a:ext cx="6912768" cy="53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7556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1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00877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1800" i="1" dirty="0" smtClean="0">
                <a:solidFill>
                  <a:schemeClr val="accent1">
                    <a:lumMod val="75000"/>
                  </a:schemeClr>
                </a:solidFill>
              </a:rPr>
              <a:t>Сказка развивает внутренние силы ребенка, </a:t>
            </a:r>
            <a:br>
              <a:rPr lang="ru-RU" sz="1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1">
                    <a:lumMod val="75000"/>
                  </a:schemeClr>
                </a:solidFill>
              </a:rPr>
              <a:t>благодаря которым человек не может не делать добра, </a:t>
            </a:r>
            <a:br>
              <a:rPr lang="ru-RU" sz="1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1">
                    <a:lumMod val="75000"/>
                  </a:schemeClr>
                </a:solidFill>
              </a:rPr>
              <a:t>то есть учит сопереживать.</a:t>
            </a:r>
            <a:br>
              <a:rPr lang="ru-RU" sz="1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1">
                    <a:lumMod val="75000"/>
                  </a:schemeClr>
                </a:solidFill>
              </a:rPr>
              <a:t>В.А. Сухомлинский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068960"/>
            <a:ext cx="7467600" cy="3404992"/>
          </a:xfrm>
        </p:spPr>
        <p:txBody>
          <a:bodyPr>
            <a:normAutofit lnSpcReduction="10000"/>
          </a:bodyPr>
          <a:lstStyle/>
          <a:p>
            <a:r>
              <a:rPr lang="ru-RU" u="sng" dirty="0" err="1" smtClean="0">
                <a:solidFill>
                  <a:schemeClr val="accent1">
                    <a:lumMod val="75000"/>
                  </a:schemeClr>
                </a:solidFill>
              </a:rPr>
              <a:t>Сказкотерапия</a:t>
            </a:r>
            <a:r>
              <a:rPr lang="ru-RU" dirty="0" smtClean="0"/>
              <a:t> – это метод, использующий сказочную форму для речевого развития личности, расширение сознания и совершенствования взаимодействия через речь с окружающим миром</a:t>
            </a:r>
          </a:p>
          <a:p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Основной принцип </a:t>
            </a:r>
            <a:r>
              <a:rPr lang="ru-RU" u="sng" dirty="0" err="1" smtClean="0">
                <a:solidFill>
                  <a:schemeClr val="accent1">
                    <a:lumMod val="75000"/>
                  </a:schemeClr>
                </a:solidFill>
              </a:rPr>
              <a:t>сказкотерапии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/>
              <a:t>– это целостное развитие личности, забота о душе (в переводе с греческого - забота о душе и есть терапия)  </a:t>
            </a:r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2521497" cy="206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ru-RU" sz="3200" u="sng" dirty="0" err="1" smtClean="0">
                <a:solidFill>
                  <a:schemeClr val="accent1">
                    <a:lumMod val="75000"/>
                  </a:schemeClr>
                </a:solidFill>
              </a:rPr>
              <a:t>Сказкотерапия</a:t>
            </a:r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</a:rPr>
              <a:t> – это</a:t>
            </a:r>
            <a:r>
              <a:rPr lang="ru-RU" sz="2800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/>
          <a:lstStyle/>
          <a:p>
            <a:r>
              <a:rPr lang="ru-RU" dirty="0" smtClean="0"/>
              <a:t>Процесс поиска смысла, расшифровки знаний о мире и системе взаимоотношений в нем.</a:t>
            </a:r>
          </a:p>
          <a:p>
            <a:r>
              <a:rPr lang="ru-RU" dirty="0" smtClean="0"/>
              <a:t>Процесс образования связи между сказочными событиями и поведением в реальной жизни.</a:t>
            </a:r>
          </a:p>
          <a:p>
            <a:r>
              <a:rPr lang="ru-RU" dirty="0" smtClean="0"/>
              <a:t>Процесс активизации ресурсов потенциала личности.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717032"/>
            <a:ext cx="4680520" cy="263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61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063247" cy="528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67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  <a:t>Как работают </a:t>
            </a:r>
            <a:b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  <a:t>психотерапевтические сказки?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Основной механизм воздействия происходит через эмоциональное переживание сказки.</a:t>
            </a:r>
          </a:p>
          <a:p>
            <a:r>
              <a:rPr lang="ru-RU" dirty="0" smtClean="0"/>
              <a:t>Отождествление себя с главным персонажем, а значит и идентификация (сравнение) своих чувств и чувств главного героя.</a:t>
            </a:r>
          </a:p>
          <a:p>
            <a:r>
              <a:rPr lang="ru-RU" dirty="0" smtClean="0"/>
              <a:t>Внутренней поиск правильного решения и преодоление вместе с ним жизненных перипетий.</a:t>
            </a:r>
          </a:p>
          <a:p>
            <a:r>
              <a:rPr lang="ru-RU" dirty="0" smtClean="0"/>
              <a:t>Приобретение опыта конструктивного выхода из ситуации. </a:t>
            </a:r>
          </a:p>
          <a:p>
            <a:r>
              <a:rPr lang="ru-RU" dirty="0" smtClean="0"/>
              <a:t>В процессе прочтения сказки наступает понимание, что каждый может столкнуться со сложностями и испытать сильные и порой противоречивые чувства по отношению к близким. </a:t>
            </a:r>
          </a:p>
          <a:p>
            <a:r>
              <a:rPr lang="ru-RU" dirty="0" smtClean="0"/>
              <a:t>Заключительная и самая главная часть психотерапевтической сказки моделирует конструктивное поведения в каждой конкретной ситуации. </a:t>
            </a:r>
          </a:p>
          <a:p>
            <a:r>
              <a:rPr lang="ru-RU" dirty="0" smtClean="0"/>
              <a:t>Всегда позитивный финал формирует у малыша веру в то, что побеждает добро, а не зло, что сильнее мудрость и искренность, а не жестокость и физическая сила.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593</TotalTime>
  <Words>615</Words>
  <Application>Microsoft Office PowerPoint</Application>
  <PresentationFormat>Экран (4:3)</PresentationFormat>
  <Paragraphs>75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Эркер</vt:lpstr>
      <vt:lpstr> </vt:lpstr>
      <vt:lpstr>    Цель мастер-класса: Повышение компетентности и профессионального мастерства педагогов в процессе активного педагогического общения и совместной творческой деятельности в применении элементов сказкотерапии.   Задачи: </vt:lpstr>
      <vt:lpstr>Слайд 3</vt:lpstr>
      <vt:lpstr> </vt:lpstr>
      <vt:lpstr>Сказкотерапия</vt:lpstr>
      <vt:lpstr>Сказка развивает внутренние силы ребенка,  благодаря которым человек не может не делать добра,  то есть учит сопереживать. В.А. Сухомлинский</vt:lpstr>
      <vt:lpstr>Сказкотерапия – это </vt:lpstr>
      <vt:lpstr>Слайд 8</vt:lpstr>
      <vt:lpstr> Как работают  психотерапевтические сказки? </vt:lpstr>
      <vt:lpstr>Слайд 10</vt:lpstr>
      <vt:lpstr>Сказкотерапия</vt:lpstr>
      <vt:lpstr>Виды терапевтических сказок</vt:lpstr>
      <vt:lpstr>Схема составления сказки</vt:lpstr>
      <vt:lpstr>Структура сказкотерапевтического занятия содержит:</vt:lpstr>
      <vt:lpstr>Монотипия</vt:lpstr>
      <vt:lpstr>Монотипия</vt:lpstr>
      <vt:lpstr>Рисование пеной для бритья</vt:lpstr>
      <vt:lpstr>1. Выдавливаем небольшое количество пены на поверхность. Затем аккуратно выравниваем при помощи линейки.</vt:lpstr>
      <vt:lpstr>Разравниваем пену при помощи линейки:</vt:lpstr>
      <vt:lpstr>Рисование на пене:</vt:lpstr>
      <vt:lpstr>Наносим гуашь на пену</vt:lpstr>
      <vt:lpstr>Распределяем небольшое количество краски по поверхности пены:</vt:lpstr>
      <vt:lpstr>Создаем рисунок с помощью гуаши и кисточки средней жесткости на пене для бритья.</vt:lpstr>
      <vt:lpstr>Слайд 24</vt:lpstr>
      <vt:lpstr>Включаем воображение!</vt:lpstr>
      <vt:lpstr>Даем волю фантазии!  Произвольно растягиваем краску по  поверхности пены:</vt:lpstr>
      <vt:lpstr>Слайд 27</vt:lpstr>
      <vt:lpstr>Слайд 28</vt:lpstr>
      <vt:lpstr>Слайд 29</vt:lpstr>
      <vt:lpstr>Слайд 30</vt:lpstr>
      <vt:lpstr>Слайд 31</vt:lpstr>
      <vt:lpstr>Слайд 32</vt:lpstr>
      <vt:lpstr>Фантазируйте и творите!</vt:lpstr>
      <vt:lpstr>Слайд 34</vt:lpstr>
      <vt:lpstr>Слайд 35</vt:lpstr>
      <vt:lpstr>Слайд 36</vt:lpstr>
      <vt:lpstr>Слайд 37</vt:lpstr>
      <vt:lpstr>Слайд 38</vt:lpstr>
      <vt:lpstr>Слайд 39</vt:lpstr>
      <vt:lpstr>Берем белый лист А4, придавливаем его сверху пены с рисунком,  затем аккуратно поднимаем.</vt:lpstr>
      <vt:lpstr>Снимаем аккуратно лист бумаги  с поверхности пены</vt:lpstr>
      <vt:lpstr>Слайд 42</vt:lpstr>
      <vt:lpstr>Слайд 43</vt:lpstr>
      <vt:lpstr>Слайд 44</vt:lpstr>
      <vt:lpstr>Удаляем или снимаем слой пены с листа при помощи плоского предмета (шпателя или линейки)</vt:lpstr>
      <vt:lpstr>Аккуратно снимаем остатки пены  с листа при помощи линейки</vt:lpstr>
      <vt:lpstr>Слайд 47</vt:lpstr>
      <vt:lpstr>Пенная монотипия</vt:lpstr>
      <vt:lpstr>Пенная монотипия</vt:lpstr>
      <vt:lpstr>Пенная монотипия</vt:lpstr>
      <vt:lpstr>Пенная монотипия</vt:lpstr>
      <vt:lpstr>Пенная монотипия</vt:lpstr>
      <vt:lpstr>Рисунок на пене для бритья «Монотипия»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Andrey</dc:creator>
  <cp:lastModifiedBy>Andrey</cp:lastModifiedBy>
  <cp:revision>60</cp:revision>
  <dcterms:created xsi:type="dcterms:W3CDTF">2021-12-13T17:25:22Z</dcterms:created>
  <dcterms:modified xsi:type="dcterms:W3CDTF">2022-01-09T15:56:44Z</dcterms:modified>
</cp:coreProperties>
</file>