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1"/>
  </p:notesMasterIdLst>
  <p:sldIdLst>
    <p:sldId id="256" r:id="rId2"/>
    <p:sldId id="327" r:id="rId3"/>
    <p:sldId id="265" r:id="rId4"/>
    <p:sldId id="363" r:id="rId5"/>
    <p:sldId id="361" r:id="rId6"/>
    <p:sldId id="381" r:id="rId7"/>
    <p:sldId id="382" r:id="rId8"/>
    <p:sldId id="383" r:id="rId9"/>
    <p:sldId id="384" r:id="rId10"/>
    <p:sldId id="405" r:id="rId11"/>
    <p:sldId id="406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402" r:id="rId20"/>
    <p:sldId id="404" r:id="rId21"/>
    <p:sldId id="403" r:id="rId22"/>
    <p:sldId id="364" r:id="rId23"/>
    <p:sldId id="395" r:id="rId24"/>
    <p:sldId id="394" r:id="rId25"/>
    <p:sldId id="392" r:id="rId26"/>
    <p:sldId id="259" r:id="rId27"/>
    <p:sldId id="393" r:id="rId28"/>
    <p:sldId id="277" r:id="rId29"/>
    <p:sldId id="376" r:id="rId30"/>
    <p:sldId id="396" r:id="rId31"/>
    <p:sldId id="360" r:id="rId32"/>
    <p:sldId id="401" r:id="rId33"/>
    <p:sldId id="338" r:id="rId34"/>
    <p:sldId id="397" r:id="rId35"/>
    <p:sldId id="398" r:id="rId36"/>
    <p:sldId id="399" r:id="rId37"/>
    <p:sldId id="400" r:id="rId38"/>
    <p:sldId id="330" r:id="rId39"/>
    <p:sldId id="32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86" d="100"/>
          <a:sy n="86" d="100"/>
        </p:scale>
        <p:origin x="15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4CE9F-229F-44D0-B3B2-3FACA63832B6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98ABC-6726-42DA-80A0-BD90C152C2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98ABC-6726-42DA-80A0-BD90C152C2B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F37E904-E8F2-414B-926A-8707D9527A9C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1D89C9B-9590-4FAE-85BA-481850649C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124744"/>
            <a:ext cx="6172200" cy="108012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437112"/>
            <a:ext cx="6172200" cy="186580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300" b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Мастер-класс: </a:t>
            </a:r>
            <a:endParaRPr lang="ru-RU" sz="2300" b="0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3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"</a:t>
            </a:r>
            <a:r>
              <a:rPr lang="ru-RU" sz="2300" b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Животворящая сила или помоги себе сам </a:t>
            </a:r>
            <a:endParaRPr lang="ru-RU" sz="2300" b="0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300" b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(</a:t>
            </a:r>
            <a:r>
              <a:rPr lang="ru-RU" sz="2300" b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внутренние ресурсы человека)"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Педагог-психолог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МКОУ ДО ППМС «Центр диагностики и консультирования» </a:t>
            </a:r>
          </a:p>
          <a:p>
            <a:pPr algn="r"/>
            <a:r>
              <a:rPr lang="ru-RU" sz="1600" dirty="0" err="1" smtClean="0">
                <a:solidFill>
                  <a:schemeClr val="tx1"/>
                </a:solidFill>
              </a:rPr>
              <a:t>Митрохова</a:t>
            </a:r>
            <a:r>
              <a:rPr lang="ru-RU" sz="1600" dirty="0" smtClean="0">
                <a:solidFill>
                  <a:schemeClr val="tx1"/>
                </a:solidFill>
              </a:rPr>
              <a:t> Т.В.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        г. Людиново, 2022г.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im0-tub-ru.yandex.net/i?id=6067d00aa0c8ee0b50db260a01356b8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8187"/>
            <a:ext cx="4080147" cy="40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Один из способов снятия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психоэмоционального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напряжения – созерцание и музыка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Один из способов снятия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психоэмоционального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напряжения – созерцание и музыка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7467600" cy="5809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7 способов избавления от стресса, которыми пользуются сами психологи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7467600" cy="4845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. Записывайте, все, что приходит Вам в голову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dirty="0" smtClean="0"/>
              <a:t>Чем это полезно? Когда Вы записываете  свои мысли, различные ситуации, а  возможно даже идеи будущего происходит структуризация мыслей, наведение порядка в голове. Этот творческий процесс очень эффективен, отвлекает Вас от текущих проблем, голова очищается и спадает напряжение. В дальнейшем вы сможете рассмотреть  некоторые ситуации под другим углом.  Удачи!!!</a:t>
            </a:r>
          </a:p>
          <a:p>
            <a:endParaRPr lang="ru-RU" dirty="0"/>
          </a:p>
        </p:txBody>
      </p:sp>
      <p:pic>
        <p:nvPicPr>
          <p:cNvPr id="4" name="Рисунок 3" descr="https://eus-www.sway-cdn.com/s/CvmU3xdV6ELB6JSe/images/uMjtXGsvMsXz4z?quality=1080&amp;amp;isThumbnail=Tru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77072"/>
            <a:ext cx="36861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.   Приготовьте блюдо и будьте крайне педантичны в выборе ингредиентов, украсьте его и насладитесь им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000" dirty="0" smtClean="0"/>
              <a:t>Известный факт, когда человек нервничает,  он зачастую склонен «заедать проблемы».  Но если это будет здоровая еда или новое блюдо с тщательно подобранными ингредиентами, аккуратно приготовленная и красиво поданная на стол, это может послужить огромным источником позитивных эмоций и познания новых вкусов и оттенков.</a:t>
            </a:r>
          </a:p>
          <a:p>
            <a:endParaRPr lang="ru-RU" dirty="0"/>
          </a:p>
        </p:txBody>
      </p:sp>
      <p:pic>
        <p:nvPicPr>
          <p:cNvPr id="4" name="Рисунок 3" descr="https://ne-kurim.ru/forum/attachments/image-8-jpg.713602/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77072"/>
            <a:ext cx="3960440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4402832" cy="62853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3.   Релаксация и дыхание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600" dirty="0" smtClean="0"/>
              <a:t>На сегодняшний день очень актуальным и эффективным способом борьбы с различными стрессовыми и тревожными состояниями является методы дыхательной гимнастики  и прогрессивной мышечной релаксации, разработанной еще в 1920 году. Принцип прост:  после любого сильного напряжения наступает сильное расслабление.  Поэтому предлагаем Вам воспользоваться  и овладеть простым и очень доступным методом: напрягайте мышцы в течение 10 минут, а затем расслабьте их, стараясь сконцентрироваться на  моменте расслабления.  Начните с самого простого и доступного - максимально сильно сожмите  руку в кулак, удерживайте напряжение, расслабьте. Или же  сильно зажмурьтесь, нахмурьтесь и наморщите нос, затем расслабьтесь и сконцентрируйтесь на чувстве расслабления мышц лица.</a:t>
            </a:r>
          </a:p>
          <a:p>
            <a:endParaRPr lang="ru-RU" sz="1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764704"/>
            <a:ext cx="3744416" cy="322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7467600" cy="5853264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4 .   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Реагируйте правильно или не реагируйте вообще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000" dirty="0" smtClean="0"/>
              <a:t>Постарайтесь увидеть позитив в любой стрессовой ситуации, пробуйте изменить свое отношение к ней:  «Я не могу изменить ситуацию, но могу изменить свою реакцию на нее». Позитивная реакция на негативное событие помогает не только избежать стресса, но и получить некий опыт, если смотреть на это, как на испытание, и учиться на ошибках.</a:t>
            </a:r>
          </a:p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573016"/>
            <a:ext cx="4419227" cy="303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859216" cy="606928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5.   Остановите поток мыслей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000" dirty="0" smtClean="0"/>
              <a:t>Когда вы чувствуете наплыв мыслей, с которым сложно справиться  щелкните пальцами и скажите  «Стоп! Я подумаю об этом позже!».  Можно использовать резинку на запястье или же просто себя ущипнуть. Подобный метод позволяет остановить круговорот мыслей и отложить проблему на потом. Остановив свои мысли,  постарайтесь переключить  внимание на что-то другое – смените вид деятельности.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www.inpearls.ru/png/35606.png"/>
          <p:cNvPicPr/>
          <p:nvPr/>
        </p:nvPicPr>
        <p:blipFill>
          <a:blip r:embed="rId2" cstate="print"/>
          <a:srcRect l="5479" t="17101" r="5479" b="17344"/>
          <a:stretch>
            <a:fillRect/>
          </a:stretch>
        </p:blipFill>
        <p:spPr bwMode="auto">
          <a:xfrm>
            <a:off x="1835696" y="3356992"/>
            <a:ext cx="52565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67600" cy="580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620688"/>
            <a:ext cx="7467600" cy="578125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   Побалуйте себя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000" dirty="0" smtClean="0"/>
              <a:t>Советуем каждому находить промежуток время, в течение которого Вы можете делать только то, что захотите. Вы можете рисовать, читать, есть вкусные блюда, говорить по телефону с друзьями и близкими, слушать любимую музыку, смотреть кино и т.д.  Это время, когда Вы честно можете отложить все обязанности, негативные мысли, работу и любые текущие дела и доставить себе удовольствие.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5333" t="2370" r="18667"/>
          <a:stretch>
            <a:fillRect/>
          </a:stretch>
        </p:blipFill>
        <p:spPr bwMode="auto">
          <a:xfrm>
            <a:off x="2267744" y="3717032"/>
            <a:ext cx="4104456" cy="296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4330824" cy="61412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   Мой способ  борьбы со стрессом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000" dirty="0" smtClean="0"/>
              <a:t>Позвольте себе испытать как классические методы борьбы со стрессом, так и прислушаться к себе и найти свой личный и эффективный способ снятия  неприятного  внутреннего  напряжение – занятия спортом под приятную музыку, чашка ароматного кофе или чая, беседа с близким человеком или  друзьями, горячая ванна или контрастный душ,  здоровый сон. Возможно, это продуктивная деятельность будь то уборка, мытье посуды, шитье, вязание, наведение порядка на рабочем месте или фотоальбома, прогулка и др.  Главное, чтобы этот способ был действенным и помог Вам переключить внимание с негативной ситуации на позитивный лад.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5160" r="7117"/>
          <a:stretch>
            <a:fillRect/>
          </a:stretch>
        </p:blipFill>
        <p:spPr bwMode="auto">
          <a:xfrm>
            <a:off x="4860032" y="980728"/>
            <a:ext cx="3890055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Релаксация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(от латинского </a:t>
            </a:r>
            <a:r>
              <a:rPr lang="en-US" dirty="0" smtClean="0"/>
              <a:t> </a:t>
            </a:r>
            <a:r>
              <a:rPr lang="en-US" dirty="0" err="1" smtClean="0"/>
              <a:t>reiaxation</a:t>
            </a:r>
            <a:r>
              <a:rPr lang="en-US" dirty="0" smtClean="0"/>
              <a:t> </a:t>
            </a:r>
            <a:r>
              <a:rPr lang="ru-RU" dirty="0" smtClean="0"/>
              <a:t>–</a:t>
            </a:r>
          </a:p>
          <a:p>
            <a:pPr algn="ctr">
              <a:buNone/>
            </a:pPr>
            <a:r>
              <a:rPr lang="ru-RU" dirty="0" smtClean="0"/>
              <a:t> ослабление, расслабление)</a:t>
            </a:r>
          </a:p>
          <a:p>
            <a:pPr algn="ctr">
              <a:buNone/>
            </a:pPr>
            <a:r>
              <a:rPr lang="ru-RU" dirty="0" smtClean="0"/>
              <a:t>Глубокое мышечное расслабление, сопровождающееся снятием психического напряжения.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467600" cy="2160240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мастер-класса:</a:t>
            </a:r>
            <a:br>
              <a:rPr lang="ru-RU" sz="27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Профилактика нарушений психического здоровья человека, и применение методов релаксации, как один из способов восстановления психического здоровья.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7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204864"/>
            <a:ext cx="7467600" cy="4032448"/>
          </a:xfrm>
        </p:spPr>
        <p:txBody>
          <a:bodyPr>
            <a:normAutofit fontScale="92500"/>
          </a:bodyPr>
          <a:lstStyle/>
          <a:p>
            <a:pPr lvl="0"/>
            <a:r>
              <a:rPr lang="ru-RU" sz="1900" dirty="0" smtClean="0"/>
              <a:t>Рассказать специалистам, что такое </a:t>
            </a:r>
            <a:r>
              <a:rPr lang="ru-RU" sz="1900" cap="small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психическое здоровье</a:t>
            </a:r>
          </a:p>
          <a:p>
            <a:pPr lvl="0"/>
            <a:r>
              <a:rPr lang="ru-RU" sz="1900" dirty="0" smtClean="0"/>
              <a:t>Познакомить специалистов с понятием </a:t>
            </a:r>
            <a:r>
              <a:rPr lang="ru-RU" sz="1900" dirty="0" err="1" smtClean="0"/>
              <a:t>саморегуляция</a:t>
            </a:r>
            <a:r>
              <a:rPr lang="ru-RU" sz="1900" dirty="0" smtClean="0"/>
              <a:t> и релаксация для гармонизации своего внутреннего состояния</a:t>
            </a:r>
            <a:endParaRPr lang="ru-RU" sz="1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900" dirty="0" smtClean="0"/>
              <a:t>Познакомит специалистов с приемами снятия </a:t>
            </a:r>
            <a:r>
              <a:rPr lang="ru-RU" sz="1900" dirty="0" err="1" smtClean="0"/>
              <a:t>психоэмоционального</a:t>
            </a:r>
            <a:r>
              <a:rPr lang="ru-RU" sz="1900" dirty="0" smtClean="0"/>
              <a:t> напряжения, усталости. </a:t>
            </a:r>
          </a:p>
          <a:p>
            <a:r>
              <a:rPr lang="ru-RU" sz="1900" dirty="0" smtClean="0"/>
              <a:t>Познакомить специалистов с методом </a:t>
            </a:r>
            <a:r>
              <a:rPr lang="ru-RU" sz="2000" dirty="0" smtClean="0"/>
              <a:t>СОЭВУС</a:t>
            </a:r>
            <a:r>
              <a:rPr lang="ru-RU" sz="1900" dirty="0" smtClean="0"/>
              <a:t> словесно-образного эмоционально-волевого  управления состоянием человека.</a:t>
            </a:r>
          </a:p>
          <a:p>
            <a:pPr lvl="0"/>
            <a:r>
              <a:rPr lang="ru-RU" sz="1900" dirty="0" smtClean="0"/>
              <a:t>Привести примеры текстов исцеляющих психологических настроев для профилактики различных состояний человека.</a:t>
            </a:r>
          </a:p>
          <a:p>
            <a:r>
              <a:rPr lang="ru-RU" sz="1900" dirty="0" smtClean="0"/>
              <a:t>Показать специалистам, как с помощью релаксации можно снять мышечное напряжение и расслабиться.</a:t>
            </a:r>
          </a:p>
          <a:p>
            <a:pPr lvl="0"/>
            <a:endParaRPr lang="ru-RU" sz="1700" dirty="0" smtClean="0"/>
          </a:p>
          <a:p>
            <a:pPr lvl="0"/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676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Релаксация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– специальный метод, появившийся за рубежом в 30-40 годах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XX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века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7920880" cy="5205192"/>
          </a:xfrm>
        </p:spPr>
        <p:txBody>
          <a:bodyPr>
            <a:normAutofit lnSpcReduction="10000"/>
          </a:bodyPr>
          <a:lstStyle/>
          <a:p>
            <a:pPr>
              <a:buFont typeface="Courier New" pitchFamily="49" charset="0"/>
              <a:buChar char="o"/>
            </a:pPr>
            <a:r>
              <a:rPr lang="ru-RU" sz="1800" dirty="0" smtClean="0"/>
              <a:t>Первым специалистом применившим метод релаксации в своей деятельности и разработавшим свою технику мышечной релаксации был американский психолог Э. Джекобсон. Он доказал, что расслабление мышц помогает снять состояние </a:t>
            </a:r>
            <a:r>
              <a:rPr lang="ru-RU" sz="1800" dirty="0" err="1" smtClean="0"/>
              <a:t>гипервозбуждения</a:t>
            </a:r>
            <a:r>
              <a:rPr lang="ru-RU" sz="1800" dirty="0" smtClean="0"/>
              <a:t> нервной системы, помогая ей отдохнуть и восстановить равновесие.</a:t>
            </a:r>
          </a:p>
          <a:p>
            <a:pPr>
              <a:buFont typeface="Courier New" pitchFamily="49" charset="0"/>
              <a:buChar char="o"/>
            </a:pPr>
            <a:r>
              <a:rPr lang="ru-RU" sz="1800" dirty="0" smtClean="0"/>
              <a:t>Обучение человека навыкам мышечного расслабления полезно как для снятия психической напряженности, так и для устранения симптомов ряда заболеваний (головных и сердечных болей, гастрита, гипертонии ит.д.)</a:t>
            </a:r>
          </a:p>
          <a:p>
            <a:pPr>
              <a:buFont typeface="Courier New" pitchFamily="49" charset="0"/>
              <a:buChar char="o"/>
            </a:pPr>
            <a:r>
              <a:rPr lang="ru-RU" sz="1800" dirty="0" smtClean="0"/>
              <a:t>Кроме того, дополнительными эффектами мышечной релаксации являются улучшение сна, устранение «мышечных зажимов», эмоциональная «разрядка», и повышение работоспособности.</a:t>
            </a:r>
          </a:p>
          <a:p>
            <a:pPr>
              <a:buFont typeface="Courier New" pitchFamily="49" charset="0"/>
              <a:buChar char="o"/>
            </a:pPr>
            <a:r>
              <a:rPr lang="ru-RU" sz="1800" dirty="0" smtClean="0"/>
              <a:t>Метод мышечной релаксации Э. Джекобсона основан на том принципе, что после сильного мышечного напряжения наступает их расслабление. То есть, чтобы расслабить какую-то мышцу нужно ее предварительно сильно напрячь. Напрягая попеременно разные группы мышц можно добиться максимального расслабления всего тела.</a:t>
            </a:r>
            <a:endParaRPr lang="ru-RU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i="1" dirty="0" smtClean="0"/>
              <a:t> </a:t>
            </a:r>
            <a:r>
              <a:rPr lang="ru-RU" b="1" dirty="0" smtClean="0"/>
              <a:t>Упражнение «Стряхиваем воду с пальцев»</a:t>
            </a:r>
          </a:p>
          <a:p>
            <a:r>
              <a:rPr lang="ru-RU" b="1" dirty="0" smtClean="0"/>
              <a:t>Упражнение «Лимон»</a:t>
            </a:r>
          </a:p>
          <a:p>
            <a:r>
              <a:rPr lang="ru-RU" b="1" dirty="0" smtClean="0"/>
              <a:t>Упражнение «Штанга»</a:t>
            </a:r>
          </a:p>
          <a:p>
            <a:r>
              <a:rPr lang="ru-RU" b="1" dirty="0" smtClean="0"/>
              <a:t>Упражнение «Сосулька»</a:t>
            </a:r>
          </a:p>
          <a:p>
            <a:r>
              <a:rPr lang="ru-RU" b="1" dirty="0" smtClean="0"/>
              <a:t>Упражнение «Винт»</a:t>
            </a:r>
          </a:p>
          <a:p>
            <a:r>
              <a:rPr lang="ru-RU" b="1" dirty="0" smtClean="0"/>
              <a:t>Упражнение «</a:t>
            </a:r>
            <a:r>
              <a:rPr lang="ru-RU" b="1" dirty="0" err="1" smtClean="0"/>
              <a:t>Шалтай-Болтай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Упражнение «Насос и мяч»</a:t>
            </a:r>
          </a:p>
          <a:p>
            <a:r>
              <a:rPr lang="ru-RU" b="1" dirty="0" smtClean="0"/>
              <a:t>Упражнение «Птица, расправляющая крылья»</a:t>
            </a:r>
          </a:p>
          <a:p>
            <a:r>
              <a:rPr lang="ru-RU" b="1" dirty="0" smtClean="0"/>
              <a:t>Упражнение «Ленивая кошечка»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46426"/>
            <a:ext cx="914400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Этюды на расслабление мышц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метод словесно-образного, эмоционально-волевого управления состоянием человека </a:t>
            </a: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  <a:t>По научному этот метод называется </a:t>
            </a: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СОЭВУС</a:t>
            </a: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  <a:br>
              <a:rPr lang="ru-RU" sz="27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771800" y="4077072"/>
            <a:ext cx="1872208" cy="201622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0486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32135" t="23476" r="3677" b="8526"/>
          <a:stretch>
            <a:fillRect/>
          </a:stretch>
        </p:blipFill>
        <p:spPr bwMode="auto">
          <a:xfrm>
            <a:off x="1475656" y="1988840"/>
            <a:ext cx="5832648" cy="463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7467600" cy="570924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Академика Георгия Николаевича Сытина </a:t>
            </a:r>
          </a:p>
          <a:p>
            <a:pPr algn="ctr">
              <a:buNone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называли знахарем 21 века.</a:t>
            </a:r>
          </a:p>
          <a:p>
            <a:pPr>
              <a:buNone/>
            </a:pPr>
            <a:r>
              <a:rPr lang="ru-RU" dirty="0" smtClean="0"/>
              <a:t>Четырежды доктор наук (этого звания не удостаивался ни один другой человек на планете!), академик Международной академии наук верил, что сила слова и внушения воздействует на организм также как таблетки и может оказывать существенную помощь в выздоровлении. Сытин создал собственную систему целительных настроев, а </a:t>
            </a:r>
            <a:r>
              <a:rPr lang="ru-RU" dirty="0" err="1" smtClean="0"/>
              <a:t>по-сути</a:t>
            </a:r>
            <a:r>
              <a:rPr lang="ru-RU" dirty="0" smtClean="0"/>
              <a:t>, научных заговоров, которые активируют защитные силы организма и помогают ему восстановиться.</a:t>
            </a:r>
          </a:p>
          <a:p>
            <a:pPr>
              <a:buNone/>
            </a:pPr>
            <a:r>
              <a:rPr lang="ru-RU" dirty="0" smtClean="0"/>
              <a:t>Сам Георгий Сытин прожил долгую и активную жизнь и умер в возрасте 95 лет в 2016 году. Во время одного из последних медицинских обследований врачи говорили, что его органы и общие показатели - как у 40-летнего мужчины.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7467600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4186808" cy="61412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Георгий Николаевич Сытин</a:t>
            </a: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    (30.08.1921 — 21.11.2016) </a:t>
            </a:r>
          </a:p>
          <a:p>
            <a:pPr>
              <a:buNone/>
            </a:pPr>
            <a:r>
              <a:rPr lang="ru-RU" dirty="0" smtClean="0"/>
              <a:t>четырежды доктор наук, академик Международной академии наук (Мюнхен). Имеет знаки кавалера и командора международного ордена "Наука. Образование. Культура", золотую медаль "За научные заслуги" и серебряную медаль "Почетный профессор". Доктор философии (Брюссель), президент Международного университета </a:t>
            </a:r>
            <a:r>
              <a:rPr lang="ru-RU" b="1" dirty="0" smtClean="0"/>
              <a:t>Георгия</a:t>
            </a:r>
            <a:r>
              <a:rPr lang="ru-RU" dirty="0" smtClean="0"/>
              <a:t> </a:t>
            </a:r>
            <a:r>
              <a:rPr lang="ru-RU" b="1" dirty="0" smtClean="0"/>
              <a:t>Сытина</a:t>
            </a:r>
            <a:r>
              <a:rPr lang="ru-RU" dirty="0" smtClean="0"/>
              <a:t> (Брюссель — Москва — Нью-Йорк), вице-президент Всемирного информационного распределенного университета.</a:t>
            </a:r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52736"/>
            <a:ext cx="3328619" cy="427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764704"/>
            <a:ext cx="7467600" cy="4917160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 академика Георгия Сытина основан на признанном учеными факте: мысли и слова человека влияют на психическое и физическое здоровье его организма. Воздействие слова на человека обладает огромной силой. Словом можно буквально убить человека, ввести его в состояние депрессии и болезни, а можно, наоборот, воодушевить и исцелить.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Знаменитый средневековый врач Авиценна говорил: «У врача есть три средства в борьбе с болезнью — слово, растение, нож». Обратим внимание: слово он ставил на первое место!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3200" cap="none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cap="none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Основой метода Сытина являются настрои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Настрои</a:t>
            </a:r>
            <a:r>
              <a:rPr lang="ru-RU" dirty="0" smtClean="0"/>
              <a:t> это особые энергоинформационные образования, работающие по принципу обратной связи. Вы подбираете подходящий настрой и начинаете работать с ним. При произношении настроя, ваше энергетическое состояние смещается в сторону энергетического оптимума. А оно начинает диктовать особый ритм произнесения слов, следование которому вводит энергетику настроя в резонанс с вашей внутренней энергией, окрашенной вашим желанием, и она, многократно усиленная, направляется на воплощение вашей идеи. Результат превосходит самые смелые ожидания.</a:t>
            </a:r>
          </a:p>
          <a:p>
            <a:pPr lvl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Настрой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это система словесно сформулированных созидающих мыслей о себе. Тексты настроев составлены таким образом, что они создают у человека яркие образы здоровья, молодости, силы, долголетия и красоты, которые хорошо воспринимаются мозгом, и он, основываясь на них, запускает процессы оздоровления, чтобы претворить их в жизнь.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3322712" cy="59252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В методе академика Сытина нет никакой мистики. Принцип действия настроев заключается в том, что при работе с настроями головной мозг активизируется и подает мощные импульсы во внутреннюю среду организма, запуская процессы оздоровления.</a:t>
            </a:r>
          </a:p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96752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12241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71520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836712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Меня часто спрашивают: «Сколько времени надо усваивать настрой?» Отвечаю: творящие мысли надо усваивать до тех пор, пока человек не приведет себя в полное соответствие с их содержанием.    </a:t>
            </a:r>
          </a:p>
          <a:p>
            <a:pPr algn="r"/>
            <a:r>
              <a:rPr lang="ru-RU" sz="2400" dirty="0" smtClean="0"/>
              <a:t>Г.Н. Сытин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90102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Основные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мысли и назначение: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dirty="0" smtClean="0"/>
              <a:t>Главная тема оздоровления через самовоспитание очень часто поднимается Георгием Сытиным. Автор в своем труде подчеркивает важность таких понятий, как:</a:t>
            </a:r>
          </a:p>
          <a:p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</a:rPr>
              <a:t>Самоубеждение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600" dirty="0" smtClean="0"/>
              <a:t>Концентрация мысли и волевое усилие посылают мощный импульс в мозг, а далее начинается работа подсознания и запускается программа оздоровления тканей на клеточном уровне.</a:t>
            </a:r>
          </a:p>
          <a:p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Самовнушение. </a:t>
            </a:r>
            <a:r>
              <a:rPr lang="ru-RU" sz="2600" dirty="0" smtClean="0"/>
              <a:t>Вы можете заставить поверить себя во что угодно, даже если все кажется нелепым. Лучше всего это получается, когда текст проговаривается вслух или прослушивается в записи. Надо только подобрать нужные слова. Настрои Георгия Сытина содержат готовые проверенные </a:t>
            </a:r>
            <a:r>
              <a:rPr lang="ru-RU" sz="2600" dirty="0" err="1" smtClean="0"/>
              <a:t>аффирмации</a:t>
            </a:r>
            <a:r>
              <a:rPr lang="ru-RU" sz="2600" dirty="0" smtClean="0"/>
              <a:t>.</a:t>
            </a:r>
          </a:p>
          <a:p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</a:rPr>
              <a:t>Самопринуждение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600" dirty="0" smtClean="0"/>
              <a:t>Если вы решили начинать работу над оздоровлением, то прочитывать или прослушивать настрой надо регулярно, несмотря на лень или занятость. Для этого вам придется первое время заставлять себя заниматься.</a:t>
            </a:r>
          </a:p>
          <a:p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</a:rPr>
              <a:t>Самоободрение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600" dirty="0" smtClean="0"/>
              <a:t>Даже если кажется, что эффекта нет и лучше не становится, внушайте себе веру в успех. Помните, что чем тяжелее болезнь, тем больше времени может потребоваться до появления первых положительных результатов.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Психологическое здоровье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-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Impact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948" t="33092" r="3197" b="7808"/>
          <a:stretch>
            <a:fillRect/>
          </a:stretch>
        </p:blipFill>
        <p:spPr bwMode="auto">
          <a:xfrm>
            <a:off x="539552" y="1844824"/>
            <a:ext cx="74168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836712"/>
            <a:ext cx="7704856" cy="55652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92696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Мысль - это духовная материя, которая сильнее физической материи и оказывает на нее прямое воздействие, - был убежден Сытин. - Иначе говоря, мы можем приказывать своему телу, своим клеткам и они будут нас "слушаться"!</a:t>
            </a:r>
            <a:endParaRPr lang="ru-RU" sz="2400" b="1" dirty="0"/>
          </a:p>
        </p:txBody>
      </p:sp>
      <p:pic>
        <p:nvPicPr>
          <p:cNvPr id="5" name="Picture 3" descr="https://avatars.mds.yandex.net/get-zen_doc/2369622/pub_5efc6bf3b42a98391e675619_5efc7894ed0777777df4a9f3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12976"/>
            <a:ext cx="5184576" cy="3456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7467600" cy="5277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9"/>
            <a:ext cx="84249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Целительные настрои Сытина</a:t>
            </a:r>
          </a:p>
          <a:p>
            <a:pPr marL="342900" indent="-342900"/>
            <a:r>
              <a:rPr lang="ru-RU" dirty="0" smtClean="0"/>
              <a:t>1.Я — сильный, волевой и здоровый человек, способный полностью управлять своим телом, своими чувствами. Боль навсегда покидает мое тело. Каждая клеточка моего организма здоровая, сильная!</a:t>
            </a:r>
          </a:p>
          <a:p>
            <a:pPr marL="342900" indent="-342900"/>
            <a:endParaRPr lang="ru-RU" dirty="0" smtClean="0"/>
          </a:p>
          <a:p>
            <a:r>
              <a:rPr lang="ru-RU" dirty="0" smtClean="0"/>
              <a:t>2. Я настраиваюсь на энергичную молодую жизнь: и сейчас, и через тридцать лет, и через сто лет я буду веселой, несокрушимо здоровой, прекрасной красавицей/красавцем. Вся долголетняя, энергичная, веселая, молодая жизнь у меня впереди.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3. При попадании в организм различных инфекций весь организм мобилизует все свои силы, все свои безграничные резервы для быстрого их уничтожения.</a:t>
            </a:r>
          </a:p>
          <a:p>
            <a:endParaRPr lang="ru-RU" dirty="0" smtClean="0"/>
          </a:p>
          <a:p>
            <a:r>
              <a:rPr lang="ru-RU" dirty="0" smtClean="0"/>
              <a:t>4. Во всем теле огромная энергия бьет ключом, все внутренние органы работают энергично, весело, моя походка веселая-веселая, быстрая, иду – птицей на крыльях лечу, ярко чувствую свои молодые силы.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5. Когда я шагаю, я иду к совершенству и здоровью! Божественная энергия проникает в каждую клеточку моего тела. Мое тело преображается и крепнет с каждым шагом. Я чувствую, как наполняюсь энергией и силой.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7458274" cy="559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lookw.ru/1/627/1402263545-nature-wallpapers-sunsets-8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476672"/>
            <a:ext cx="7727568" cy="516165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2.goodfon.ru/original/1680x1050/c/30/les-gory-ozero-trava-derevy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1801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pinimg.com/originals/44/ab/76/44ab76533379f55532ceb87c50243c0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19291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ww.ejin.ru/wp-content/uploads/2017/09/14-4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1053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7900194" cy="59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4673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https://i.ytimg.com/vi/4HoWjSY0h4g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320598" cy="355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9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611560" y="2420888"/>
            <a:ext cx="7385248" cy="3960440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None/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None/>
            </a:pP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534027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Даже маленькая позитивная мысль с утра, способна изменить весь день!!!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s14.stc.all.kpcdn.net/share/i/12/10367601/inx960x6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26469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u="sng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Саморегуляция</a:t>
            </a:r>
            <a:r>
              <a:rPr lang="ru-RU" sz="3200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– искусство управления собой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7467600" cy="55218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 </a:t>
            </a:r>
          </a:p>
          <a:p>
            <a:pPr algn="ctr">
              <a:buNone/>
            </a:pPr>
            <a:r>
              <a:rPr lang="ru-RU" sz="1800" dirty="0" smtClean="0"/>
              <a:t>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dirty="0" smtClean="0"/>
              <a:t>  </a:t>
            </a:r>
            <a:r>
              <a:rPr lang="ru-RU" dirty="0" err="1" smtClean="0"/>
              <a:t>Саморегуляция</a:t>
            </a:r>
            <a:r>
              <a:rPr lang="ru-RU" dirty="0" smtClean="0"/>
              <a:t> – достаточно знакомое всем явление. Тем не менее, человек не часто прибегает к ее сознательному использованию. Забывая о неисчерпаемых ресурсах своего организма, в периоды душевных или физических страданий мы обращаемся за помощью к специалистам разных направлений. Но может ли эта помощь быть всегда под рукой? Не каждый может себе позволить регулярные посещения кабинета психолога или участие в терапевтических группах. Обучившись основам </a:t>
            </a:r>
            <a:r>
              <a:rPr lang="ru-RU" dirty="0" err="1" smtClean="0"/>
              <a:t>саморегуляции</a:t>
            </a:r>
            <a:r>
              <a:rPr lang="ru-RU" dirty="0" smtClean="0"/>
              <a:t>, можно поддерживать себя в хорошем состоянии самостоятельно.</a:t>
            </a:r>
          </a:p>
          <a:p>
            <a:endParaRPr lang="ru-RU" sz="2000" dirty="0" smtClean="0"/>
          </a:p>
          <a:p>
            <a:pPr>
              <a:buFont typeface="Courier New" pitchFamily="49" charset="0"/>
              <a:buChar char="o"/>
            </a:pPr>
            <a:endParaRPr lang="ru-RU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467600" cy="1143000"/>
          </a:xfrm>
        </p:spPr>
        <p:txBody>
          <a:bodyPr>
            <a:noAutofit/>
          </a:bodyPr>
          <a:lstStyle/>
          <a:p>
            <a:pPr algn="r"/>
            <a:r>
              <a:rPr lang="ru-RU" sz="18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8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8908038" y="90100"/>
            <a:ext cx="2359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347864" y="255712"/>
            <a:ext cx="46085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Безумен тот, кто,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умея управлять собой,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хочет управлять другими.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Публий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Сир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(древнеримский поэ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80928"/>
            <a:ext cx="6406709" cy="360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67544" y="2564904"/>
            <a:ext cx="7529264" cy="410445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Определение понятия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Саморегуляция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23640"/>
          <a:stretch>
            <a:fillRect/>
          </a:stretch>
        </p:blipFill>
        <p:spPr bwMode="auto">
          <a:xfrm>
            <a:off x="251520" y="1772816"/>
            <a:ext cx="7574880" cy="433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38524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Способы быстрого снятия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психоэмоционального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 и мышечного напряжения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Эмоциональное напряжение</a:t>
            </a:r>
            <a:r>
              <a:rPr lang="ru-RU" dirty="0" smtClean="0"/>
              <a:t> часто путают со стрессом, хотя эти понятия стоит разделять. Можно сказать, что эмоциональное напряжение – это причина, а вот состояние</a:t>
            </a:r>
            <a:r>
              <a:rPr lang="ru-RU" b="1" dirty="0" smtClean="0"/>
              <a:t> стресса </a:t>
            </a:r>
            <a:r>
              <a:rPr lang="ru-RU" dirty="0" smtClean="0"/>
              <a:t>– следствие. Эмоции, бесспорно, украшают нашу жизнь, делают ее более полной. Радость, любовь, удивление, благодарность – все это эмоции, которые мы испытываем постоянно. Хорошо, если человек умеет время от времени выплескивать свои эмоции. Кто-то идет к психологу, чтобы рассказать о своих сложностях, о том, что «накипело». Кто-то делится своими проблемами, страхами и обидами с друзьями и любимыми. А как же справиться с напряжением, если остался сам с собой наедине? 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экспресс-методов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снятия психического напряжения, доступных каждому.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b="1" dirty="0" smtClean="0"/>
              <a:t>Глубокие дыхательные упражнения</a:t>
            </a:r>
            <a:endParaRPr lang="ru-RU" dirty="0" smtClean="0"/>
          </a:p>
          <a:p>
            <a:pPr lvl="0"/>
            <a:r>
              <a:rPr lang="ru-RU" b="1" dirty="0" smtClean="0"/>
              <a:t>Быстрая релаксация</a:t>
            </a:r>
            <a:endParaRPr lang="ru-RU" dirty="0" smtClean="0"/>
          </a:p>
          <a:p>
            <a:pPr lvl="0"/>
            <a:r>
              <a:rPr lang="ru-RU" b="1" dirty="0" smtClean="0"/>
              <a:t>Концентрация</a:t>
            </a:r>
            <a:endParaRPr lang="ru-RU" dirty="0" smtClean="0"/>
          </a:p>
          <a:p>
            <a:pPr lvl="0"/>
            <a:r>
              <a:rPr lang="ru-RU" b="1" dirty="0" smtClean="0"/>
              <a:t>Смена обстановки</a:t>
            </a:r>
            <a:endParaRPr lang="ru-RU" dirty="0" smtClean="0"/>
          </a:p>
          <a:p>
            <a:pPr lvl="0"/>
            <a:r>
              <a:rPr lang="ru-RU" b="1" dirty="0" smtClean="0"/>
              <a:t>Расслабление</a:t>
            </a:r>
            <a:endParaRPr lang="ru-RU" dirty="0" smtClean="0"/>
          </a:p>
          <a:p>
            <a:pPr lvl="0"/>
            <a:r>
              <a:rPr lang="ru-RU" b="1" dirty="0" smtClean="0"/>
              <a:t>Отвлечение</a:t>
            </a:r>
          </a:p>
          <a:p>
            <a:pPr lvl="0"/>
            <a:r>
              <a:rPr lang="ru-RU" b="1" dirty="0" smtClean="0"/>
              <a:t>Созерцание (картины, виды природы)</a:t>
            </a:r>
            <a:endParaRPr lang="ru-RU" dirty="0" smtClean="0"/>
          </a:p>
          <a:p>
            <a:r>
              <a:rPr lang="ru-RU" b="1" dirty="0" smtClean="0"/>
              <a:t>Музыка</a:t>
            </a:r>
          </a:p>
          <a:p>
            <a:pPr lvl="0"/>
            <a:r>
              <a:rPr lang="ru-RU" b="1" dirty="0" smtClean="0"/>
              <a:t>Арифметика</a:t>
            </a:r>
            <a:endParaRPr lang="ru-RU" dirty="0" smtClean="0"/>
          </a:p>
          <a:p>
            <a:pPr lvl="0"/>
            <a:r>
              <a:rPr lang="ru-RU" b="1" dirty="0" smtClean="0"/>
              <a:t>Общение</a:t>
            </a:r>
          </a:p>
          <a:p>
            <a:r>
              <a:rPr lang="ru-RU" b="1" dirty="0" smtClean="0"/>
              <a:t>Теплый душ</a:t>
            </a:r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976</TotalTime>
  <Words>1013</Words>
  <Application>Microsoft Office PowerPoint</Application>
  <PresentationFormat>Экран (4:3)</PresentationFormat>
  <Paragraphs>147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Calibri</vt:lpstr>
      <vt:lpstr>Century Schoolbook</vt:lpstr>
      <vt:lpstr>Courier New</vt:lpstr>
      <vt:lpstr>Impact</vt:lpstr>
      <vt:lpstr>Times New Roman</vt:lpstr>
      <vt:lpstr>Wingdings</vt:lpstr>
      <vt:lpstr>Wingdings 2</vt:lpstr>
      <vt:lpstr>Эркер</vt:lpstr>
      <vt:lpstr> </vt:lpstr>
      <vt:lpstr> Цель мастер-класса: Профилактика нарушений психического здоровья человека, и применение методов релаксации, как один из способов восстановления психического здоровья. Задачи:  </vt:lpstr>
      <vt:lpstr>Психологическое здоровье -</vt:lpstr>
      <vt:lpstr> </vt:lpstr>
      <vt:lpstr>Саморегуляция – искусство управления собой</vt:lpstr>
      <vt:lpstr> </vt:lpstr>
      <vt:lpstr>Определение понятия Саморегуляция</vt:lpstr>
      <vt:lpstr>Способы быстрого снятия психоэмоционального и мышечного напряжения </vt:lpstr>
      <vt:lpstr>10 экспресс-методов снятия психического напряжения, доступных каждому. </vt:lpstr>
      <vt:lpstr>Один из способов снятия психоэмоционального напряжения – созерцание и музыка</vt:lpstr>
      <vt:lpstr>Один из способов снятия психоэмоционального напряжения – созерцание и музыка</vt:lpstr>
      <vt:lpstr>  7 способов избавления от стресса, которыми пользуются сами психологи </vt:lpstr>
      <vt:lpstr> </vt:lpstr>
      <vt:lpstr> </vt:lpstr>
      <vt:lpstr> </vt:lpstr>
      <vt:lpstr> </vt:lpstr>
      <vt:lpstr> </vt:lpstr>
      <vt:lpstr> </vt:lpstr>
      <vt:lpstr>Релаксация</vt:lpstr>
      <vt:lpstr>Релаксация – специальный метод, появившийся за рубежом в 30-40 годах XX века </vt:lpstr>
      <vt:lpstr>  </vt:lpstr>
      <vt:lpstr>метод словесно-образного, эмоционально-волевого управления состоянием человека  По научному этот метод называется СОЭВУС   </vt:lpstr>
      <vt:lpstr> </vt:lpstr>
      <vt:lpstr> </vt:lpstr>
      <vt:lpstr> </vt:lpstr>
      <vt:lpstr> Основой метода Сытина являются настрои</vt:lpstr>
      <vt:lpstr> </vt:lpstr>
      <vt:lpstr>  </vt:lpstr>
      <vt:lpstr>Основные мысли и назначение: </vt:lpstr>
      <vt:lpstr> 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Andrey</dc:creator>
  <cp:lastModifiedBy>User</cp:lastModifiedBy>
  <cp:revision>103</cp:revision>
  <dcterms:created xsi:type="dcterms:W3CDTF">2021-12-13T17:25:22Z</dcterms:created>
  <dcterms:modified xsi:type="dcterms:W3CDTF">2022-03-10T10:19:43Z</dcterms:modified>
</cp:coreProperties>
</file>