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6" r:id="rId4"/>
    <p:sldId id="291" r:id="rId5"/>
    <p:sldId id="299" r:id="rId6"/>
    <p:sldId id="292" r:id="rId7"/>
    <p:sldId id="268" r:id="rId8"/>
    <p:sldId id="286" r:id="rId9"/>
    <p:sldId id="288" r:id="rId10"/>
    <p:sldId id="287" r:id="rId11"/>
    <p:sldId id="289" r:id="rId12"/>
    <p:sldId id="258" r:id="rId13"/>
    <p:sldId id="259" r:id="rId14"/>
    <p:sldId id="261" r:id="rId15"/>
    <p:sldId id="262" r:id="rId16"/>
    <p:sldId id="271" r:id="rId17"/>
    <p:sldId id="272" r:id="rId18"/>
    <p:sldId id="266" r:id="rId19"/>
    <p:sldId id="284" r:id="rId20"/>
    <p:sldId id="274" r:id="rId21"/>
    <p:sldId id="277" r:id="rId22"/>
    <p:sldId id="278" r:id="rId23"/>
    <p:sldId id="279" r:id="rId24"/>
    <p:sldId id="281" r:id="rId25"/>
    <p:sldId id="282" r:id="rId26"/>
    <p:sldId id="283" r:id="rId27"/>
    <p:sldId id="280" r:id="rId28"/>
    <p:sldId id="290" r:id="rId29"/>
    <p:sldId id="298" r:id="rId30"/>
    <p:sldId id="26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6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57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534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581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324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438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742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129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40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7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91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518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43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89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52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71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BCE50-9C1E-41BD-9051-22681B0A51D1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842C4AB-8EA8-45E7-9D9A-8065750C2B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0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4949"/>
            <a:ext cx="7766936" cy="6322422"/>
          </a:xfrm>
        </p:spPr>
        <p:txBody>
          <a:bodyPr>
            <a:normAutofit fontScale="92500" lnSpcReduction="10000"/>
          </a:bodyPr>
          <a:lstStyle/>
          <a:p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педагогов-психологов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«Сенсорные/тактильные карточки»</a:t>
            </a: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педагог-психолог </a:t>
            </a:r>
          </a:p>
          <a:p>
            <a:pPr>
              <a:spcBef>
                <a:spcPts val="0"/>
              </a:spcBef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ДО ППМС «Центр диагностики и консультирования» </a:t>
            </a:r>
          </a:p>
          <a:p>
            <a:pPr>
              <a:spcBef>
                <a:spcPts val="0"/>
              </a:spcBef>
            </a:pPr>
            <a:r>
              <a:rPr lang="ru-RU" sz="15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Митрохова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Васильевна</a:t>
            </a: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Людиново</a:t>
            </a:r>
          </a:p>
          <a:p>
            <a:pPr>
              <a:spcBef>
                <a:spcPts val="0"/>
              </a:spcBef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57" y="2139406"/>
            <a:ext cx="5095156" cy="38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64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407920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1000"/>
              </a:spcBef>
            </a:pPr>
            <a:r>
              <a:rPr lang="ru-RU" sz="2000" b="1" u="sng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Ощущения</a:t>
            </a:r>
            <a:r>
              <a:rPr lang="ru-RU" sz="2000" u="sng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способ нашей нервной системы получать информацию о том, что происходит с нашим телом и окружающей средой. Этот процесс называется </a:t>
            </a:r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сенсорной 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интеграцией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Тактильное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ощущение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появляется у ребенка одним из первых и является одним из самых значимых и широко распространенных видов чувствительности. Так, например, рецепторы холода, тепла, боли, движения обнаруживаются по всей коже ребенка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дезинтеграция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нарушение процесса обработки сенсорной информации. В норме информация от окружающего мира поступает в мозг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сенсорных систем: тактильной, слуховой, зрительной, вкусовой, обонятельной,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проприоцептивной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вестибулярной, интегрируется в мозге гармонично и человек адаптивно реагирует на ситуацию, его действия адекватные. Но бывает, что этот процесс функционирует неправильно и в мозг поступают ложные сигналы, тогда реакции человека могут быть не адаптивными. Это называется сенсорной дезинтеграцией.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781837" y="7334585"/>
            <a:ext cx="436492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20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развивать </a:t>
            </a:r>
            <a:r>
              <a:rPr lang="ru-RU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сенсорику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Это нужно делать через 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Осязание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одно из важнейших способностей человека воспринимать окружающий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мир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4"/>
          <a:stretch/>
        </p:blipFill>
        <p:spPr>
          <a:xfrm>
            <a:off x="476834" y="1930400"/>
            <a:ext cx="3389771" cy="41177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11" y="1908825"/>
            <a:ext cx="3242310" cy="4323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927" y="1908825"/>
            <a:ext cx="3189271" cy="40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4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09451"/>
            <a:ext cx="8596668" cy="553191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Сенсорные/тактильные карточки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это карточки для детей с тактильными элементами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(различными поверхностями) для  сенсорного восприятия.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67" y="2030549"/>
            <a:ext cx="3461657" cy="461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2" y="2811778"/>
            <a:ext cx="4942117" cy="37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7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022" y="992776"/>
            <a:ext cx="8596668" cy="5218403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07000"/>
              </a:lnSpc>
              <a:buNone/>
            </a:pPr>
            <a:r>
              <a:rPr lang="ru-RU" sz="8000" b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развивают</a:t>
            </a:r>
            <a:r>
              <a:rPr lang="ru-RU" sz="80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тактильные ощущения;</a:t>
            </a:r>
          </a:p>
          <a:p>
            <a:pPr algn="just">
              <a:lnSpc>
                <a:spcPct val="107000"/>
              </a:lnSpc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енсорное восприятие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мелкую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моторику;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зрительное и слуховое восприятие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рительную и тактильную память;</a:t>
            </a:r>
          </a:p>
          <a:p>
            <a:pPr algn="just">
              <a:lnSpc>
                <a:spcPct val="107000"/>
              </a:lnSpc>
            </a:pP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оображение и речь;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усидчивость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интуицию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помогают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малышу познакомиться со свойствами разных предметов и поверхностей;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благотворно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влияют на умственный потенциал малыша.</a:t>
            </a:r>
            <a:endParaRPr lang="ru-RU" sz="8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ru-RU" sz="2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Clr>
                <a:srgbClr val="90C226"/>
              </a:buClr>
              <a:buNone/>
            </a:pP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" t="19512" r="14751" b="-19512"/>
          <a:stretch/>
        </p:blipFill>
        <p:spPr>
          <a:xfrm>
            <a:off x="8608422" y="150937"/>
            <a:ext cx="3291841" cy="3558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 r="6053"/>
          <a:stretch/>
        </p:blipFill>
        <p:spPr>
          <a:xfrm>
            <a:off x="4975668" y="150937"/>
            <a:ext cx="3416624" cy="2890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67" y="2389063"/>
            <a:ext cx="3489961" cy="26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56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 </a:t>
            </a:r>
            <a:r>
              <a:rPr lang="ru-RU" sz="24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из </a:t>
            </a:r>
            <a:r>
              <a:rPr lang="ru-RU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</a:t>
            </a: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изготовить сенсорные/тактильные карточки?</a:t>
            </a:r>
            <a:endParaRPr lang="ru-RU" sz="24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3" y="1289592"/>
            <a:ext cx="5856000" cy="43920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2" y="2178595"/>
            <a:ext cx="5677990" cy="42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54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40081"/>
            <a:ext cx="8596668" cy="5401282"/>
          </a:xfrm>
        </p:spPr>
        <p:txBody>
          <a:bodyPr/>
          <a:lstStyle/>
          <a:p>
            <a:pPr algn="just" fontAlgn="base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своими руками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замечательное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игровое пособие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сенсорного развития дошкольников, необходимы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желание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фантазия, картон, клей, скотч, ножницы,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природные материалы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обрезки разных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тканей. </a:t>
            </a:r>
          </a:p>
          <a:p>
            <a:pPr algn="just" fontAlgn="base">
              <a:lnSpc>
                <a:spcPct val="107000"/>
              </a:lnSpc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имеют размер 13,5 на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см. Основа - картон, ну а сверху все что найдете интересного по фактуре, цвету 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форме.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хорошо все это закрепить и не использовать токсические материалы.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r="8043"/>
          <a:stretch/>
        </p:blipFill>
        <p:spPr>
          <a:xfrm>
            <a:off x="196141" y="2929034"/>
            <a:ext cx="3680667" cy="3112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539" r="7813" b="8519"/>
          <a:stretch/>
        </p:blipFill>
        <p:spPr>
          <a:xfrm>
            <a:off x="7720150" y="2929033"/>
            <a:ext cx="3796168" cy="2823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6028" r="2466" b="10959"/>
          <a:stretch/>
        </p:blipFill>
        <p:spPr>
          <a:xfrm>
            <a:off x="4080705" y="2804936"/>
            <a:ext cx="3474720" cy="39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61109"/>
          </a:xfrm>
        </p:spPr>
        <p:txBody>
          <a:bodyPr>
            <a:normAutofit fontScale="90000"/>
          </a:bodyPr>
          <a:lstStyle/>
          <a:p>
            <a:pPr marL="571500" indent="-5715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можно наклеить на картон</a:t>
            </a:r>
            <a:r>
              <a:rPr lang="ru-RU" sz="3100" u="sng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100" u="sng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u="sng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создания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"авторских" 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сенсорных/тактильных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карточек могут быть самыми разнообразными</a:t>
            </a:r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любые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ткани (шелк, лен, бархат,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плащевка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флис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трикотаж, шерсть,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ватин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ткань с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пайетками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мешковина и другие);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натуральный и искусственный мех;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фетр  </a:t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пряжа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атласная лента, тесьма;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вата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синтепон;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бархатная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бумага;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наждачная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бумага;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гофрированный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картон;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944467" y="6042025"/>
            <a:ext cx="63103" cy="84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90365"/>
            <a:ext cx="2346819" cy="3129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5194" r="7156" b="-5195"/>
          <a:stretch/>
        </p:blipFill>
        <p:spPr>
          <a:xfrm>
            <a:off x="9672563" y="1722561"/>
            <a:ext cx="2142309" cy="3017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 r="5700"/>
          <a:stretch/>
        </p:blipFill>
        <p:spPr>
          <a:xfrm>
            <a:off x="6173157" y="3434831"/>
            <a:ext cx="2307630" cy="31118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4314" r="8078" b="3699"/>
          <a:stretch/>
        </p:blipFill>
        <p:spPr>
          <a:xfrm>
            <a:off x="7804286" y="2954784"/>
            <a:ext cx="2159114" cy="3008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37" r="2963" b="4727"/>
          <a:stretch/>
        </p:blipFill>
        <p:spPr>
          <a:xfrm>
            <a:off x="9646375" y="3645450"/>
            <a:ext cx="2403443" cy="30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6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 застежка-липучка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или лента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Велькро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фольга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обычная и от термоизоляции;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лоскутки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резиновых и хозяйственных перчаток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кварцевый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песок (аквариумный или цветной из наборов для детского творчества "Фреска"),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ракушки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камушки;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парафин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(его нужно просто аккуратно накапать с горящей свечки);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спички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зубочистки;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проволока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провода;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скрепки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пуговицы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(пришиваются к карточке);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макароны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горох, фасоль, рис, перловка, гречка, манка, пшенка;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губки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мытья посуды (разделите губку на жесткую и мягкую часть и наклейте каждую на отдельную карточку);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бисер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бусины, стразы;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скорлупки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грецких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орехов. 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8" r="7008" b="5232"/>
          <a:stretch/>
        </p:blipFill>
        <p:spPr>
          <a:xfrm>
            <a:off x="8938224" y="62594"/>
            <a:ext cx="2182279" cy="2743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t="9659" r="7505" b="5983"/>
          <a:stretch/>
        </p:blipFill>
        <p:spPr>
          <a:xfrm>
            <a:off x="9729230" y="849091"/>
            <a:ext cx="2377441" cy="29913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 t="3846" r="8235" b="4701"/>
          <a:stretch/>
        </p:blipFill>
        <p:spPr>
          <a:xfrm>
            <a:off x="8938224" y="1717311"/>
            <a:ext cx="2151203" cy="2815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9" t="7801" r="2920" b="3783"/>
          <a:stretch/>
        </p:blipFill>
        <p:spPr>
          <a:xfrm>
            <a:off x="10151100" y="2486298"/>
            <a:ext cx="1907177" cy="24427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5498" r="5279" b="4045"/>
          <a:stretch/>
        </p:blipFill>
        <p:spPr>
          <a:xfrm>
            <a:off x="9217420" y="3125289"/>
            <a:ext cx="2168435" cy="2847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7708" r="9246" b="7708"/>
          <a:stretch/>
        </p:blipFill>
        <p:spPr>
          <a:xfrm>
            <a:off x="9907626" y="4135489"/>
            <a:ext cx="2090058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89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26571"/>
            <a:ext cx="8596668" cy="5714791"/>
          </a:xfrm>
        </p:spPr>
        <p:txBody>
          <a:bodyPr>
            <a:normAutofit/>
          </a:bodyPr>
          <a:lstStyle/>
          <a:p>
            <a:r>
              <a:rPr lang="ru-RU" sz="28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Тактильные</a:t>
            </a:r>
            <a:r>
              <a:rPr lang="ru-RU" sz="28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28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развитие чувственного восприятия </a:t>
            </a:r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12" y="971495"/>
            <a:ext cx="4222025" cy="56293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75" y="2069361"/>
            <a:ext cx="6041999" cy="45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67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Тактильные</a:t>
            </a:r>
            <a:r>
              <a:rPr lang="ru-RU" sz="2800" b="1" u="sng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игры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необходимы для развития осязания наряду с тем,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развивается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слух и зрение ребенка.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703" y="1499325"/>
            <a:ext cx="3337521" cy="44500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05" y="1784506"/>
            <a:ext cx="3458392" cy="46111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6" y="2220683"/>
            <a:ext cx="3282043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9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Определить значение сенсорных/тактильных карточек в формировании сенсорного восприятия и тактильных ощущений у дошкольников в процессе коррекционной работы.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Вспомнить пять органов чувств человека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Вспомнить, что такое сенсорное восприятие и тактильные ощущения в развитии дошкольников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определение понятию сенсорные/тактильные карточки;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с информацией о том, что развивают сенсорные/тактильные карточки;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педагогов-психологов со способами изготовления сенсорных/тактильных карточек;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Дать рекомендации по использованию сенсорных/тактильных карточек (игры).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683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u="sng" dirty="0">
                <a:solidFill>
                  <a:srgbClr val="2C3C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ru-RU" sz="2800" b="1" u="sng" dirty="0">
                <a:solidFill>
                  <a:srgbClr val="2C3C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Сенсорные игры </a:t>
            </a:r>
            <a:r>
              <a:rPr lang="ru-RU" sz="2800" dirty="0">
                <a:solidFill>
                  <a:srgbClr val="2C3C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полезны и </a:t>
            </a:r>
            <a:r>
              <a:rPr lang="ru-RU" sz="2800" dirty="0" smtClean="0">
                <a:solidFill>
                  <a:srgbClr val="2C3C4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интересны.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0" y="1664199"/>
            <a:ext cx="5967125" cy="4475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46" y="757646"/>
            <a:ext cx="4251960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16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718" y="283029"/>
            <a:ext cx="8596668" cy="13208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«Найди пару»                                                                                                                                                                                          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классическая игра-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соединялка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только в данном случае соединять карточки можно не только по цвету, но и по фактуре.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09" y="1995713"/>
            <a:ext cx="5773783" cy="4330337"/>
          </a:xfrm>
        </p:spPr>
      </p:pic>
    </p:spTree>
    <p:extLst>
      <p:ext uri="{BB962C8B-B14F-4D97-AF65-F5344CB8AC3E}">
        <p14:creationId xmlns:p14="http://schemas.microsoft.com/office/powerpoint/2010/main" val="2719301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«Последовательности»                                                                                                                                                               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Предложите малышу разложить карточки по порядку от самой жесткой и шершавой к самой гладкой и мягкой.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90" y="1930400"/>
            <a:ext cx="5175249" cy="3881437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401797"/>
            <a:ext cx="5349421" cy="401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98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9006"/>
            <a:ext cx="8596668" cy="1721394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Мемори</a:t>
            </a: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(Мемо) 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Перемешайте карточки и разложите их «рубашкой» вверх. По очереди открывайте пары карточек — если попались одинаковые, они убираются с поля, а игрок может сделать еще один ход. Если карточки разные — право хода переходит  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другому игроку. Помимо обогащения тактильных ощущений, игра способствует развитию зрительного восприятия и памяти, произвольного внимания, тренирует усидчивость.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6" y="2719772"/>
            <a:ext cx="3103670" cy="41382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48" y="2568235"/>
            <a:ext cx="3103670" cy="4138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369" y="2568236"/>
            <a:ext cx="3103671" cy="413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60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2069"/>
            <a:ext cx="8596668" cy="170833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«Четвертый лишний»                                                                                                                                                                               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упрощенный вариант этой игры можно начинать играть уже с 1,5 лет. Используйте только 3 карточки, две из которых должны быть одинаковыми, а третья — отличаться от них по одному существенному признаку. В дальнейшем усложняйте игру, увеличивая количество карточек и количество признаков, по которым их можно объединить.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Например, лишняя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карточка может быть выбрана по признаку «цвет» или «фактура».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680" y="2584676"/>
            <a:ext cx="5370944" cy="40282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3" y="2584676"/>
            <a:ext cx="5443340" cy="408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3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69817"/>
            <a:ext cx="8596668" cy="176058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«Выложи ряд по образцу»                                                                                                                                                                        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Разложите на столе 10, (исходя из возраста больше/меньше) карточек любой фактуры и предложите малышу выложить такую же цепочку из карточек лежащих в разной последовательности.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31" y="1750423"/>
            <a:ext cx="6377524" cy="47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0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166914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«Посчитай-ка!»</a:t>
            </a:r>
            <a:r>
              <a:rPr lang="ru-RU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Используйте карточки как счетный материал. Разложите все выбранные карточки в ряд тактильной стороной вниз и предложите ребенку посчитать их. Уточните, что всего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(до 18)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карточек, в зависимости от возраста ребенка уменьшайте/увеличивайте количество карточек для игры. Попросите ребенка открыть первую, четвертую, седьмую, десятую и т.д. карточки.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31" y="2424001"/>
            <a:ext cx="5710577" cy="42829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47" y="2468880"/>
            <a:ext cx="3144883" cy="419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32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22069"/>
            <a:ext cx="8596668" cy="7837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 </a:t>
            </a:r>
            <a:r>
              <a:rPr lang="ru-RU" sz="20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чего»                                                                                                                                                                           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Разложите на столе 6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-10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карточек, в зависимости от возраста ребенка больше/меньше. Показывайте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ребенку предмет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предложите ему положить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той карточке, которая по смыслу совпадет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фактурой предмета (Что можно сделать из бумаги, из дерева, из стекла, из пластмассы, из ткани из меха т.д.).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выполнении подбора ребенку необходимо обосновать свой выбор.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34" y="2936460"/>
            <a:ext cx="2863488" cy="381798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4896" y="2936460"/>
            <a:ext cx="2899953" cy="386660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9" b="14696"/>
          <a:stretch/>
        </p:blipFill>
        <p:spPr>
          <a:xfrm>
            <a:off x="6521938" y="3274858"/>
            <a:ext cx="1933305" cy="1672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0" b="18648"/>
          <a:stretch/>
        </p:blipFill>
        <p:spPr>
          <a:xfrm>
            <a:off x="9828701" y="4498477"/>
            <a:ext cx="2255545" cy="1983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b="22701"/>
          <a:stretch/>
        </p:blipFill>
        <p:spPr>
          <a:xfrm>
            <a:off x="7640342" y="4869764"/>
            <a:ext cx="2093312" cy="15527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2" t="5204" r="1762" b="14620"/>
          <a:stretch/>
        </p:blipFill>
        <p:spPr>
          <a:xfrm>
            <a:off x="10056848" y="2171685"/>
            <a:ext cx="2013504" cy="21524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1" b="19924"/>
          <a:stretch/>
        </p:blipFill>
        <p:spPr>
          <a:xfrm>
            <a:off x="8021218" y="2256898"/>
            <a:ext cx="1957451" cy="18539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5" b="22228"/>
          <a:stretch/>
        </p:blipFill>
        <p:spPr>
          <a:xfrm>
            <a:off x="9576326" y="191784"/>
            <a:ext cx="2335337" cy="18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1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71995"/>
            <a:ext cx="8596668" cy="2329542"/>
          </a:xfrm>
        </p:spPr>
        <p:txBody>
          <a:bodyPr>
            <a:normAutofit fontScale="90000"/>
          </a:bodyPr>
          <a:lstStyle/>
          <a:p>
            <a:r>
              <a:rPr lang="ru-RU" sz="2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 для чего»                                                                                                                                                                           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Разложите на столе 8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карточек, в зависимости от возраста ребенка больше/меньше. Показывайте ребенку картинки с изображением предметов и предложите ему положить картинку к той карточке, которая по смыслу совпадет с той или иной карточкой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(из кожи делают кожаные изделия, значит необходимо положить картинку с чемоданом; из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ткани шьют одежду, значит необходимо положить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картинку с платьем; через пластмассовую трубочку пьют сок, значит необходимо положить картинку со стаканом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т.д.). При выполнении подбора ребенку необходимо обосновать свой выбор.</a:t>
            </a:r>
            <a:r>
              <a:rPr lang="ru-RU" sz="2000" dirty="0">
                <a:solidFill>
                  <a:srgbClr val="90C2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90C22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9" b="21505"/>
          <a:stretch/>
        </p:blipFill>
        <p:spPr>
          <a:xfrm>
            <a:off x="765778" y="2736668"/>
            <a:ext cx="2477698" cy="1835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b="17063"/>
          <a:stretch/>
        </p:blipFill>
        <p:spPr>
          <a:xfrm>
            <a:off x="3402534" y="2658291"/>
            <a:ext cx="2563831" cy="1992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8" b="26148"/>
          <a:stretch/>
        </p:blipFill>
        <p:spPr>
          <a:xfrm>
            <a:off x="6173737" y="2656477"/>
            <a:ext cx="3007724" cy="18810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5" b="17432"/>
          <a:stretch/>
        </p:blipFill>
        <p:spPr>
          <a:xfrm>
            <a:off x="9349189" y="2440214"/>
            <a:ext cx="2641418" cy="21945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2" b="24479"/>
          <a:stretch/>
        </p:blipFill>
        <p:spPr>
          <a:xfrm>
            <a:off x="6453527" y="4796971"/>
            <a:ext cx="2448144" cy="19855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1" b="20000"/>
          <a:stretch/>
        </p:blipFill>
        <p:spPr>
          <a:xfrm>
            <a:off x="9349189" y="4862285"/>
            <a:ext cx="2400300" cy="18549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2" b="23738"/>
          <a:stretch/>
        </p:blipFill>
        <p:spPr>
          <a:xfrm>
            <a:off x="3654959" y="4901474"/>
            <a:ext cx="2641418" cy="1881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4" b="14403"/>
          <a:stretch/>
        </p:blipFill>
        <p:spPr>
          <a:xfrm>
            <a:off x="821840" y="4733040"/>
            <a:ext cx="2385601" cy="20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4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b="1" u="sng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Ассоциации</a:t>
            </a:r>
            <a:r>
              <a:rPr lang="ru-RU" sz="2000" b="1" u="sng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                                                                                                 </a:t>
            </a:r>
            <a:r>
              <a:rPr lang="ru-RU" sz="2000" b="1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Спрячьте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карточки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(10)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коробку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накройте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тканью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Предложите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ребенку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найти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ощупь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карточки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мягкой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твердой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гладкой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волнистой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колючей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холодной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поверхностью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Предложите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придумать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названия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каждой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карточке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Berlin Sans FB" panose="020E0602020502020306" pitchFamily="34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Травка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Berlin Sans FB" panose="020E0602020502020306" pitchFamily="34" charset="0"/>
              </a:rPr>
              <a:t>»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Berlin Sans FB" panose="020E0602020502020306" pitchFamily="34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Море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Berlin Sans FB" panose="020E0602020502020306" pitchFamily="34" charset="0"/>
              </a:rPr>
              <a:t>»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Berlin Sans FB" panose="020E0602020502020306" pitchFamily="34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Снег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Berlin Sans FB" panose="020E0602020502020306" pitchFamily="34" charset="0"/>
              </a:rPr>
              <a:t>»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т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д.</a:t>
            </a:r>
            <a:r>
              <a:rPr lang="ru-RU" sz="2000" dirty="0">
                <a:solidFill>
                  <a:srgbClr val="000000"/>
                </a:solidFill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2050" name="Picture 2" descr="https://minemshop.ru/images/1022795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4" y="3781425"/>
            <a:ext cx="2960038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antasticbook.ru/pict/1020905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39" y="3023734"/>
            <a:ext cx="4111813" cy="383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85" y="2923364"/>
            <a:ext cx="3858289" cy="289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w7.pngwing.com/pngs/229/271/png-transparent-drawing-infant-child-bebe-mammal-face-carnivora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356" y="767805"/>
            <a:ext cx="5810059" cy="467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3.ppt4web.ru/images/135901/196874/640/img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4" r="2682" b="10709"/>
          <a:stretch/>
        </p:blipFill>
        <p:spPr bwMode="auto">
          <a:xfrm>
            <a:off x="154442" y="3915953"/>
            <a:ext cx="5932472" cy="229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ykyryzo.ru/wp-content/uploads/2020/07/1-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6" b="28056"/>
          <a:stretch/>
        </p:blipFill>
        <p:spPr bwMode="auto">
          <a:xfrm>
            <a:off x="522892" y="609601"/>
            <a:ext cx="4886688" cy="183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21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yslide.ru/documents_3/f40efc846f05b0022def662e3b00a753/img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7"/>
          <a:stretch/>
        </p:blipFill>
        <p:spPr bwMode="auto">
          <a:xfrm>
            <a:off x="2074127" y="609600"/>
            <a:ext cx="669135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1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avatars.mds.yandex.net/get-zen_doc/1710676/pub_5daaec98fc69ab00aef0145a_5daaed90d7859b00b1e95075/scale_12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7902402" cy="58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507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5094" y="4651710"/>
            <a:ext cx="8596668" cy="1320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6" name="Picture 4" descr="https://ds04.infourok.ru/uploads/ex/0fd0/0002e277-8dd26dee/img1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29483" r="13382" b="34171"/>
          <a:stretch/>
        </p:blipFill>
        <p:spPr bwMode="auto">
          <a:xfrm>
            <a:off x="824238" y="2962378"/>
            <a:ext cx="4408166" cy="211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ds03.infourok.ru/uploads/ex/0bda/000660f1-9dbed74b/img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20330" r="14160"/>
          <a:stretch/>
        </p:blipFill>
        <p:spPr bwMode="auto">
          <a:xfrm>
            <a:off x="8421796" y="67504"/>
            <a:ext cx="3622766" cy="26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ds03.infourok.ru/uploads/ex/0bda/000660f1-9dbed74b/img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1" t="19802" b="6892"/>
          <a:stretch/>
        </p:blipFill>
        <p:spPr bwMode="auto">
          <a:xfrm>
            <a:off x="2821851" y="4739411"/>
            <a:ext cx="3631200" cy="18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ds05.infourok.ru/uploads/ex/05e9/00041110-0f01d5cf/img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" t="7064" r="5669" b="19933"/>
          <a:stretch/>
        </p:blipFill>
        <p:spPr bwMode="auto">
          <a:xfrm>
            <a:off x="210284" y="240108"/>
            <a:ext cx="4009019" cy="245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ds05.infourok.ru/uploads/ex/0151/00060848-96e9ec12/img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20453" r="8496" b="16053"/>
          <a:stretch/>
        </p:blipFill>
        <p:spPr bwMode="auto">
          <a:xfrm>
            <a:off x="6669134" y="2941412"/>
            <a:ext cx="4172898" cy="224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900igr.net/up/datas/73242/00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t="10692" r="5743" b="8624"/>
          <a:stretch/>
        </p:blipFill>
        <p:spPr bwMode="auto">
          <a:xfrm>
            <a:off x="4370040" y="134680"/>
            <a:ext cx="3901019" cy="264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8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s04.infourok.ru/uploads/ex/05e3/0008b872-15c575b8/im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3" y="609599"/>
            <a:ext cx="10034453" cy="594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130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365761"/>
            <a:ext cx="8596668" cy="5675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что чувствует ребенок после появление на свет — это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прикосновение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своем сенсорном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развитии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ребенок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развивается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ежедневно и ежечасно прикасаясь ко всему, что находится рядом и окружает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его.</a:t>
            </a:r>
            <a:r>
              <a:rPr lang="ru-RU" sz="28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spc="1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алыш </a:t>
            </a:r>
            <a:r>
              <a:rPr lang="ru-RU" sz="2800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познает окружающий мир всеми органами чувств, и одним из важных направлений детского развития является знакомство с различными тактильными ощущениями.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dou-9-efremov.ucoz.ru/article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514" y="3559626"/>
            <a:ext cx="5068389" cy="316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023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5210" y="679270"/>
            <a:ext cx="89741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Тактильное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ощущение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относится к 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чувству</a:t>
            </a:r>
            <a:r>
              <a:rPr kumimoji="0" lang="ru-RU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осязания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 частности к информации, полученной от изменяющегося давления или вибрации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против кожи. 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Тактильное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ощущение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и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тактильное восприятие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считаются соматическими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чувствами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то есть они возникают на поверхности тела, а не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внутри тела.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900igr.net/up/datai/171068/0022-019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90" y="2551838"/>
            <a:ext cx="6439989" cy="394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955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19978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7828" y="2151727"/>
            <a:ext cx="581143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Сенсорное восприятие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lat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«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sensus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—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чувство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ощущение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– всестороннее взаимодействие ребенка с предметами и их свойствами на основе органов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чувств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то есть это чувственное познание мира. Осязание представляет собой 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тактильную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(поверхностную) чувствительность с помощью рецепторов кожи – самого большого органа нашего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26" name="Picture 2" descr="https://kto-chto-gde.ru/wp-content/uploads/2017/02/kak-lepit-iz-plastil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59" y="3155959"/>
            <a:ext cx="4146558" cy="31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8liski.detkin-club.ru/images/custom_2/rebenok2_59eeefddf1ab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23" y="414814"/>
            <a:ext cx="3143436" cy="24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053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752</TotalTime>
  <Words>733</Words>
  <Application>Microsoft Office PowerPoint</Application>
  <PresentationFormat>Широкоэкранный</PresentationFormat>
  <Paragraphs>80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Berlin Sans FB</vt:lpstr>
      <vt:lpstr>Calibri</vt:lpstr>
      <vt:lpstr>Symbol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Цель: Определить значение сенсорных/тактильных карточек в формировании сенсорного восприятия и тактильных ощущений у дошкольников в процессе коррекционной работы.   .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Ощущения – это способ нашей нервной системы получать информацию о том, что происходит с нашим телом и окружающей средой. Этот процесс называется сенсорной интеграцией. Тактильное ощущение появляется у ребенка одним из первых и является одним из самых значимых и широко распространенных видов чувствительности. Так, например, рецепторы холода, тепла, боли, движения обнаруживаются по всей коже ребенка.  Сенсорная дезинтеграция - это нарушение процесса обработки сенсорной информации. В норме информация от окружающего мира поступает в мозг от сенсорных систем: тактильной, слуховой, зрительной, вкусовой, обонятельной, проприоцептивной, вестибулярной, интегрируется в мозге гармонично и человек адаптивно реагирует на ситуацию, его действия адекватные. Но бывает, что этот процесс функционирует неправильно и в мозг поступают ложные сигналы, тогда реакции человека могут быть не адаптивными. Это называется сенсорной дезинтеграцией. </vt:lpstr>
      <vt:lpstr>Как развивать сенсорику?  Это нужно делать через Осязание – одно из важнейших способностей человека воспринимать окружающий мир.</vt:lpstr>
      <vt:lpstr> </vt:lpstr>
      <vt:lpstr> </vt:lpstr>
      <vt:lpstr>Как и из чего изготовить сенсорные/тактильные карточки?</vt:lpstr>
      <vt:lpstr>Презентация PowerPoint</vt:lpstr>
      <vt:lpstr> Что можно наклеить на картон?  Материалы для создания "авторских" сенсорных/тактильных карточек могут быть самыми разнообразными: - любые ткани (шелк, лен, бархат, плащевка, флис, трикотаж, шерсть,       ватин, ткань с пайетками, мешковина и другие); -  кожа, натуральный и искусственный мех; -  фетр   -  пряжа, атласная лента, тесьма; -  вата, синтепон; -  бархатная бумага; -  наждачная бумага; -  гофрированный картон;</vt:lpstr>
      <vt:lpstr>    -  застежка-липучка, или лента Велькро  -  фольга обычная и от термоизоляции;  -  лоскутки от резиновых и хозяйственных перчаток;  -  кварцевый песок (аквариумный или цветной из наборов для детского творчества "Фреска"),  -  ракушки, камушки; - парафин (его нужно просто аккуратно накапать с горящей свечки); - спички, зубочистки; - проволока, провода; - скрепки; - пуговицы (пришиваются к карточке); - макароны, горох, фасоль, рис, перловка, гречка, манка, пшенка; - губки для мытья посуды (разделите губку на жесткую и мягкую часть и наклейте каждую на отдельную карточку); - бисер, бусины, стразы; - скорлупки грецких орехов.   </vt:lpstr>
      <vt:lpstr> </vt:lpstr>
      <vt:lpstr>Тактильные игры  необходимы для развития осязания наряду с тем, как развивается слух и зрение ребенка. </vt:lpstr>
      <vt:lpstr> Сенсорные игры полезны и интересны.</vt:lpstr>
      <vt:lpstr>«Найди пару»                                                                                                                                                                                            Это классическая игра-соединялка, только в данном случае соединять карточки можно не только по цвету, но и по фактуре. </vt:lpstr>
      <vt:lpstr>«Последовательности»                                                                                                                                                                Предложите малышу разложить карточки по порядку от самой жесткой и шершавой к самой гладкой и мягкой. </vt:lpstr>
      <vt:lpstr>«Мемори» (Мемо)   Перемешайте карточки и разложите их «рубашкой» вверх. По очереди открывайте пары карточек — если попались одинаковые, они убираются с поля, а игрок может сделать еще один ход. Если карточки разные — право хода переходит  к другому игроку. Помимо обогащения тактильных ощущений, игра способствует развитию зрительного восприятия и памяти, произвольного внимания, тренирует усидчивость.   </vt:lpstr>
      <vt:lpstr>«Четвертый лишний»                                                                                                                                                                                 В упрощенный вариант этой игры можно начинать играть уже с 1,5 лет. Используйте только 3 карточки, две из которых должны быть одинаковыми, а третья — отличаться от них по одному существенному признаку. В дальнейшем усложняйте игру, увеличивая количество карточек и количество признаков, по которым их можно объединить. Например, лишняя карточка может быть выбрана по признаку «цвет» или «фактура». </vt:lpstr>
      <vt:lpstr>«Выложи ряд по образцу»                                                                                                                                                                          Разложите на столе 10, (исходя из возраста больше/меньше) карточек любой фактуры и предложите малышу выложить такую же цепочку из карточек лежащих в разной последовательности.  </vt:lpstr>
      <vt:lpstr>«Посчитай-ка!»                                                                                                                                                                      Используйте карточки как счетный материал. Разложите все выбранные карточки в ряд тактильной стороной вниз и предложите ребенку посчитать их. Уточните, что всего 10 (до 18) карточек, в зависимости от возраста ребенка уменьшайте/увеличивайте количество карточек для игры. Попросите ребенка открыть первую, четвертую, седьмую, десятую и т.д. карточки.  </vt:lpstr>
      <vt:lpstr>«Что из чего»                                                                                                                                                                             Разложите на столе 6-10 карточек, в зависимости от возраста ребенка больше/меньше. Показывайте ребенку предмет и предложите ему положить его к той карточке, которая по смыслу совпадет с фактурой предмета (Что можно сделать из бумаги, из дерева, из стекла, из пластмассы, из ткани из меха т.д.). При выполнении подбора ребенку необходимо обосновать свой выбор.  </vt:lpstr>
      <vt:lpstr>«Что для чего»                                                                                                                                                                             Разложите на столе 8 карточек, в зависимости от возраста ребенка больше/меньше. Показывайте ребенку картинки с изображением предметов и предложите ему положить картинку к той карточке, которая по смыслу совпадет с той или иной карточкой (из кожи делают кожаные изделия, значит необходимо положить картинку с чемоданом; из ткани шьют одежду, значит необходимо положить картинку с платьем; через пластмассовую трубочку пьют сок, значит необходимо положить картинку со стаканом и т.д.). При выполнении подбора ребенку необходимо обосновать свой выбор. </vt:lpstr>
      <vt:lpstr>«Ассоциации»                                                                                                                                                                                Спрячьте карточки (10) в коробку и накройте тканью. Предложите ребенку найти на ощупь карточки с мягкой, твердой, гладкой, волнистой, колючей, холодной поверхностью. Предложите придумать названия каждой карточке («Травка», «Море», «Снег» и т.д.)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66</cp:revision>
  <dcterms:created xsi:type="dcterms:W3CDTF">2020-11-02T19:59:06Z</dcterms:created>
  <dcterms:modified xsi:type="dcterms:W3CDTF">2021-02-25T10:46:00Z</dcterms:modified>
</cp:coreProperties>
</file>