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83" r:id="rId3"/>
    <p:sldId id="277" r:id="rId4"/>
    <p:sldId id="265" r:id="rId5"/>
    <p:sldId id="266" r:id="rId6"/>
    <p:sldId id="257" r:id="rId7"/>
    <p:sldId id="279" r:id="rId8"/>
    <p:sldId id="267" r:id="rId9"/>
    <p:sldId id="278" r:id="rId10"/>
    <p:sldId id="268" r:id="rId11"/>
    <p:sldId id="284" r:id="rId12"/>
    <p:sldId id="281" r:id="rId13"/>
    <p:sldId id="269" r:id="rId14"/>
    <p:sldId id="270" r:id="rId15"/>
    <p:sldId id="273" r:id="rId16"/>
    <p:sldId id="272" r:id="rId17"/>
    <p:sldId id="274" r:id="rId18"/>
    <p:sldId id="275" r:id="rId19"/>
    <p:sldId id="280" r:id="rId20"/>
    <p:sldId id="261" r:id="rId21"/>
    <p:sldId id="262" r:id="rId22"/>
    <p:sldId id="263" r:id="rId23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3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9375" y="965200"/>
            <a:ext cx="5068888" cy="347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0512" cy="386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5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40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11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25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70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41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3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8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83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3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60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67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49375" y="965200"/>
            <a:ext cx="5072063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6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4550" y="700088"/>
            <a:ext cx="2151063" cy="6424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0787" cy="6424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700088"/>
            <a:ext cx="8604250" cy="1258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22325" y="2138363"/>
            <a:ext cx="4130675" cy="49863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2138363"/>
            <a:ext cx="4132263" cy="4986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700088"/>
            <a:ext cx="8604250" cy="1258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2325" y="2138363"/>
            <a:ext cx="4130675" cy="4986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2138363"/>
            <a:ext cx="4132263" cy="498633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0675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138363"/>
            <a:ext cx="4132263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700088"/>
            <a:ext cx="8604250" cy="125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2138363"/>
            <a:ext cx="8415338" cy="4986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62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" charset="0"/>
        </a:defRPr>
      </a:lvl2pPr>
      <a:lvl3pPr marL="11430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" charset="0"/>
        </a:defRPr>
      </a:lvl3pPr>
      <a:lvl4pPr marL="16002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" charset="0"/>
        </a:defRPr>
      </a:lvl4pPr>
      <a:lvl5pPr marL="20574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" charset="0"/>
        </a:defRPr>
      </a:lvl5pPr>
      <a:lvl6pPr marL="25146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" charset="0"/>
        </a:defRPr>
      </a:lvl6pPr>
      <a:lvl7pPr marL="29718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" charset="0"/>
        </a:defRPr>
      </a:lvl7pPr>
      <a:lvl8pPr marL="34290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" charset="0"/>
        </a:defRPr>
      </a:lvl8pPr>
      <a:lvl9pPr marL="38862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25488" y="644525"/>
            <a:ext cx="8418512" cy="621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120" rIns="0" bIns="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 u="sng" dirty="0" err="1">
                <a:solidFill>
                  <a:srgbClr val="99284C"/>
                </a:solidFill>
              </a:rPr>
              <a:t>Особенности</a:t>
            </a:r>
            <a:r>
              <a:rPr lang="en-US" sz="4400" b="1" u="sng" dirty="0">
                <a:solidFill>
                  <a:srgbClr val="99284C"/>
                </a:solidFill>
              </a:rPr>
              <a:t> </a:t>
            </a:r>
            <a:r>
              <a:rPr lang="en-US" sz="4400" b="1" u="sng" dirty="0" err="1">
                <a:solidFill>
                  <a:srgbClr val="99284C"/>
                </a:solidFill>
              </a:rPr>
              <a:t>работы</a:t>
            </a:r>
            <a:r>
              <a:rPr lang="en-US" sz="4400" b="1" u="sng" dirty="0">
                <a:solidFill>
                  <a:srgbClr val="99284C"/>
                </a:solidFill>
              </a:rPr>
              <a:t> с </a:t>
            </a:r>
            <a:r>
              <a:rPr lang="en-US" sz="4400" b="1" u="sng" dirty="0" err="1">
                <a:solidFill>
                  <a:srgbClr val="99284C"/>
                </a:solidFill>
              </a:rPr>
              <a:t>семьей</a:t>
            </a:r>
            <a:r>
              <a:rPr lang="en-US" sz="4400" b="1" u="sng" dirty="0">
                <a:solidFill>
                  <a:srgbClr val="99284C"/>
                </a:solidFill>
              </a:rPr>
              <a:t>, </a:t>
            </a:r>
            <a:r>
              <a:rPr lang="en-US" sz="4400" b="1" u="sng" dirty="0" err="1">
                <a:solidFill>
                  <a:srgbClr val="99284C"/>
                </a:solidFill>
              </a:rPr>
              <a:t>воспитывающей</a:t>
            </a:r>
            <a:r>
              <a:rPr lang="en-US" sz="4400" b="1" u="sng" dirty="0">
                <a:solidFill>
                  <a:srgbClr val="99284C"/>
                </a:solidFill>
              </a:rPr>
              <a:t> </a:t>
            </a:r>
            <a:r>
              <a:rPr lang="en-US" sz="4400" b="1" u="sng" dirty="0" err="1">
                <a:solidFill>
                  <a:srgbClr val="99284C"/>
                </a:solidFill>
              </a:rPr>
              <a:t>ребенка</a:t>
            </a:r>
            <a:r>
              <a:rPr lang="en-US" sz="4400" b="1" u="sng" dirty="0">
                <a:solidFill>
                  <a:srgbClr val="99284C"/>
                </a:solidFill>
              </a:rPr>
              <a:t> с </a:t>
            </a:r>
            <a:r>
              <a:rPr lang="en-US" sz="4400" b="1" u="sng" dirty="0" smtClean="0">
                <a:solidFill>
                  <a:srgbClr val="99284C"/>
                </a:solidFill>
              </a:rPr>
              <a:t>ОВЗ</a:t>
            </a:r>
            <a:endParaRPr lang="ru-RU" sz="4400" b="1" u="sng" dirty="0" smtClean="0">
              <a:solidFill>
                <a:srgbClr val="99284C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4800" b="1" u="sng" dirty="0" smtClean="0">
              <a:solidFill>
                <a:srgbClr val="99284C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 b="1" dirty="0" smtClean="0">
                <a:solidFill>
                  <a:srgbClr val="992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для педагогов</a:t>
            </a:r>
          </a:p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 b="1" dirty="0" smtClean="0">
                <a:solidFill>
                  <a:srgbClr val="992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992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МКОУ ДО ППМС </a:t>
            </a:r>
          </a:p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1" dirty="0" smtClean="0">
                <a:solidFill>
                  <a:srgbClr val="992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 </a:t>
            </a:r>
          </a:p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1" dirty="0" err="1" smtClean="0">
                <a:solidFill>
                  <a:srgbClr val="992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Митрохова</a:t>
            </a:r>
            <a:r>
              <a:rPr lang="ru-RU" b="1" dirty="0" smtClean="0">
                <a:solidFill>
                  <a:srgbClr val="992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2400" b="1" dirty="0" smtClean="0">
              <a:solidFill>
                <a:srgbClr val="9928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2400" b="1" dirty="0">
              <a:solidFill>
                <a:srgbClr val="9928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 b="1" dirty="0" smtClean="0">
                <a:solidFill>
                  <a:srgbClr val="992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Людиново, 2022г</a:t>
            </a:r>
            <a:endParaRPr lang="en-US" sz="2400" b="1" dirty="0">
              <a:solidFill>
                <a:srgbClr val="9928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>
          <a:xfrm>
            <a:off x="1001712" y="2484438"/>
            <a:ext cx="8142288" cy="3733800"/>
          </a:xfrm>
          <a:ln/>
        </p:spPr>
        <p:txBody>
          <a:bodyPr tIns="14040" anchor="t"/>
          <a:lstStyle/>
          <a:p>
            <a:pPr marL="71437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endParaRPr lang="ru-RU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400" i="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sz="2400" i="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«особым» ребенком делятся на:</a:t>
            </a:r>
          </a:p>
          <a:p>
            <a:pPr marL="71437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 проблему                      Не понимает проблему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1195"/>
              </p:ext>
            </p:extLst>
          </p:nvPr>
        </p:nvGraphicFramePr>
        <p:xfrm>
          <a:off x="1230311" y="3467636"/>
          <a:ext cx="3505202" cy="23553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659505636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730010147"/>
                    </a:ext>
                  </a:extLst>
                </a:gridCol>
              </a:tblGrid>
              <a:tr h="830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Принимает проблему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принимает проблему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7080"/>
                  </a:ext>
                </a:extLst>
              </a:tr>
              <a:tr h="1440951">
                <a:tc>
                  <a:txBody>
                    <a:bodyPr/>
                    <a:lstStyle/>
                    <a:p>
                      <a:r>
                        <a:rPr lang="ru-RU" dirty="0" smtClean="0"/>
                        <a:t>Ищет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Закрытая семья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69129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33220"/>
              </p:ext>
            </p:extLst>
          </p:nvPr>
        </p:nvGraphicFramePr>
        <p:xfrm>
          <a:off x="5192712" y="3467636"/>
          <a:ext cx="3657600" cy="236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148">
                  <a:extLst>
                    <a:ext uri="{9D8B030D-6E8A-4147-A177-3AD203B41FA5}">
                      <a16:colId xmlns:a16="http://schemas.microsoft.com/office/drawing/2014/main" val="2771835579"/>
                    </a:ext>
                  </a:extLst>
                </a:gridCol>
                <a:gridCol w="1756452">
                  <a:extLst>
                    <a:ext uri="{9D8B030D-6E8A-4147-A177-3AD203B41FA5}">
                      <a16:colId xmlns:a16="http://schemas.microsoft.com/office/drawing/2014/main" val="2135073753"/>
                    </a:ext>
                  </a:extLst>
                </a:gridCol>
              </a:tblGrid>
              <a:tr h="901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Принимает проблему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принимает проблему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053160"/>
                  </a:ext>
                </a:extLst>
              </a:tr>
              <a:tr h="14542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Интуитивное воспитание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Мульти-</a:t>
                      </a:r>
                    </a:p>
                    <a:p>
                      <a:pPr algn="ctr"/>
                      <a:r>
                        <a:rPr lang="ru-RU" dirty="0" smtClean="0"/>
                        <a:t>сложная ситуация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321723"/>
                  </a:ext>
                </a:extLst>
              </a:tr>
            </a:tbl>
          </a:graphicData>
        </a:graphic>
      </p:graphicFrame>
      <p:pic>
        <p:nvPicPr>
          <p:cNvPr id="12290" name="Picture 2" descr="https://luchik79.ru/wp-content/uploads/2020/11/51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88" y="808037"/>
            <a:ext cx="526104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59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693738" y="1189036"/>
            <a:ext cx="4106862" cy="5529263"/>
          </a:xfrm>
          <a:ln/>
        </p:spPr>
        <p:txBody>
          <a:bodyPr tIns="16200" anchor="t"/>
          <a:lstStyle/>
          <a:p>
            <a:pPr marL="501650" indent="-430213" algn="l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en-US" sz="2800" b="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en-US" sz="28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800" b="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en-US" sz="28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</a:t>
            </a:r>
            <a:r>
              <a:rPr lang="en-US" sz="28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особый</a:t>
            </a:r>
            <a:r>
              <a:rPr lang="en-US" sz="28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en-US" sz="28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</a:t>
            </a:r>
            <a:r>
              <a:rPr lang="en-US" sz="28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sz="28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требующий</a:t>
            </a:r>
            <a:r>
              <a:rPr lang="en-US" sz="28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</a:t>
            </a:r>
            <a:r>
              <a:rPr lang="en-US" sz="28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</a:t>
            </a:r>
            <a:r>
              <a:rPr lang="en-US" sz="28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en-US" sz="28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такта</a:t>
            </a:r>
            <a:r>
              <a:rPr lang="en-US" sz="28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терпимости</a:t>
            </a:r>
            <a:r>
              <a:rPr lang="en-US" sz="28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17637"/>
            <a:ext cx="4443412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6802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Клип 4" descr="Модель формирования позиции родителей «особого» ребенкаПЕРВЫЙ ЭТАП&#10;Направлен..."/>
          <p:cNvPicPr>
            <a:picLocks noGrp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731837"/>
            <a:ext cx="86106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25488" y="3017837"/>
            <a:ext cx="8505824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120" rIns="0" bIns="0" anchor="ctr"/>
          <a:lstStyle/>
          <a:p>
            <a:pPr marL="0" marR="0" lvl="0" indent="0" algn="ctr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психолого-педагогического сопровождения семьи с «особым» ребенком,</a:t>
            </a:r>
          </a:p>
          <a:p>
            <a:pPr marL="0" marR="0" lvl="0" indent="0" algn="ctr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казание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квалифицированной поддержки родителям </a:t>
            </a:r>
          </a:p>
          <a:p>
            <a:pPr marL="0" marR="0" lvl="0" indent="0" algn="ctr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 представителям)</a:t>
            </a:r>
            <a:endParaRPr lang="ru-RU" sz="2400" b="1" u="sng" noProof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близким взрослым создать семейную среду, комфортную для развития ребенка;</a:t>
            </a:r>
          </a:p>
          <a:p>
            <a:pPr marL="342900" marR="0" lvl="0" indent="-342900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активного участия родителей в воспитании и обучении ребенка;</a:t>
            </a:r>
          </a:p>
          <a:p>
            <a:pPr marL="342900" marR="0" lvl="0" indent="-342900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адекватных взаимоотношений между взрослыми и их детьми;</a:t>
            </a:r>
          </a:p>
          <a:p>
            <a:pPr marL="342900" marR="0" lvl="0" indent="-342900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понимания родителями (законными представителями) проблем их ребенка;</a:t>
            </a:r>
          </a:p>
          <a:p>
            <a:pPr marL="342900" marR="0" lvl="0" indent="-342900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гиперболизации , минимизации или отрицания наличия проблем у ребенка;</a:t>
            </a:r>
          </a:p>
          <a:p>
            <a:pPr marL="342900" marR="0" lvl="0" indent="-342900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родительской компетентности и формирование адекватной оценки состояния своего ребенка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000" b="1" i="0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30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25488" y="808037"/>
            <a:ext cx="8418512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120" rIns="0" bIns="0" anchor="ctr"/>
          <a:lstStyle/>
          <a:p>
            <a:pPr marL="0" marR="0" lvl="0" indent="0" algn="ctr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Формы</a:t>
            </a:r>
            <a:r>
              <a:rPr kumimoji="0" lang="ru-RU" sz="3200" b="1" i="0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методы работы с родителями</a:t>
            </a:r>
          </a:p>
          <a:p>
            <a:pPr marL="0" marR="0" lvl="0" indent="0" algn="ctr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4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настоящий момент сложилась определенная система работы с родителями,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воспитывающими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ОВЗ, которая включает два этапа: </a:t>
            </a:r>
          </a:p>
          <a:p>
            <a:pPr marL="0" marR="0" lvl="0" indent="0" algn="ctr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ru-RU" sz="2400" b="1" u="sng" baseline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ru-RU" sz="2400" b="1" i="0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этап </a:t>
            </a:r>
            <a:r>
              <a:rPr kumimoji="0" lang="ru-RU" sz="24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изучение семьи с помощью методов анкетирования, тестирования, собеседования, наблюдения, посещение семей (патронаж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ctr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этап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поиск оптимальных форм взаимодействия с родителями. Они делятся на коллективные, индивидуальные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наглядно-информационные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ru-RU" sz="2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57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>
          <a:xfrm>
            <a:off x="1001711" y="1798637"/>
            <a:ext cx="8142288" cy="4710113"/>
          </a:xfrm>
          <a:ln/>
        </p:spPr>
        <p:txBody>
          <a:bodyPr tIns="14040" anchor="t"/>
          <a:lstStyle/>
          <a:p>
            <a:pPr marL="71437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400" i="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работы  специалистов с семьями, воспитывающими детей с ОВЗ</a:t>
            </a:r>
            <a:endParaRPr lang="ru-RU" sz="2000" i="0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09386"/>
              </p:ext>
            </p:extLst>
          </p:nvPr>
        </p:nvGraphicFramePr>
        <p:xfrm>
          <a:off x="1001711" y="2560638"/>
          <a:ext cx="7848600" cy="445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659505636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3730010147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171906139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1063219293"/>
                    </a:ext>
                  </a:extLst>
                </a:gridCol>
              </a:tblGrid>
              <a:tr h="7265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Личностно-ориентированный принцип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Гуманно-личностный принцип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комплексности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деятельностного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подхода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7080"/>
                  </a:ext>
                </a:extLst>
              </a:tr>
              <a:tr h="3693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Подход к детям, родителям,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в центре стоит учет личностных особенностей ребенка, семьи;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комфортных, безопасных условий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Всестороннее уважение и любовь к ребенку, к каждому члену семьи, вера в них, формирование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позитивной «Я-концепции» каждого ребенка,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его представлениях о себе (необходимо, чтобы слышал слова одобрения и поддержки, проживал ситуацию успеха)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Психолого-педагогическая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помощь, которую можно рассматривать только в комплексе, в тесном контакте с педагогом-психологом, учителем-логопедом, учителем-дефектологом, социальным педагогом, учителем, воспитателем, муз. руководителем (если ребенок посещает ОО), родителем.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Помощь,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осуществляется с учетом ведущего вида деятельности ребенка (в игровой деятельности), кроме того необходимо ориентироваться также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на тот вид деятельности , который является личностно-значимым для ребенка.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69129"/>
                  </a:ext>
                </a:extLst>
              </a:tr>
            </a:tbl>
          </a:graphicData>
        </a:graphic>
      </p:graphicFrame>
      <p:pic>
        <p:nvPicPr>
          <p:cNvPr id="11268" name="Picture 4" descr="https://topuch.ru/obshestvo-i-deti-invalidi/300220_html_c2c7e7bafb127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2" y="731837"/>
            <a:ext cx="5410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30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7425" cy="1262062"/>
          </a:xfrm>
          <a:ln/>
        </p:spPr>
        <p:txBody>
          <a:bodyPr tIns="201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0" u="sng" dirty="0" err="1" smtClean="0"/>
              <a:t>Сотрудничество</a:t>
            </a:r>
            <a:r>
              <a:rPr lang="ru-RU" sz="2800" i="0" u="sng" dirty="0" smtClean="0"/>
              <a:t> </a:t>
            </a:r>
            <a:r>
              <a:rPr lang="ru-RU" sz="2800" i="0" u="sng" dirty="0" smtClean="0"/>
              <a:t>родителя</a:t>
            </a:r>
            <a:r>
              <a:rPr lang="en-US" sz="2800" i="0" u="sng" dirty="0" smtClean="0"/>
              <a:t> </a:t>
            </a:r>
            <a:r>
              <a:rPr lang="en-US" sz="2800" i="0" u="sng" dirty="0" smtClean="0"/>
              <a:t>с</a:t>
            </a:r>
            <a:r>
              <a:rPr lang="ru-RU" sz="2800" i="0" u="sng" dirty="0" smtClean="0"/>
              <a:t>о специалистами</a:t>
            </a:r>
            <a:r>
              <a:rPr lang="en-US" sz="2800" i="0" dirty="0" smtClean="0"/>
              <a:t>:</a:t>
            </a:r>
            <a:r>
              <a:rPr lang="ru-RU" sz="2800" i="0" dirty="0" smtClean="0"/>
              <a:t/>
            </a:r>
            <a:br>
              <a:rPr lang="ru-RU" sz="2800" i="0" dirty="0" smtClean="0"/>
            </a:b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9144000" cy="7910513"/>
          </a:xfrm>
          <a:ln/>
        </p:spPr>
        <p:txBody>
          <a:bodyPr tIns="18000"/>
          <a:lstStyle/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асширяет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1437" indent="0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ридает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1437" indent="0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пособствует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пониманию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компенсаторных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1437" indent="0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омогает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6955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036637"/>
            <a:ext cx="8607425" cy="762000"/>
          </a:xfrm>
          <a:ln/>
        </p:spPr>
        <p:txBody>
          <a:bodyPr tIns="201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семьей воспитывающей </a:t>
            </a:r>
            <a:br>
              <a:rPr lang="ru-RU" sz="2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«особого» ребенка </a:t>
            </a:r>
            <a:br>
              <a:rPr lang="ru-RU" sz="2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следующие задачи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2" y="1951037"/>
            <a:ext cx="9132888" cy="7559676"/>
          </a:xfrm>
          <a:ln/>
        </p:spPr>
        <p:txBody>
          <a:bodyPr tIns="18000"/>
          <a:lstStyle/>
          <a:p>
            <a:pPr marL="501650" indent="-430213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родителям принять себя и своих детей, такими какие они есть;</a:t>
            </a:r>
          </a:p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собственные творческие возможности;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взгляд на свою проблему – воспринимать ее не как «крест», а как «особое предназначение»;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Вооружить родителей различными способами коммуникации;</a:t>
            </a:r>
          </a:p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помогать и поддерживать друг друга;</a:t>
            </a:r>
          </a:p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 избавится от чувства обособленности 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брошенности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 горе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в формировании   адекватной оценки психологического состояния детей;</a:t>
            </a:r>
          </a:p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тревоги и страха отвержения;</a:t>
            </a:r>
          </a:p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адекватного представления об общественных процессах и месте «особых» людей в структуре общества;</a:t>
            </a:r>
          </a:p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избавиться от комплекса вины и неполноценности себя и своей семьи.</a:t>
            </a:r>
          </a:p>
          <a:p>
            <a:pPr marL="71437" indent="0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71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7425" cy="1262062"/>
          </a:xfrm>
          <a:ln/>
        </p:spPr>
        <p:txBody>
          <a:bodyPr tIns="20160"/>
          <a:lstStyle/>
          <a:p>
            <a:pPr marL="71437" lvl="0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800" i="0" u="sng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Психотерапевтическая работа может быть осуществлена на нескольких </a:t>
            </a:r>
            <a:r>
              <a:rPr lang="ru-RU" sz="2800" i="0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уровнях:</a:t>
            </a:r>
            <a:r>
              <a:rPr lang="ru-RU" sz="2800" i="0" u="sng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i="0" u="sng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98637"/>
            <a:ext cx="8850312" cy="7712076"/>
          </a:xfrm>
          <a:ln/>
        </p:spPr>
        <p:txBody>
          <a:bodyPr tIns="18000"/>
          <a:lstStyle/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" indent="0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7" indent="-285750">
              <a:buClr>
                <a:srgbClr val="99284C"/>
              </a:buClr>
              <a:buSzPct val="75000"/>
              <a:buFont typeface="Wingdings" pitchFamily="2" charset="2"/>
              <a:buChar char="q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активности, пессимистически настроенных членов семьи, актуализация потребности в самораскрытии;</a:t>
            </a:r>
          </a:p>
          <a:p>
            <a:pPr marL="71437" indent="0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7" indent="-285750">
              <a:buClr>
                <a:srgbClr val="99284C"/>
              </a:buClr>
              <a:buSzPct val="75000"/>
              <a:buFont typeface="Wingdings" pitchFamily="2" charset="2"/>
              <a:buChar char="q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состояния родителей и других членов семьи и формирование умений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снятие эмоционального напряжения;</a:t>
            </a:r>
          </a:p>
          <a:p>
            <a:pPr marL="357187" indent="-285750">
              <a:buClr>
                <a:srgbClr val="99284C"/>
              </a:buClr>
              <a:buSzPct val="75000"/>
              <a:buFontTx/>
              <a:buChar char="-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7" indent="-285750">
              <a:buClr>
                <a:srgbClr val="99284C"/>
              </a:buClr>
              <a:buSzPct val="75000"/>
              <a:buFont typeface="Wingdings" pitchFamily="2" charset="2"/>
              <a:buChar char="q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Поведенческий </a:t>
            </a:r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эффективных навыков и умений, переоценка жизненной ситуации.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94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зультатами успешной работы с родителями являютсяУстойчивость&#10;психо-&#10;эмоцио..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" y="655637"/>
            <a:ext cx="7924800" cy="6164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25488" y="644525"/>
            <a:ext cx="8418512" cy="621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120" rIns="0" bIns="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b="1" u="sng" dirty="0" smtClean="0">
                <a:solidFill>
                  <a:srgbClr val="99284C"/>
                </a:solidFill>
              </a:rPr>
              <a:t>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4800" b="1" u="sng" dirty="0" smtClean="0">
              <a:solidFill>
                <a:srgbClr val="99284C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 b="1" dirty="0" smtClean="0">
                <a:solidFill>
                  <a:srgbClr val="992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9928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620712" y="747040"/>
            <a:ext cx="8534400" cy="5693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у педагогов психологической готовности к взаимодействию с семьей ребенка с ограниченными возможностями здоровья, снятие психологических барьеров.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повышение психолого-педагогической компетентности педагогов;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представлений о психологических особенностях семьи ребенка с ограниченными возможностями здоровья;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анализ и определение пути помощи и поддержки семье ребенка с ОВЗ в условиях современного мира;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оказание психотерапевтической помощи семье.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5037138" y="1112836"/>
            <a:ext cx="4335462" cy="5522913"/>
          </a:xfrm>
          <a:ln/>
        </p:spPr>
        <p:txBody>
          <a:bodyPr tIns="14040" anchor="t"/>
          <a:lstStyle/>
          <a:p>
            <a:pPr marL="501650" indent="-430213" algn="l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достигается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соединено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особыми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0" i="0" dirty="0" err="1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</a:t>
            </a:r>
            <a:r>
              <a:rPr lang="en-US" sz="2800" b="0" i="0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822325" y="2138363"/>
          <a:ext cx="4106863" cy="237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r:id="rId4" imgW="4107600" imgH="2379600" progId="">
                  <p:embed/>
                </p:oleObj>
              </mc:Choice>
              <mc:Fallback>
                <p:oleObj r:id="rId4" imgW="4107600" imgH="237960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2138363"/>
                        <a:ext cx="4106863" cy="237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252663"/>
            <a:ext cx="4343400" cy="323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538" y="685800"/>
            <a:ext cx="7688262" cy="6442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906586" y="5075237"/>
            <a:ext cx="5724525" cy="1524000"/>
          </a:xfrm>
          <a:ln/>
        </p:spPr>
        <p:txBody>
          <a:bodyPr tIns="2736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 smtClean="0"/>
              <a:t>Спасибо за внимание!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6386" name="Picture 2" descr="http://dou2.edunoskol.ru/images/virtualnay_gostinay_21/ovz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2" y="1070260"/>
            <a:ext cx="4926013" cy="399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684679" y="0"/>
            <a:ext cx="6849721" cy="675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120" rIns="0" bIns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«Если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чем-то на тебя не похож,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этим вовсе не оскорбляю тебя,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А, напротив,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одаряю».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Антуан де Сент-Экзюпери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rpnews.ru/wp-content/uploads/2021/12/%D0%BC%D0%B5%D0%B6%D0%B4%D1%83%D0%BD%D0%B0%D1%80%D0%BE%D0%B4%D0%BD%D1%8B%D0%B9-%D0%B4%D0%B5%D0%BD%D1%8C-%D0%B8%D0%BD%D0%B2%D0%B0%D0%BB%D0%B8%D0%B4%D0%BE%D0%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2" y="808037"/>
            <a:ext cx="4518527" cy="31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81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25488" y="3170237"/>
            <a:ext cx="8418512" cy="3687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120" rIns="0" bIns="0" anchor="ctr"/>
          <a:lstStyle/>
          <a:p>
            <a:pPr marL="0" marR="0" lvl="0" indent="0" algn="ctr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800" dirty="0" smtClean="0">
                <a:solidFill>
                  <a:srgbClr val="992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ребенка с нарушениями в развитии всегда является стрессом для семьи. Таким семьям необходима комплексная психолого-педагогическая помощь. К работе с семьей, имеющей ребенка с ОВЗ, следует подходить с гуманистических позиций, ориентировать родителей на опережающую подготовку ребенка к жизни, вырабатывать у него умение мыслить категориями будущего, формировать позитивные перспективы его развития</a:t>
            </a:r>
            <a:r>
              <a:rPr lang="ru-RU" sz="2000" dirty="0" smtClean="0">
                <a:solidFill>
                  <a:srgbClr val="992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i="0" strike="noStrike" kern="1200" cap="none" spc="0" normalizeH="0" baseline="0" noProof="0" dirty="0">
              <a:ln>
                <a:noFill/>
              </a:ln>
              <a:solidFill>
                <a:srgbClr val="99284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newtambov.ru/storage/2021/04/AYxAd9N6OO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94" y="882220"/>
            <a:ext cx="34671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69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25488" y="731837"/>
            <a:ext cx="8418512" cy="2667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120" rIns="0" bIns="0" anchor="ctr"/>
          <a:lstStyle/>
          <a:p>
            <a:pPr marL="0" marR="0" lvl="0" indent="0" algn="ctr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коррекционная работа с «особым» ребенком невозможна без определенного специального образования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родителей.</a:t>
            </a:r>
          </a:p>
          <a:p>
            <a:pPr marL="0" marR="0" lvl="0" indent="0" algn="ctr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800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должна быть направлена на то, чтобы родители из пассивных наблюдателей стали активными участниками воспитания и обучения своих детей с ограниченными возможностями здоровья</a:t>
            </a:r>
          </a:p>
          <a:p>
            <a:pPr marL="0" marR="0" lvl="0" indent="0" algn="ctr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А.Р. Малер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pcenter-tlt.ru/wp-content/uploads/2021/03/deti_ogranichen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2" y="4084637"/>
            <a:ext cx="4252118" cy="283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11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3" y="1143000"/>
            <a:ext cx="3563937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>
          <a:xfrm>
            <a:off x="5037138" y="1570037"/>
            <a:ext cx="4106862" cy="5014913"/>
          </a:xfrm>
          <a:ln/>
        </p:spPr>
        <p:txBody>
          <a:bodyPr tIns="14040" anchor="t"/>
          <a:lstStyle/>
          <a:p>
            <a:pPr marL="501650" indent="-430213" algn="l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имеющая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особыми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нуждами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дезинтеграция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меняет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привычный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en-US" sz="280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Клип 4" descr="Реакции родителей, когда они узнают, что у них «особый» ребенокотрицание&#10;&#10;на..."/>
          <p:cNvPicPr>
            <a:picLocks noGrp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960437"/>
            <a:ext cx="86106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>
          <a:xfrm>
            <a:off x="1001712" y="2103437"/>
            <a:ext cx="8142288" cy="4481513"/>
          </a:xfrm>
          <a:ln/>
        </p:spPr>
        <p:txBody>
          <a:bodyPr tIns="14040" anchor="t"/>
          <a:lstStyle/>
          <a:p>
            <a:pPr marL="71437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800" i="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адаптации семьи к ситуации рождения </a:t>
            </a:r>
          </a:p>
          <a:p>
            <a:pPr marL="71437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800" i="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ОВЗ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333314"/>
              </p:ext>
            </p:extLst>
          </p:nvPr>
        </p:nvGraphicFramePr>
        <p:xfrm>
          <a:off x="1611312" y="3094038"/>
          <a:ext cx="6781800" cy="3901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659505636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3730010147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1063219293"/>
                    </a:ext>
                  </a:extLst>
                </a:gridCol>
              </a:tblGrid>
              <a:tr h="3643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Первая стадия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Вторая стадия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Третья стадия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7080"/>
                  </a:ext>
                </a:extLst>
              </a:tr>
              <a:tr h="3521868">
                <a:tc>
                  <a:txBody>
                    <a:bodyPr/>
                    <a:lstStyle/>
                    <a:p>
                      <a:r>
                        <a:rPr lang="ru-RU" b="1" u="sng" dirty="0" smtClean="0"/>
                        <a:t>Стадия шока</a:t>
                      </a:r>
                    </a:p>
                    <a:p>
                      <a:r>
                        <a:rPr lang="ru-RU" sz="1600" b="1" dirty="0" smtClean="0"/>
                        <a:t>Агрессии,</a:t>
                      </a:r>
                      <a:r>
                        <a:rPr lang="ru-RU" sz="1600" b="1" baseline="0" dirty="0" smtClean="0"/>
                        <a:t> Отрицания проблемы. Поиска «виноватого». В семье растет напряженность. Ухудшается социально-психологический климат.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u="sng" dirty="0" smtClean="0"/>
                        <a:t>Стадия скорби</a:t>
                      </a:r>
                    </a:p>
                    <a:p>
                      <a:r>
                        <a:rPr lang="ru-RU" sz="1600" b="1" u="none" dirty="0" smtClean="0"/>
                        <a:t>по</a:t>
                      </a:r>
                      <a:r>
                        <a:rPr lang="ru-RU" sz="1600" b="1" u="none" baseline="0" dirty="0" smtClean="0"/>
                        <a:t> здоровью ребенка, которого нет. Семья уже понимает свою значимость и ответственность за ребенка, но чувствует беспомощность в вопросах воспитания, ищет совета у специалистов</a:t>
                      </a:r>
                      <a:endParaRPr lang="ru-RU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u="sng" dirty="0" smtClean="0"/>
                        <a:t>Стадия адаптации</a:t>
                      </a:r>
                    </a:p>
                    <a:p>
                      <a:r>
                        <a:rPr lang="ru-RU" sz="1600" b="1" u="none" dirty="0" smtClean="0"/>
                        <a:t>Родители входят в ситуацию. Начинают строить жизнь с учетом того, что в семье «особый» ребенок</a:t>
                      </a:r>
                      <a:endParaRPr lang="ru-RU" sz="1600" b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69129"/>
                  </a:ext>
                </a:extLst>
              </a:tr>
            </a:tbl>
          </a:graphicData>
        </a:graphic>
      </p:graphicFrame>
      <p:pic>
        <p:nvPicPr>
          <p:cNvPr id="11268" name="Picture 4" descr="https://topuch.ru/obshestvo-i-deti-invalidi/300220_html_c2c7e7bafb127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2" y="808037"/>
            <a:ext cx="5410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979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>
          <a:xfrm>
            <a:off x="1001712" y="2484438"/>
            <a:ext cx="8142288" cy="3733800"/>
          </a:xfrm>
          <a:ln/>
        </p:spPr>
        <p:txBody>
          <a:bodyPr tIns="14040" anchor="t"/>
          <a:lstStyle/>
          <a:p>
            <a:pPr marL="71437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endParaRPr lang="ru-RU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ru-RU" sz="2400" i="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1437">
              <a:buClr>
                <a:srgbClr val="99284C"/>
              </a:buClr>
              <a:buSzPct val="75000"/>
              <a:tabLst>
                <a:tab pos="501650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1195"/>
              </p:ext>
            </p:extLst>
          </p:nvPr>
        </p:nvGraphicFramePr>
        <p:xfrm>
          <a:off x="6079172" y="4465637"/>
          <a:ext cx="416560" cy="36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6595056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30010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69129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33220"/>
              </p:ext>
            </p:extLst>
          </p:nvPr>
        </p:nvGraphicFramePr>
        <p:xfrm>
          <a:off x="8433752" y="4556082"/>
          <a:ext cx="4165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718355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350737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321723"/>
                  </a:ext>
                </a:extLst>
              </a:tr>
            </a:tbl>
          </a:graphicData>
        </a:graphic>
      </p:graphicFrame>
      <p:pic>
        <p:nvPicPr>
          <p:cNvPr id="6" name="Рисунок 5" descr="Периоды, связанные со стрессом в семьях, имеющих детей с проблемами в развити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579437"/>
            <a:ext cx="83058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059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933</Words>
  <Application>Microsoft Office PowerPoint</Application>
  <PresentationFormat>Произвольный</PresentationFormat>
  <Paragraphs>117</Paragraphs>
  <Slides>22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Сотрудничество родителя со специалистами:  </vt:lpstr>
      <vt:lpstr>При работе с семьей воспитывающей  «особого» ребенка  выделяются следующие задачи  </vt:lpstr>
      <vt:lpstr>Психотерапевтическая работа может быть осуществлена на нескольких уровнях:   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113</cp:revision>
  <cp:lastPrinted>1601-01-01T00:00:00Z</cp:lastPrinted>
  <dcterms:created xsi:type="dcterms:W3CDTF">2011-02-10T12:05:11Z</dcterms:created>
  <dcterms:modified xsi:type="dcterms:W3CDTF">2022-12-08T12:36:03Z</dcterms:modified>
</cp:coreProperties>
</file>