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notesMasterIdLst>
    <p:notesMasterId r:id="rId36"/>
  </p:notesMasterIdLst>
  <p:sldIdLst>
    <p:sldId id="256" r:id="rId2"/>
    <p:sldId id="327" r:id="rId3"/>
    <p:sldId id="412" r:id="rId4"/>
    <p:sldId id="413" r:id="rId5"/>
    <p:sldId id="421" r:id="rId6"/>
    <p:sldId id="420" r:id="rId7"/>
    <p:sldId id="414" r:id="rId8"/>
    <p:sldId id="416" r:id="rId9"/>
    <p:sldId id="417" r:id="rId10"/>
    <p:sldId id="418" r:id="rId11"/>
    <p:sldId id="265" r:id="rId12"/>
    <p:sldId id="363" r:id="rId13"/>
    <p:sldId id="422" r:id="rId14"/>
    <p:sldId id="361" r:id="rId15"/>
    <p:sldId id="382" r:id="rId16"/>
    <p:sldId id="383" r:id="rId17"/>
    <p:sldId id="384" r:id="rId18"/>
    <p:sldId id="405" r:id="rId19"/>
    <p:sldId id="406" r:id="rId20"/>
    <p:sldId id="407" r:id="rId21"/>
    <p:sldId id="408" r:id="rId22"/>
    <p:sldId id="385" r:id="rId23"/>
    <p:sldId id="386" r:id="rId24"/>
    <p:sldId id="387" r:id="rId25"/>
    <p:sldId id="388" r:id="rId26"/>
    <p:sldId id="389" r:id="rId27"/>
    <p:sldId id="390" r:id="rId28"/>
    <p:sldId id="391" r:id="rId29"/>
    <p:sldId id="402" r:id="rId30"/>
    <p:sldId id="404" r:id="rId31"/>
    <p:sldId id="403" r:id="rId32"/>
    <p:sldId id="409" r:id="rId33"/>
    <p:sldId id="330" r:id="rId34"/>
    <p:sldId id="329" r:id="rId3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09" autoAdjust="0"/>
    <p:restoredTop sz="94660"/>
  </p:normalViewPr>
  <p:slideViewPr>
    <p:cSldViewPr>
      <p:cViewPr varScale="1">
        <p:scale>
          <a:sx n="86" d="100"/>
          <a:sy n="86" d="100"/>
        </p:scale>
        <p:origin x="1518"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44CE9F-229F-44D0-B3B2-3FACA63832B6}" type="datetimeFigureOut">
              <a:rPr lang="ru-RU" smtClean="0"/>
              <a:pPr/>
              <a:t>12.05.2022</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4E98ABC-6726-42DA-80A0-BD90C152C2B9}"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1">
        <a:schemeClr val="bg1"/>
      </p:bgRef>
    </p:bg>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2286000" y="3124200"/>
            <a:ext cx="6172200" cy="1894362"/>
          </a:xfrm>
        </p:spPr>
        <p:txBody>
          <a:bodyPr/>
          <a:lstStyle>
            <a:lvl1pPr>
              <a:defRPr b="1"/>
            </a:lvl1pPr>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bwMode="auto">
          <a:xfrm rot="5400000">
            <a:off x="7764621" y="1174097"/>
            <a:ext cx="2286000" cy="381000"/>
          </a:xfrm>
        </p:spPr>
        <p:txBody>
          <a:bodyPr/>
          <a:lstStyle/>
          <a:p>
            <a:fld id="{6F37E904-E8F2-414B-926A-8707D9527A9C}" type="datetimeFigureOut">
              <a:rPr lang="ru-RU" smtClean="0"/>
              <a:pPr/>
              <a:t>12.05.2022</a:t>
            </a:fld>
            <a:endParaRPr lang="ru-RU"/>
          </a:p>
        </p:txBody>
      </p:sp>
      <p:sp>
        <p:nvSpPr>
          <p:cNvPr id="17" name="Нижний колонтитул 16"/>
          <p:cNvSpPr>
            <a:spLocks noGrp="1"/>
          </p:cNvSpPr>
          <p:nvPr>
            <p:ph type="ftr" sz="quarter" idx="11"/>
          </p:nvPr>
        </p:nvSpPr>
        <p:spPr bwMode="auto">
          <a:xfrm rot="5400000">
            <a:off x="7077269" y="4181669"/>
            <a:ext cx="3657600" cy="384048"/>
          </a:xfrm>
        </p:spPr>
        <p:txBody>
          <a:bodyPr/>
          <a:lstStyle/>
          <a:p>
            <a:endParaRPr lang="ru-RU"/>
          </a:p>
        </p:txBody>
      </p:sp>
      <p:sp>
        <p:nvSpPr>
          <p:cNvPr id="10" name="Прямоугольник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оугольник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Прямоугольник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Прямоугольник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ая соединительная линия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Прямая соединительная линия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Прямая соединительная линия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Прямая соединительная линия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Прямая соединительная линия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Прямая соединительная линия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Прямоугольник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Овал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Овал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Овал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Овал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Овал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Номер слайда 28"/>
          <p:cNvSpPr>
            <a:spLocks noGrp="1"/>
          </p:cNvSpPr>
          <p:nvPr>
            <p:ph type="sldNum" sz="quarter" idx="12"/>
          </p:nvPr>
        </p:nvSpPr>
        <p:spPr bwMode="auto">
          <a:xfrm>
            <a:off x="1325544" y="4928702"/>
            <a:ext cx="609600" cy="517524"/>
          </a:xfrm>
        </p:spPr>
        <p:txBody>
          <a:bodyPr/>
          <a:lstStyle/>
          <a:p>
            <a:fld id="{31D89C9B-9590-4FAE-85BA-481850649CAE}"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6F37E904-E8F2-414B-926A-8707D9527A9C}" type="datetimeFigureOut">
              <a:rPr lang="ru-RU" smtClean="0"/>
              <a:pPr/>
              <a:t>12.05.2022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1D89C9B-9590-4FAE-85BA-481850649CAE}"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1676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6F37E904-E8F2-414B-926A-8707D9527A9C}" type="datetimeFigureOut">
              <a:rPr lang="ru-RU" smtClean="0"/>
              <a:pPr/>
              <a:t>12.05.2022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1D89C9B-9590-4FAE-85BA-481850649CAE}"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8" name="Содержимое 7"/>
          <p:cNvSpPr>
            <a:spLocks noGrp="1"/>
          </p:cNvSpPr>
          <p:nvPr>
            <p:ph sz="quarter" idx="1"/>
          </p:nvPr>
        </p:nvSpPr>
        <p:spPr>
          <a:xfrm>
            <a:off x="457200" y="1600200"/>
            <a:ext cx="7467600" cy="487375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4"/>
          </p:nvPr>
        </p:nvSpPr>
        <p:spPr/>
        <p:txBody>
          <a:bodyPr rtlCol="0"/>
          <a:lstStyle/>
          <a:p>
            <a:fld id="{6F37E904-E8F2-414B-926A-8707D9527A9C}" type="datetimeFigureOut">
              <a:rPr lang="ru-RU" smtClean="0"/>
              <a:pPr/>
              <a:t>12.05.2022</a:t>
            </a:fld>
            <a:endParaRPr lang="ru-RU"/>
          </a:p>
        </p:txBody>
      </p:sp>
      <p:sp>
        <p:nvSpPr>
          <p:cNvPr id="9" name="Номер слайда 8"/>
          <p:cNvSpPr>
            <a:spLocks noGrp="1"/>
          </p:cNvSpPr>
          <p:nvPr>
            <p:ph type="sldNum" sz="quarter" idx="15"/>
          </p:nvPr>
        </p:nvSpPr>
        <p:spPr/>
        <p:txBody>
          <a:bodyPr rtlCol="0"/>
          <a:lstStyle/>
          <a:p>
            <a:fld id="{31D89C9B-9590-4FAE-85BA-481850649CAE}" type="slidenum">
              <a:rPr lang="ru-RU" smtClean="0"/>
              <a:pPr/>
              <a:t>‹#›</a:t>
            </a:fld>
            <a:endParaRPr lang="ru-RU"/>
          </a:p>
        </p:txBody>
      </p:sp>
      <p:sp>
        <p:nvSpPr>
          <p:cNvPr id="10" name="Нижний колонтитул 9"/>
          <p:cNvSpPr>
            <a:spLocks noGrp="1"/>
          </p:cNvSpPr>
          <p:nvPr>
            <p:ph type="ftr" sz="quarter" idx="16"/>
          </p:nvPr>
        </p:nvSpPr>
        <p:spPr/>
        <p:txBody>
          <a:bodyPr rtlCol="0"/>
          <a:lstStyle/>
          <a:p>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0" y="2895600"/>
            <a:ext cx="6172200" cy="2053590"/>
          </a:xfrm>
        </p:spPr>
        <p:txBody>
          <a:bodyPr/>
          <a:lstStyle>
            <a:lvl1pPr algn="l">
              <a:buNone/>
              <a:defRPr sz="3000" b="1" cap="small" baseline="0"/>
            </a:lvl1pPr>
          </a:lstStyle>
          <a:p>
            <a:r>
              <a:rPr kumimoji="0" lang="ru-RU" smtClean="0"/>
              <a:t>Образец заголовка</a:t>
            </a:r>
            <a:endParaRPr kumimoji="0" lang="en-US"/>
          </a:p>
        </p:txBody>
      </p:sp>
      <p:sp>
        <p:nvSpPr>
          <p:cNvPr id="3" name="Текст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bwMode="auto">
          <a:xfrm rot="5400000">
            <a:off x="7763256" y="1170432"/>
            <a:ext cx="2286000" cy="381000"/>
          </a:xfrm>
        </p:spPr>
        <p:txBody>
          <a:bodyPr/>
          <a:lstStyle/>
          <a:p>
            <a:fld id="{6F37E904-E8F2-414B-926A-8707D9527A9C}" type="datetimeFigureOut">
              <a:rPr lang="ru-RU" smtClean="0"/>
              <a:pPr/>
              <a:t>12.05.2022</a:t>
            </a:fld>
            <a:endParaRPr lang="ru-RU"/>
          </a:p>
        </p:txBody>
      </p:sp>
      <p:sp>
        <p:nvSpPr>
          <p:cNvPr id="5" name="Нижний колонтитул 4"/>
          <p:cNvSpPr>
            <a:spLocks noGrp="1"/>
          </p:cNvSpPr>
          <p:nvPr>
            <p:ph type="ftr" sz="quarter" idx="11"/>
          </p:nvPr>
        </p:nvSpPr>
        <p:spPr bwMode="auto">
          <a:xfrm rot="5400000">
            <a:off x="7077456" y="4178808"/>
            <a:ext cx="3657600" cy="384048"/>
          </a:xfrm>
        </p:spPr>
        <p:txBody>
          <a:bodyPr/>
          <a:lstStyle/>
          <a:p>
            <a:endParaRPr lang="ru-RU"/>
          </a:p>
        </p:txBody>
      </p:sp>
      <p:sp>
        <p:nvSpPr>
          <p:cNvPr id="9" name="Прямоугольник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Прямоугольник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оугольник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оугольник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Прямая соединительная линия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Прямая соединительная линия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Прямая соединительная линия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Прямая соединительная линия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Прямая соединительная линия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Прямоугольник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Овал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Овал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Овал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Овал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Овал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Прямая соединительная линия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Номер слайда 5"/>
          <p:cNvSpPr>
            <a:spLocks noGrp="1"/>
          </p:cNvSpPr>
          <p:nvPr>
            <p:ph type="sldNum" sz="quarter" idx="12"/>
          </p:nvPr>
        </p:nvSpPr>
        <p:spPr bwMode="auto">
          <a:xfrm>
            <a:off x="1340616" y="4928702"/>
            <a:ext cx="609600" cy="517524"/>
          </a:xfrm>
        </p:spPr>
        <p:txBody>
          <a:bodyPr/>
          <a:lstStyle/>
          <a:p>
            <a:fld id="{31D89C9B-9590-4FAE-85BA-481850649CAE}"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p>
            <a:fld id="{6F37E904-E8F2-414B-926A-8707D9527A9C}" type="datetimeFigureOut">
              <a:rPr lang="ru-RU" smtClean="0"/>
              <a:pPr/>
              <a:t>12.05.2022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1D89C9B-9590-4FAE-85BA-481850649CAE}" type="slidenum">
              <a:rPr lang="ru-RU" smtClean="0"/>
              <a:pPr/>
              <a:t>‹#›</a:t>
            </a:fld>
            <a:endParaRPr lang="ru-RU"/>
          </a:p>
        </p:txBody>
      </p:sp>
      <p:sp>
        <p:nvSpPr>
          <p:cNvPr id="9" name="Содержимое 8"/>
          <p:cNvSpPr>
            <a:spLocks noGrp="1"/>
          </p:cNvSpPr>
          <p:nvPr>
            <p:ph sz="quarter" idx="1"/>
          </p:nvPr>
        </p:nvSpPr>
        <p:spPr>
          <a:xfrm>
            <a:off x="457200" y="1600200"/>
            <a:ext cx="3657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1" name="Содержимое 10"/>
          <p:cNvSpPr>
            <a:spLocks noGrp="1"/>
          </p:cNvSpPr>
          <p:nvPr>
            <p:ph sz="quarter" idx="2"/>
          </p:nvPr>
        </p:nvSpPr>
        <p:spPr>
          <a:xfrm>
            <a:off x="4270248" y="1600200"/>
            <a:ext cx="3657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7543800" cy="1143000"/>
          </a:xfrm>
        </p:spPr>
        <p:txBody>
          <a:bodyPr anchor="b"/>
          <a:lstStyle>
            <a:lvl1pPr>
              <a:defRPr/>
            </a:lvl1pPr>
          </a:lstStyle>
          <a:p>
            <a:r>
              <a:rPr kumimoji="0" lang="ru-RU" smtClean="0"/>
              <a:t>Образец заголовка</a:t>
            </a:r>
            <a:endParaRPr kumimoji="0" lang="en-US"/>
          </a:p>
        </p:txBody>
      </p:sp>
      <p:sp>
        <p:nvSpPr>
          <p:cNvPr id="7" name="Дата 6"/>
          <p:cNvSpPr>
            <a:spLocks noGrp="1"/>
          </p:cNvSpPr>
          <p:nvPr>
            <p:ph type="dt" sz="half" idx="10"/>
          </p:nvPr>
        </p:nvSpPr>
        <p:spPr/>
        <p:txBody>
          <a:bodyPr/>
          <a:lstStyle/>
          <a:p>
            <a:fld id="{6F37E904-E8F2-414B-926A-8707D9527A9C}" type="datetimeFigureOut">
              <a:rPr lang="ru-RU" smtClean="0"/>
              <a:pPr/>
              <a:t>12.05.2022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31D89C9B-9590-4FAE-85BA-481850649CAE}" type="slidenum">
              <a:rPr lang="ru-RU" smtClean="0"/>
              <a:pPr/>
              <a:t>‹#›</a:t>
            </a:fld>
            <a:endParaRPr lang="ru-RU"/>
          </a:p>
        </p:txBody>
      </p:sp>
      <p:sp>
        <p:nvSpPr>
          <p:cNvPr id="11" name="Содержимое 10"/>
          <p:cNvSpPr>
            <a:spLocks noGrp="1"/>
          </p:cNvSpPr>
          <p:nvPr>
            <p:ph sz="quarter" idx="2"/>
          </p:nvPr>
        </p:nvSpPr>
        <p:spPr>
          <a:xfrm>
            <a:off x="457200" y="2362200"/>
            <a:ext cx="3657600" cy="38862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quarter" idx="4"/>
          </p:nvPr>
        </p:nvSpPr>
        <p:spPr>
          <a:xfrm>
            <a:off x="4371975" y="2362200"/>
            <a:ext cx="3657600" cy="38862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2" name="Текст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ru-RU" smtClean="0"/>
              <a:t>Образец текста</a:t>
            </a:r>
          </a:p>
        </p:txBody>
      </p:sp>
      <p:sp>
        <p:nvSpPr>
          <p:cNvPr id="14" name="Текст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ru-RU" smtClean="0"/>
              <a:t>Образец текста</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6" name="Дата 5"/>
          <p:cNvSpPr>
            <a:spLocks noGrp="1"/>
          </p:cNvSpPr>
          <p:nvPr>
            <p:ph type="dt" sz="half" idx="10"/>
          </p:nvPr>
        </p:nvSpPr>
        <p:spPr/>
        <p:txBody>
          <a:bodyPr rtlCol="0"/>
          <a:lstStyle/>
          <a:p>
            <a:fld id="{6F37E904-E8F2-414B-926A-8707D9527A9C}" type="datetimeFigureOut">
              <a:rPr lang="ru-RU" smtClean="0"/>
              <a:pPr/>
              <a:t>12.05.2022</a:t>
            </a:fld>
            <a:endParaRPr lang="ru-RU"/>
          </a:p>
        </p:txBody>
      </p:sp>
      <p:sp>
        <p:nvSpPr>
          <p:cNvPr id="7" name="Номер слайда 6"/>
          <p:cNvSpPr>
            <a:spLocks noGrp="1"/>
          </p:cNvSpPr>
          <p:nvPr>
            <p:ph type="sldNum" sz="quarter" idx="11"/>
          </p:nvPr>
        </p:nvSpPr>
        <p:spPr/>
        <p:txBody>
          <a:bodyPr rtlCol="0"/>
          <a:lstStyle/>
          <a:p>
            <a:fld id="{31D89C9B-9590-4FAE-85BA-481850649CAE}" type="slidenum">
              <a:rPr lang="ru-RU" smtClean="0"/>
              <a:pPr/>
              <a:t>‹#›</a:t>
            </a:fld>
            <a:endParaRPr lang="ru-RU"/>
          </a:p>
        </p:txBody>
      </p:sp>
      <p:sp>
        <p:nvSpPr>
          <p:cNvPr id="8" name="Нижний колонтитул 7"/>
          <p:cNvSpPr>
            <a:spLocks noGrp="1"/>
          </p:cNvSpPr>
          <p:nvPr>
            <p:ph type="ftr" sz="quarter" idx="12"/>
          </p:nvPr>
        </p:nvSpPr>
        <p:spPr/>
        <p:txBody>
          <a:bodyPr rtlCol="0"/>
          <a:lstStyle/>
          <a:p>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F37E904-E8F2-414B-926A-8707D9527A9C}" type="datetimeFigureOut">
              <a:rPr lang="ru-RU" smtClean="0"/>
              <a:pPr/>
              <a:t>12.05.2022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31D89C9B-9590-4FAE-85BA-481850649CAE}"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1">
        <a:schemeClr val="bg1"/>
      </p:bgRef>
    </p:bg>
    <p:spTree>
      <p:nvGrpSpPr>
        <p:cNvPr id="1" name=""/>
        <p:cNvGrpSpPr/>
        <p:nvPr/>
      </p:nvGrpSpPr>
      <p:grpSpPr>
        <a:xfrm>
          <a:off x="0" y="0"/>
          <a:ext cx="0" cy="0"/>
          <a:chOff x="0" y="0"/>
          <a:chExt cx="0" cy="0"/>
        </a:xfrm>
      </p:grpSpPr>
      <p:sp>
        <p:nvSpPr>
          <p:cNvPr id="10" name="Прямая соединительная линия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Заголовок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ru-RU" smtClean="0"/>
              <a:t>Образец заголовка</a:t>
            </a:r>
            <a:endParaRPr kumimoji="0" lang="en-US"/>
          </a:p>
        </p:txBody>
      </p:sp>
      <p:sp>
        <p:nvSpPr>
          <p:cNvPr id="3" name="Текст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8" name="Прямая соединительная линия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Прямая соединительная линия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Прямая соединительная линия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оугольник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Прямая соединительная линия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Овал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Содержимое 17"/>
          <p:cNvSpPr>
            <a:spLocks noGrp="1"/>
          </p:cNvSpPr>
          <p:nvPr>
            <p:ph sz="quarter" idx="1"/>
          </p:nvPr>
        </p:nvSpPr>
        <p:spPr>
          <a:xfrm>
            <a:off x="304800" y="274320"/>
            <a:ext cx="5638800" cy="6327648"/>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4"/>
          </p:nvPr>
        </p:nvSpPr>
        <p:spPr/>
        <p:txBody>
          <a:bodyPr rtlCol="0"/>
          <a:lstStyle/>
          <a:p>
            <a:fld id="{6F37E904-E8F2-414B-926A-8707D9527A9C}" type="datetimeFigureOut">
              <a:rPr lang="ru-RU" smtClean="0"/>
              <a:pPr/>
              <a:t>12.05.2022</a:t>
            </a:fld>
            <a:endParaRPr lang="ru-RU"/>
          </a:p>
        </p:txBody>
      </p:sp>
      <p:sp>
        <p:nvSpPr>
          <p:cNvPr id="22" name="Номер слайда 21"/>
          <p:cNvSpPr>
            <a:spLocks noGrp="1"/>
          </p:cNvSpPr>
          <p:nvPr>
            <p:ph type="sldNum" sz="quarter" idx="15"/>
          </p:nvPr>
        </p:nvSpPr>
        <p:spPr/>
        <p:txBody>
          <a:bodyPr rtlCol="0"/>
          <a:lstStyle/>
          <a:p>
            <a:fld id="{31D89C9B-9590-4FAE-85BA-481850649CAE}" type="slidenum">
              <a:rPr lang="ru-RU" smtClean="0"/>
              <a:pPr/>
              <a:t>‹#›</a:t>
            </a:fld>
            <a:endParaRPr lang="ru-RU"/>
          </a:p>
        </p:txBody>
      </p:sp>
      <p:sp>
        <p:nvSpPr>
          <p:cNvPr id="23" name="Нижний колонтитул 22"/>
          <p:cNvSpPr>
            <a:spLocks noGrp="1"/>
          </p:cNvSpPr>
          <p:nvPr>
            <p:ph type="ftr" sz="quarter" idx="16"/>
          </p:nvPr>
        </p:nvSpPr>
        <p:spPr/>
        <p:txBody>
          <a:bodyPr rtlCol="0"/>
          <a:lstStyle/>
          <a:p>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ая соединительная линия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Овал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Заголовок 1"/>
          <p:cNvSpPr>
            <a:spLocks noGrp="1"/>
          </p:cNvSpPr>
          <p:nvPr>
            <p:ph type="title"/>
          </p:nvPr>
        </p:nvSpPr>
        <p:spPr>
          <a:xfrm rot="5400000">
            <a:off x="3350133" y="3200400"/>
            <a:ext cx="6309360" cy="457200"/>
          </a:xfrm>
        </p:spPr>
        <p:txBody>
          <a:bodyPr anchor="b"/>
          <a:lstStyle>
            <a:lvl1pPr algn="l">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ru-RU" smtClean="0"/>
              <a:t>Вставка рисунка</a:t>
            </a:r>
            <a:endParaRPr kumimoji="0" lang="en-US" dirty="0"/>
          </a:p>
        </p:txBody>
      </p:sp>
      <p:sp>
        <p:nvSpPr>
          <p:cNvPr id="4" name="Текст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10" name="Прямая соединительная линия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Прямоугольник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ая соединительная линия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Прямая соединительная линия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Прямая соединительная линия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Дата 16"/>
          <p:cNvSpPr>
            <a:spLocks noGrp="1"/>
          </p:cNvSpPr>
          <p:nvPr>
            <p:ph type="dt" sz="half" idx="10"/>
          </p:nvPr>
        </p:nvSpPr>
        <p:spPr/>
        <p:txBody>
          <a:bodyPr rtlCol="0"/>
          <a:lstStyle/>
          <a:p>
            <a:fld id="{6F37E904-E8F2-414B-926A-8707D9527A9C}" type="datetimeFigureOut">
              <a:rPr lang="ru-RU" smtClean="0"/>
              <a:pPr/>
              <a:t>12.05.2022</a:t>
            </a:fld>
            <a:endParaRPr lang="ru-RU"/>
          </a:p>
        </p:txBody>
      </p:sp>
      <p:sp>
        <p:nvSpPr>
          <p:cNvPr id="18" name="Номер слайда 17"/>
          <p:cNvSpPr>
            <a:spLocks noGrp="1"/>
          </p:cNvSpPr>
          <p:nvPr>
            <p:ph type="sldNum" sz="quarter" idx="11"/>
          </p:nvPr>
        </p:nvSpPr>
        <p:spPr/>
        <p:txBody>
          <a:bodyPr rtlCol="0"/>
          <a:lstStyle/>
          <a:p>
            <a:fld id="{31D89C9B-9590-4FAE-85BA-481850649CAE}" type="slidenum">
              <a:rPr lang="ru-RU" smtClean="0"/>
              <a:pPr/>
              <a:t>‹#›</a:t>
            </a:fld>
            <a:endParaRPr lang="ru-RU"/>
          </a:p>
        </p:txBody>
      </p:sp>
      <p:sp>
        <p:nvSpPr>
          <p:cNvPr id="21" name="Нижний колонтитул 20"/>
          <p:cNvSpPr>
            <a:spLocks noGrp="1"/>
          </p:cNvSpPr>
          <p:nvPr>
            <p:ph type="ftr" sz="quarter" idx="12"/>
          </p:nvPr>
        </p:nvSpPr>
        <p:spPr/>
        <p:txBody>
          <a:bodyPr rtlCol="0"/>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Прямая соединительная линия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Заголовок 21"/>
          <p:cNvSpPr>
            <a:spLocks noGrp="1"/>
          </p:cNvSpPr>
          <p:nvPr>
            <p:ph type="title"/>
          </p:nvPr>
        </p:nvSpPr>
        <p:spPr>
          <a:xfrm>
            <a:off x="457200" y="274638"/>
            <a:ext cx="7467600" cy="1143000"/>
          </a:xfrm>
          <a:prstGeom prst="rect">
            <a:avLst/>
          </a:prstGeom>
        </p:spPr>
        <p:txBody>
          <a:bodyPr vert="horz" anchor="b">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6F37E904-E8F2-414B-926A-8707D9527A9C}" type="datetimeFigureOut">
              <a:rPr lang="ru-RU" smtClean="0"/>
              <a:pPr/>
              <a:t>12.05.2022</a:t>
            </a:fld>
            <a:endParaRPr lang="ru-RU"/>
          </a:p>
        </p:txBody>
      </p:sp>
      <p:sp>
        <p:nvSpPr>
          <p:cNvPr id="3" name="Нижний колонтитул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ru-RU"/>
          </a:p>
        </p:txBody>
      </p:sp>
      <p:sp>
        <p:nvSpPr>
          <p:cNvPr id="7" name="Прямая соединительная линия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Прямая соединительная линия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Прямоугольник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ая соединительная линия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Овал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Номер слайда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31D89C9B-9590-4FAE-85BA-481850649CAE}"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051720" y="1124744"/>
            <a:ext cx="6172200" cy="1080120"/>
          </a:xfrm>
        </p:spPr>
        <p:txBody>
          <a:bodyPr>
            <a:noAutofit/>
          </a:bodyPr>
          <a:lstStyle/>
          <a:p>
            <a:pPr algn="ctr"/>
            <a:r>
              <a:rPr lang="ru-RU" sz="4000" dirty="0" smtClean="0">
                <a:solidFill>
                  <a:schemeClr val="accent1">
                    <a:lumMod val="75000"/>
                  </a:schemeClr>
                </a:solidFill>
              </a:rPr>
              <a:t> </a:t>
            </a:r>
            <a:endParaRPr lang="ru-RU" sz="4000" dirty="0">
              <a:solidFill>
                <a:schemeClr val="accent1">
                  <a:lumMod val="75000"/>
                </a:schemeClr>
              </a:solidFill>
            </a:endParaRPr>
          </a:p>
        </p:txBody>
      </p:sp>
      <p:sp>
        <p:nvSpPr>
          <p:cNvPr id="3" name="Подзаголовок 2"/>
          <p:cNvSpPr>
            <a:spLocks noGrp="1"/>
          </p:cNvSpPr>
          <p:nvPr>
            <p:ph type="subTitle" idx="1"/>
          </p:nvPr>
        </p:nvSpPr>
        <p:spPr>
          <a:xfrm>
            <a:off x="2195736" y="4437112"/>
            <a:ext cx="6172200" cy="1865802"/>
          </a:xfrm>
        </p:spPr>
        <p:txBody>
          <a:bodyPr>
            <a:normAutofit fontScale="70000" lnSpcReduction="20000"/>
          </a:bodyPr>
          <a:lstStyle/>
          <a:p>
            <a:pPr algn="ctr"/>
            <a:r>
              <a:rPr lang="ru-RU" sz="2300" b="0" dirty="0" smtClean="0">
                <a:solidFill>
                  <a:schemeClr val="accent1">
                    <a:lumMod val="75000"/>
                  </a:schemeClr>
                </a:solidFill>
                <a:latin typeface="Arial Black" pitchFamily="34" charset="0"/>
              </a:rPr>
              <a:t>Семинар: </a:t>
            </a:r>
          </a:p>
          <a:p>
            <a:pPr algn="ctr"/>
            <a:r>
              <a:rPr lang="ru-RU" sz="2300" b="0" dirty="0" smtClean="0">
                <a:solidFill>
                  <a:schemeClr val="accent1">
                    <a:lumMod val="75000"/>
                  </a:schemeClr>
                </a:solidFill>
                <a:latin typeface="Arial Black" pitchFamily="34" charset="0"/>
              </a:rPr>
              <a:t>«Профессиональное «выгорание» педагогов и его профилактика. П</a:t>
            </a:r>
            <a:r>
              <a:rPr lang="ru-RU" sz="2400" dirty="0" smtClean="0">
                <a:solidFill>
                  <a:schemeClr val="accent1">
                    <a:lumMod val="75000"/>
                  </a:schemeClr>
                </a:solidFill>
                <a:latin typeface="Times New Roman" pitchFamily="18" charset="0"/>
                <a:cs typeface="Times New Roman" pitchFamily="18" charset="0"/>
              </a:rPr>
              <a:t>рименение методов релаксации, как один из способов восстановления психического здоровья</a:t>
            </a:r>
            <a:r>
              <a:rPr lang="ru-RU" sz="2300" b="0" dirty="0" smtClean="0">
                <a:solidFill>
                  <a:schemeClr val="accent1">
                    <a:lumMod val="75000"/>
                  </a:schemeClr>
                </a:solidFill>
                <a:latin typeface="Arial Black" pitchFamily="34" charset="0"/>
              </a:rPr>
              <a:t>» </a:t>
            </a:r>
            <a:r>
              <a:rPr lang="ru-RU" sz="2300" dirty="0" smtClean="0">
                <a:solidFill>
                  <a:schemeClr val="accent1">
                    <a:lumMod val="75000"/>
                  </a:schemeClr>
                </a:solidFill>
                <a:latin typeface="Arial Black" pitchFamily="34" charset="0"/>
              </a:rPr>
              <a:t>  </a:t>
            </a:r>
          </a:p>
          <a:p>
            <a:pPr algn="r"/>
            <a:r>
              <a:rPr lang="ru-RU" sz="1600" dirty="0" smtClean="0">
                <a:solidFill>
                  <a:schemeClr val="tx1"/>
                </a:solidFill>
              </a:rPr>
              <a:t>Педагог-психолог </a:t>
            </a:r>
          </a:p>
          <a:p>
            <a:pPr algn="r"/>
            <a:r>
              <a:rPr lang="ru-RU" sz="1600" dirty="0" smtClean="0">
                <a:solidFill>
                  <a:schemeClr val="tx1"/>
                </a:solidFill>
              </a:rPr>
              <a:t>МКОУ ДО ППМС «Центр диагностики и консультирования» </a:t>
            </a:r>
          </a:p>
          <a:p>
            <a:pPr algn="r"/>
            <a:r>
              <a:rPr lang="ru-RU" sz="1600" dirty="0" err="1" smtClean="0">
                <a:solidFill>
                  <a:schemeClr val="tx1"/>
                </a:solidFill>
              </a:rPr>
              <a:t>Митрохова</a:t>
            </a:r>
            <a:r>
              <a:rPr lang="ru-RU" sz="1600" dirty="0" smtClean="0">
                <a:solidFill>
                  <a:schemeClr val="tx1"/>
                </a:solidFill>
              </a:rPr>
              <a:t> Т.В.</a:t>
            </a:r>
          </a:p>
          <a:p>
            <a:pPr algn="ctr"/>
            <a:r>
              <a:rPr lang="ru-RU" sz="1600" dirty="0" smtClean="0">
                <a:solidFill>
                  <a:schemeClr val="tx1"/>
                </a:solidFill>
              </a:rPr>
              <a:t>        г. Людиново, 2022г.</a:t>
            </a:r>
            <a:endParaRPr lang="ru-RU" sz="1600" dirty="0">
              <a:solidFill>
                <a:schemeClr val="tx1"/>
              </a:solidFill>
            </a:endParaRPr>
          </a:p>
        </p:txBody>
      </p:sp>
      <p:pic>
        <p:nvPicPr>
          <p:cNvPr id="1027" name="Picture 3"/>
          <p:cNvPicPr>
            <a:picLocks noChangeAspect="1" noChangeArrowheads="1"/>
          </p:cNvPicPr>
          <p:nvPr/>
        </p:nvPicPr>
        <p:blipFill>
          <a:blip r:embed="rId2" cstate="print"/>
          <a:srcRect/>
          <a:stretch>
            <a:fillRect/>
          </a:stretch>
        </p:blipFill>
        <p:spPr bwMode="auto">
          <a:xfrm>
            <a:off x="2483768" y="404664"/>
            <a:ext cx="5940659" cy="3960440"/>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err="1" smtClean="0">
                <a:solidFill>
                  <a:schemeClr val="accent1">
                    <a:lumMod val="75000"/>
                  </a:schemeClr>
                </a:solidFill>
              </a:rPr>
              <a:t>Психоэмоциональное</a:t>
            </a:r>
            <a:r>
              <a:rPr lang="ru-RU" dirty="0" smtClean="0">
                <a:solidFill>
                  <a:schemeClr val="accent1">
                    <a:lumMod val="75000"/>
                  </a:schemeClr>
                </a:solidFill>
              </a:rPr>
              <a:t> истощение не должно достигать критических значений!!! </a:t>
            </a:r>
            <a:endParaRPr lang="ru-RU" dirty="0">
              <a:solidFill>
                <a:schemeClr val="accent1">
                  <a:lumMod val="75000"/>
                </a:schemeClr>
              </a:solidFill>
            </a:endParaRPr>
          </a:p>
        </p:txBody>
      </p:sp>
      <p:sp>
        <p:nvSpPr>
          <p:cNvPr id="3" name="Содержимое 2"/>
          <p:cNvSpPr>
            <a:spLocks noGrp="1"/>
          </p:cNvSpPr>
          <p:nvPr>
            <p:ph sz="quarter" idx="1"/>
          </p:nvPr>
        </p:nvSpPr>
        <p:spPr>
          <a:xfrm>
            <a:off x="457200" y="1556792"/>
            <a:ext cx="7467600" cy="4917160"/>
          </a:xfrm>
        </p:spPr>
        <p:txBody>
          <a:bodyPr>
            <a:normAutofit/>
          </a:bodyPr>
          <a:lstStyle/>
          <a:p>
            <a:pPr>
              <a:buNone/>
            </a:pPr>
            <a:r>
              <a:rPr lang="ru-RU" sz="2800" dirty="0" smtClean="0"/>
              <a:t>             Личностная отстраненность;</a:t>
            </a:r>
          </a:p>
          <a:p>
            <a:pPr>
              <a:buNone/>
            </a:pPr>
            <a:r>
              <a:rPr lang="ru-RU" sz="2800" dirty="0" smtClean="0"/>
              <a:t>        Сворачивание личных достижений;</a:t>
            </a:r>
          </a:p>
          <a:p>
            <a:pPr>
              <a:buNone/>
            </a:pPr>
            <a:r>
              <a:rPr lang="ru-RU" sz="2800" dirty="0" smtClean="0"/>
              <a:t>              Эмоциональное истощение;</a:t>
            </a:r>
          </a:p>
          <a:p>
            <a:pPr>
              <a:buNone/>
            </a:pPr>
            <a:r>
              <a:rPr lang="ru-RU" sz="2800" dirty="0" smtClean="0">
                <a:solidFill>
                  <a:srgbClr val="FF0000"/>
                </a:solidFill>
              </a:rPr>
              <a:t>                 Потеря трудоспособности!</a:t>
            </a:r>
            <a:endParaRPr lang="ru-RU" sz="2800" dirty="0">
              <a:solidFill>
                <a:srgbClr val="FF0000"/>
              </a:solidFill>
            </a:endParaRPr>
          </a:p>
        </p:txBody>
      </p:sp>
      <p:pic>
        <p:nvPicPr>
          <p:cNvPr id="4" name="Picture 2"/>
          <p:cNvPicPr>
            <a:picLocks noChangeAspect="1" noChangeArrowheads="1"/>
          </p:cNvPicPr>
          <p:nvPr/>
        </p:nvPicPr>
        <p:blipFill>
          <a:blip r:embed="rId2" cstate="print"/>
          <a:srcRect/>
          <a:stretch>
            <a:fillRect/>
          </a:stretch>
        </p:blipFill>
        <p:spPr bwMode="auto">
          <a:xfrm>
            <a:off x="2699792" y="3645024"/>
            <a:ext cx="3534372" cy="2814799"/>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3200" u="sng" dirty="0" smtClean="0">
                <a:solidFill>
                  <a:schemeClr val="accent1">
                    <a:lumMod val="75000"/>
                  </a:schemeClr>
                </a:solidFill>
                <a:latin typeface="Impact" pitchFamily="34" charset="0"/>
              </a:rPr>
              <a:t>Психическое здоровье </a:t>
            </a:r>
            <a:r>
              <a:rPr lang="ru-RU" sz="3200" dirty="0" smtClean="0">
                <a:solidFill>
                  <a:schemeClr val="accent1">
                    <a:lumMod val="75000"/>
                  </a:schemeClr>
                </a:solidFill>
                <a:latin typeface="Impact" pitchFamily="34" charset="0"/>
              </a:rPr>
              <a:t>-</a:t>
            </a:r>
            <a:endParaRPr lang="ru-RU" sz="3200" dirty="0">
              <a:solidFill>
                <a:schemeClr val="accent1">
                  <a:lumMod val="75000"/>
                </a:schemeClr>
              </a:solidFill>
              <a:latin typeface="Impact" pitchFamily="34" charset="0"/>
            </a:endParaRPr>
          </a:p>
        </p:txBody>
      </p:sp>
      <p:pic>
        <p:nvPicPr>
          <p:cNvPr id="1026" name="Picture 2"/>
          <p:cNvPicPr>
            <a:picLocks noGrp="1" noChangeAspect="1" noChangeArrowheads="1"/>
          </p:cNvPicPr>
          <p:nvPr>
            <p:ph sz="quarter" idx="1"/>
          </p:nvPr>
        </p:nvPicPr>
        <p:blipFill>
          <a:blip r:embed="rId2" cstate="print"/>
          <a:srcRect l="4948" t="33092" r="3197" b="7808"/>
          <a:stretch>
            <a:fillRect/>
          </a:stretch>
        </p:blipFill>
        <p:spPr bwMode="auto">
          <a:xfrm>
            <a:off x="539552" y="1844824"/>
            <a:ext cx="7416824" cy="396044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467600" cy="202034"/>
          </a:xfrm>
        </p:spPr>
        <p:txBody>
          <a:bodyPr>
            <a:normAutofit fontScale="90000"/>
          </a:bodyPr>
          <a:lstStyle/>
          <a:p>
            <a:r>
              <a:rPr lang="ru-RU" dirty="0" smtClean="0"/>
              <a:t> </a:t>
            </a:r>
            <a:endParaRPr lang="ru-RU" dirty="0"/>
          </a:p>
        </p:txBody>
      </p:sp>
      <p:sp>
        <p:nvSpPr>
          <p:cNvPr id="6" name="Содержимое 5"/>
          <p:cNvSpPr>
            <a:spLocks noGrp="1"/>
          </p:cNvSpPr>
          <p:nvPr>
            <p:ph sz="quarter" idx="1"/>
          </p:nvPr>
        </p:nvSpPr>
        <p:spPr>
          <a:xfrm>
            <a:off x="611560" y="2420888"/>
            <a:ext cx="7385248" cy="3960440"/>
          </a:xfrm>
        </p:spPr>
        <p:txBody>
          <a:bodyPr>
            <a:normAutofit/>
          </a:bodyPr>
          <a:lstStyle/>
          <a:p>
            <a:pPr lvl="0">
              <a:buNone/>
            </a:pPr>
            <a:endParaRPr lang="ru-RU" sz="2800" b="1" dirty="0" smtClean="0">
              <a:solidFill>
                <a:srgbClr val="000000"/>
              </a:solidFill>
              <a:latin typeface="Times New Roman" pitchFamily="18" charset="0"/>
              <a:ea typeface="Calibri" pitchFamily="34" charset="0"/>
              <a:cs typeface="Times New Roman" pitchFamily="18" charset="0"/>
            </a:endParaRPr>
          </a:p>
          <a:p>
            <a:pPr lvl="0">
              <a:buNone/>
            </a:pPr>
            <a:endParaRPr lang="ru-RU" sz="2800" b="1" dirty="0" smtClean="0">
              <a:solidFill>
                <a:srgbClr val="000000"/>
              </a:solidFill>
              <a:latin typeface="Times New Roman" pitchFamily="18" charset="0"/>
              <a:ea typeface="Calibri" pitchFamily="34" charset="0"/>
              <a:cs typeface="Times New Roman" pitchFamily="18" charset="0"/>
            </a:endParaRPr>
          </a:p>
          <a:p>
            <a:pPr lvl="0">
              <a:buNone/>
            </a:pPr>
            <a:endParaRPr lang="ru-RU" sz="2800" b="1" dirty="0" smtClean="0">
              <a:solidFill>
                <a:srgbClr val="000000"/>
              </a:solidFill>
              <a:latin typeface="Times New Roman" pitchFamily="18" charset="0"/>
              <a:ea typeface="Calibri" pitchFamily="34" charset="0"/>
              <a:cs typeface="Times New Roman" pitchFamily="18" charset="0"/>
            </a:endParaRPr>
          </a:p>
          <a:p>
            <a:pPr lvl="0">
              <a:buNone/>
            </a:pPr>
            <a:r>
              <a:rPr lang="ru-RU" sz="2800" b="1" u="sng" dirty="0" smtClean="0">
                <a:solidFill>
                  <a:schemeClr val="accent1">
                    <a:lumMod val="75000"/>
                  </a:schemeClr>
                </a:solidFill>
                <a:latin typeface="Times New Roman" pitchFamily="18" charset="0"/>
                <a:ea typeface="Calibri" pitchFamily="34" charset="0"/>
                <a:cs typeface="Times New Roman" pitchFamily="18" charset="0"/>
              </a:rPr>
              <a:t> </a:t>
            </a:r>
            <a:endParaRPr lang="ru-RU" sz="2800" dirty="0" smtClean="0">
              <a:latin typeface="Arial" pitchFamily="34" charset="0"/>
              <a:cs typeface="Arial" pitchFamily="34" charset="0"/>
            </a:endParaRPr>
          </a:p>
          <a:p>
            <a:endParaRPr lang="ru-RU" sz="2800" dirty="0"/>
          </a:p>
        </p:txBody>
      </p:sp>
      <p:sp>
        <p:nvSpPr>
          <p:cNvPr id="15361" name="Rectangle 1"/>
          <p:cNvSpPr>
            <a:spLocks noChangeArrowheads="1"/>
          </p:cNvSpPr>
          <p:nvPr/>
        </p:nvSpPr>
        <p:spPr bwMode="auto">
          <a:xfrm>
            <a:off x="0" y="534027"/>
            <a:ext cx="9144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accent1">
                    <a:lumMod val="75000"/>
                  </a:schemeClr>
                </a:solidFill>
                <a:effectLst/>
                <a:latin typeface="Arial Black" pitchFamily="34" charset="0"/>
                <a:ea typeface="Times New Roman" pitchFamily="18" charset="0"/>
                <a:cs typeface="Arial" pitchFamily="34" charset="0"/>
              </a:rPr>
              <a:t>Даже маленькая позитивная мысль с утра, способна изменить весь день!!!</a:t>
            </a:r>
            <a:endParaRPr kumimoji="0" lang="ru-RU" sz="2400" b="0" i="0" u="none" strike="noStrike" cap="none" normalizeH="0" baseline="0" dirty="0" smtClean="0">
              <a:ln>
                <a:noFill/>
              </a:ln>
              <a:solidFill>
                <a:schemeClr val="accent1">
                  <a:lumMod val="75000"/>
                </a:schemeClr>
              </a:solidFill>
              <a:effectLst/>
              <a:latin typeface="Arial" pitchFamily="34" charset="0"/>
              <a:cs typeface="Arial" pitchFamily="34" charset="0"/>
            </a:endParaRPr>
          </a:p>
        </p:txBody>
      </p:sp>
      <p:pic>
        <p:nvPicPr>
          <p:cNvPr id="7" name="Рисунок 6" descr="https://s14.stc.all.kpcdn.net/share/i/12/10367601/inx960x640.jpg"/>
          <p:cNvPicPr/>
          <p:nvPr/>
        </p:nvPicPr>
        <p:blipFill>
          <a:blip r:embed="rId2" cstate="print"/>
          <a:srcRect/>
          <a:stretch>
            <a:fillRect/>
          </a:stretch>
        </p:blipFill>
        <p:spPr bwMode="auto">
          <a:xfrm>
            <a:off x="1259632" y="1556792"/>
            <a:ext cx="6264696" cy="4464496"/>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404664"/>
            <a:ext cx="7467600" cy="1143000"/>
          </a:xfrm>
        </p:spPr>
        <p:txBody>
          <a:bodyPr>
            <a:noAutofit/>
          </a:bodyPr>
          <a:lstStyle/>
          <a:p>
            <a:pPr algn="r"/>
            <a:r>
              <a:rPr lang="ru-RU" sz="1800" i="1" dirty="0" smtClean="0">
                <a:solidFill>
                  <a:schemeClr val="accent1">
                    <a:lumMod val="75000"/>
                  </a:schemeClr>
                </a:solidFill>
              </a:rPr>
              <a:t> </a:t>
            </a:r>
            <a:endParaRPr lang="ru-RU" sz="1800" dirty="0"/>
          </a:p>
        </p:txBody>
      </p:sp>
      <p:sp>
        <p:nvSpPr>
          <p:cNvPr id="13313" name="Rectangle 1"/>
          <p:cNvSpPr>
            <a:spLocks noChangeArrowheads="1"/>
          </p:cNvSpPr>
          <p:nvPr/>
        </p:nvSpPr>
        <p:spPr bwMode="auto">
          <a:xfrm>
            <a:off x="8908038" y="90100"/>
            <a:ext cx="235962"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315" name="Rectangle 3"/>
          <p:cNvSpPr>
            <a:spLocks noChangeArrowheads="1"/>
          </p:cNvSpPr>
          <p:nvPr/>
        </p:nvSpPr>
        <p:spPr bwMode="auto">
          <a:xfrm>
            <a:off x="3347864" y="255712"/>
            <a:ext cx="4608512" cy="16312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2000" b="0" i="1" u="none" strike="noStrike" cap="none" normalizeH="0" baseline="0" dirty="0" smtClean="0">
                <a:ln>
                  <a:noFill/>
                </a:ln>
                <a:solidFill>
                  <a:schemeClr val="accent1">
                    <a:lumMod val="75000"/>
                  </a:schemeClr>
                </a:solidFill>
                <a:effectLst/>
                <a:latin typeface="Arial" pitchFamily="34" charset="0"/>
                <a:ea typeface="Times New Roman" pitchFamily="18" charset="0"/>
                <a:cs typeface="Arial" pitchFamily="34" charset="0"/>
              </a:rPr>
              <a:t>Безумен тот, кто,</a:t>
            </a:r>
            <a:endParaRPr kumimoji="0" lang="ru-RU" sz="2000" b="0" i="0" u="none" strike="noStrike" cap="none" normalizeH="0" baseline="0" dirty="0" smtClean="0">
              <a:ln>
                <a:noFill/>
              </a:ln>
              <a:solidFill>
                <a:schemeClr val="accent1">
                  <a:lumMod val="75000"/>
                </a:schemeClr>
              </a:solidFill>
              <a:effectLst/>
              <a:latin typeface="Arial" pitchFamily="34" charset="0"/>
              <a:ea typeface="Times New Roman" pitchFamily="18"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ru-RU" sz="2000" b="0" i="1" u="none" strike="noStrike" cap="none" normalizeH="0" baseline="0" dirty="0" smtClean="0">
                <a:ln>
                  <a:noFill/>
                </a:ln>
                <a:solidFill>
                  <a:schemeClr val="accent1">
                    <a:lumMod val="75000"/>
                  </a:schemeClr>
                </a:solidFill>
                <a:effectLst/>
                <a:latin typeface="Arial" pitchFamily="34" charset="0"/>
                <a:ea typeface="Times New Roman" pitchFamily="18" charset="0"/>
                <a:cs typeface="Arial" pitchFamily="34" charset="0"/>
              </a:rPr>
              <a:t>не умея управлять собой,</a:t>
            </a:r>
            <a:endParaRPr kumimoji="0" lang="ru-RU" sz="2000" b="0" i="0" u="none" strike="noStrike" cap="none" normalizeH="0" baseline="0" dirty="0" smtClean="0">
              <a:ln>
                <a:noFill/>
              </a:ln>
              <a:solidFill>
                <a:schemeClr val="accent1">
                  <a:lumMod val="75000"/>
                </a:schemeClr>
              </a:solidFill>
              <a:effectLst/>
              <a:latin typeface="Arial" pitchFamily="34" charset="0"/>
              <a:ea typeface="Times New Roman" pitchFamily="18"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ru-RU" sz="2000" b="0" i="1" u="none" strike="noStrike" cap="none" normalizeH="0" baseline="0" dirty="0" smtClean="0">
                <a:ln>
                  <a:noFill/>
                </a:ln>
                <a:solidFill>
                  <a:schemeClr val="accent1">
                    <a:lumMod val="75000"/>
                  </a:schemeClr>
                </a:solidFill>
                <a:effectLst/>
                <a:latin typeface="Arial" pitchFamily="34" charset="0"/>
                <a:ea typeface="Times New Roman" pitchFamily="18" charset="0"/>
                <a:cs typeface="Arial" pitchFamily="34" charset="0"/>
              </a:rPr>
              <a:t>хочет управлять другими.</a:t>
            </a:r>
            <a:endParaRPr kumimoji="0" lang="ru-RU" sz="2000" b="0" i="0" u="none" strike="noStrike" cap="none" normalizeH="0" baseline="0" dirty="0" smtClean="0">
              <a:ln>
                <a:noFill/>
              </a:ln>
              <a:solidFill>
                <a:schemeClr val="accent1">
                  <a:lumMod val="75000"/>
                </a:schemeClr>
              </a:solidFill>
              <a:effectLst/>
              <a:latin typeface="Arial" pitchFamily="34" charset="0"/>
              <a:ea typeface="Times New Roman" pitchFamily="18"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ru-RU" sz="2000" b="1" i="1" u="none" strike="noStrike" cap="none" normalizeH="0" baseline="0" dirty="0" err="1" smtClean="0">
                <a:ln>
                  <a:noFill/>
                </a:ln>
                <a:solidFill>
                  <a:schemeClr val="accent1">
                    <a:lumMod val="75000"/>
                  </a:schemeClr>
                </a:solidFill>
                <a:effectLst/>
                <a:latin typeface="Arial" pitchFamily="34" charset="0"/>
                <a:ea typeface="Times New Roman" pitchFamily="18" charset="0"/>
                <a:cs typeface="Arial" pitchFamily="34" charset="0"/>
              </a:rPr>
              <a:t>Публий</a:t>
            </a:r>
            <a:r>
              <a:rPr kumimoji="0" lang="ru-RU" sz="2000" b="1" i="1" u="none" strike="noStrike" cap="none" normalizeH="0" baseline="0" dirty="0" smtClean="0">
                <a:ln>
                  <a:noFill/>
                </a:ln>
                <a:solidFill>
                  <a:schemeClr val="accent1">
                    <a:lumMod val="75000"/>
                  </a:schemeClr>
                </a:solidFill>
                <a:effectLst/>
                <a:latin typeface="Arial" pitchFamily="34" charset="0"/>
                <a:ea typeface="Times New Roman" pitchFamily="18" charset="0"/>
                <a:cs typeface="Arial" pitchFamily="34" charset="0"/>
              </a:rPr>
              <a:t> Сир</a:t>
            </a:r>
            <a:endParaRPr kumimoji="0" lang="ru-RU" sz="2000" b="0" i="0" u="none" strike="noStrike" cap="none" normalizeH="0" baseline="0" dirty="0" smtClean="0">
              <a:ln>
                <a:noFill/>
              </a:ln>
              <a:solidFill>
                <a:schemeClr val="accent1">
                  <a:lumMod val="75000"/>
                </a:schemeClr>
              </a:solidFill>
              <a:effectLst/>
              <a:latin typeface="Arial" pitchFamily="34" charset="0"/>
              <a:ea typeface="Times New Roman" pitchFamily="18"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ru-RU" sz="2000" b="0" i="1" u="none" strike="noStrike" cap="none" normalizeH="0" baseline="0" dirty="0" smtClean="0">
                <a:ln>
                  <a:noFill/>
                </a:ln>
                <a:solidFill>
                  <a:schemeClr val="accent1">
                    <a:lumMod val="75000"/>
                  </a:schemeClr>
                </a:solidFill>
                <a:effectLst/>
                <a:latin typeface="Arial" pitchFamily="34" charset="0"/>
                <a:ea typeface="Times New Roman" pitchFamily="18" charset="0"/>
                <a:cs typeface="Arial" pitchFamily="34" charset="0"/>
              </a:rPr>
              <a:t>(древнеримский поэ</a:t>
            </a:r>
            <a:r>
              <a:rPr kumimoji="0" lang="ru-RU" b="0" i="1" u="none" strike="noStrike" cap="none" normalizeH="0" baseline="0" dirty="0" smtClean="0">
                <a:ln>
                  <a:noFill/>
                </a:ln>
                <a:solidFill>
                  <a:schemeClr val="accent1">
                    <a:lumMod val="75000"/>
                  </a:schemeClr>
                </a:solidFill>
                <a:effectLst/>
                <a:latin typeface="Arial" pitchFamily="34" charset="0"/>
                <a:ea typeface="Times New Roman" pitchFamily="18" charset="0"/>
                <a:cs typeface="Arial" pitchFamily="34" charset="0"/>
              </a:rPr>
              <a:t>т</a:t>
            </a:r>
            <a:r>
              <a:rPr kumimoji="0" lang="ru-RU" b="0"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t>
            </a:r>
            <a:endParaRPr kumimoji="0" lang="ru-RU" b="0" i="0" u="none" strike="noStrike" cap="none" normalizeH="0" baseline="0" dirty="0" smtClean="0">
              <a:ln>
                <a:noFill/>
              </a:ln>
              <a:solidFill>
                <a:schemeClr val="tx1"/>
              </a:solidFill>
              <a:effectLst/>
              <a:latin typeface="Arial" pitchFamily="34" charset="0"/>
              <a:cs typeface="Arial" pitchFamily="34" charset="0"/>
            </a:endParaRPr>
          </a:p>
        </p:txBody>
      </p:sp>
      <p:pic>
        <p:nvPicPr>
          <p:cNvPr id="13316" name="Picture 4"/>
          <p:cNvPicPr>
            <a:picLocks noChangeAspect="1" noChangeArrowheads="1"/>
          </p:cNvPicPr>
          <p:nvPr/>
        </p:nvPicPr>
        <p:blipFill>
          <a:blip r:embed="rId2" cstate="print"/>
          <a:srcRect/>
          <a:stretch>
            <a:fillRect/>
          </a:stretch>
        </p:blipFill>
        <p:spPr bwMode="auto">
          <a:xfrm>
            <a:off x="755576" y="2780928"/>
            <a:ext cx="6406709" cy="3604270"/>
          </a:xfrm>
          <a:prstGeom prst="rect">
            <a:avLst/>
          </a:prstGeom>
          <a:noFill/>
          <a:ln w="9525">
            <a:noFill/>
            <a:miter lim="800000"/>
            <a:headEnd/>
            <a:tailEnd/>
          </a:ln>
        </p:spPr>
      </p:pic>
      <p:sp>
        <p:nvSpPr>
          <p:cNvPr id="9" name="Содержимое 8"/>
          <p:cNvSpPr>
            <a:spLocks noGrp="1"/>
          </p:cNvSpPr>
          <p:nvPr>
            <p:ph sz="quarter" idx="1"/>
          </p:nvPr>
        </p:nvSpPr>
        <p:spPr>
          <a:xfrm>
            <a:off x="467544" y="2060848"/>
            <a:ext cx="7704856" cy="4608512"/>
          </a:xfrm>
        </p:spPr>
        <p:txBody>
          <a:bodyPr/>
          <a:lstStyle/>
          <a:p>
            <a:pPr>
              <a:buNone/>
            </a:pPr>
            <a:endParaRPr lang="ru-RU"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467600" cy="922114"/>
          </a:xfrm>
        </p:spPr>
        <p:txBody>
          <a:bodyPr>
            <a:normAutofit fontScale="90000"/>
          </a:bodyPr>
          <a:lstStyle/>
          <a:p>
            <a:pPr algn="ctr"/>
            <a:r>
              <a:rPr lang="ru-RU" sz="3200" u="sng" dirty="0" err="1" smtClean="0">
                <a:solidFill>
                  <a:schemeClr val="accent1">
                    <a:lumMod val="75000"/>
                  </a:schemeClr>
                </a:solidFill>
                <a:latin typeface="Arial Black" pitchFamily="34" charset="0"/>
              </a:rPr>
              <a:t>Саморегуляция</a:t>
            </a:r>
            <a:r>
              <a:rPr lang="ru-RU" sz="3200" u="sng" dirty="0" smtClean="0">
                <a:solidFill>
                  <a:schemeClr val="accent1">
                    <a:lumMod val="75000"/>
                  </a:schemeClr>
                </a:solidFill>
              </a:rPr>
              <a:t> </a:t>
            </a:r>
            <a:r>
              <a:rPr lang="ru-RU" sz="3200" dirty="0" smtClean="0">
                <a:solidFill>
                  <a:schemeClr val="accent1">
                    <a:lumMod val="75000"/>
                  </a:schemeClr>
                </a:solidFill>
              </a:rPr>
              <a:t>– искусство управления собой</a:t>
            </a:r>
            <a:endParaRPr lang="ru-RU" sz="3200" dirty="0">
              <a:solidFill>
                <a:schemeClr val="accent1">
                  <a:lumMod val="75000"/>
                </a:schemeClr>
              </a:solidFill>
            </a:endParaRPr>
          </a:p>
        </p:txBody>
      </p:sp>
      <p:sp>
        <p:nvSpPr>
          <p:cNvPr id="3" name="Содержимое 2"/>
          <p:cNvSpPr>
            <a:spLocks noGrp="1"/>
          </p:cNvSpPr>
          <p:nvPr>
            <p:ph sz="quarter" idx="1"/>
          </p:nvPr>
        </p:nvSpPr>
        <p:spPr>
          <a:xfrm>
            <a:off x="467544" y="908720"/>
            <a:ext cx="7467600" cy="5521824"/>
          </a:xfrm>
        </p:spPr>
        <p:txBody>
          <a:bodyPr>
            <a:normAutofit lnSpcReduction="10000"/>
          </a:bodyPr>
          <a:lstStyle/>
          <a:p>
            <a:pPr>
              <a:buNone/>
            </a:pPr>
            <a:r>
              <a:rPr lang="ru-RU" sz="2000" dirty="0" smtClean="0"/>
              <a:t> </a:t>
            </a:r>
          </a:p>
          <a:p>
            <a:pPr algn="ctr">
              <a:buNone/>
            </a:pPr>
            <a:r>
              <a:rPr lang="ru-RU" sz="1800" dirty="0" smtClean="0"/>
              <a:t> </a:t>
            </a:r>
            <a:endParaRPr lang="ru-RU" b="1" dirty="0" smtClean="0">
              <a:solidFill>
                <a:schemeClr val="accent1">
                  <a:lumMod val="75000"/>
                </a:schemeClr>
              </a:solidFill>
            </a:endParaRPr>
          </a:p>
          <a:p>
            <a:pPr>
              <a:buNone/>
            </a:pPr>
            <a:r>
              <a:rPr lang="ru-RU" sz="1800" dirty="0" smtClean="0"/>
              <a:t>  </a:t>
            </a:r>
            <a:r>
              <a:rPr lang="ru-RU" dirty="0" err="1" smtClean="0"/>
              <a:t>Саморегуляция</a:t>
            </a:r>
            <a:r>
              <a:rPr lang="ru-RU" dirty="0" smtClean="0"/>
              <a:t> – достаточно знакомое всем явление. Тем не менее, человек не часто прибегает к ее сознательному использованию. Забывая о неисчерпаемых ресурсах своего организма, в периоды душевных или физических страданий мы обращаемся за помощью к специалистам разных направлений. Но может ли эта помощь быть всегда под рукой? Не каждый может себе позволить регулярные посещения кабинета психолога или участие в терапевтических группах. Обучившись основам </a:t>
            </a:r>
            <a:r>
              <a:rPr lang="ru-RU" dirty="0" err="1" smtClean="0"/>
              <a:t>саморегуляции</a:t>
            </a:r>
            <a:r>
              <a:rPr lang="ru-RU" dirty="0" smtClean="0"/>
              <a:t>, можно поддерживать себя в хорошем состоянии самостоятельно.</a:t>
            </a:r>
          </a:p>
          <a:p>
            <a:endParaRPr lang="ru-RU" sz="2000" dirty="0" smtClean="0"/>
          </a:p>
          <a:p>
            <a:pPr>
              <a:buFont typeface="Courier New" pitchFamily="49" charset="0"/>
              <a:buChar char="o"/>
            </a:pPr>
            <a:endParaRPr lang="ru-RU" sz="18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solidFill>
                  <a:schemeClr val="accent1">
                    <a:lumMod val="75000"/>
                  </a:schemeClr>
                </a:solidFill>
              </a:rPr>
              <a:t>Определение понятия </a:t>
            </a:r>
            <a:r>
              <a:rPr lang="ru-RU" dirty="0" err="1" smtClean="0">
                <a:solidFill>
                  <a:schemeClr val="accent1">
                    <a:lumMod val="75000"/>
                  </a:schemeClr>
                </a:solidFill>
              </a:rPr>
              <a:t>Саморегуляция</a:t>
            </a:r>
            <a:endParaRPr lang="ru-RU" dirty="0">
              <a:solidFill>
                <a:schemeClr val="accent1">
                  <a:lumMod val="75000"/>
                </a:schemeClr>
              </a:solidFill>
            </a:endParaRPr>
          </a:p>
        </p:txBody>
      </p:sp>
      <p:pic>
        <p:nvPicPr>
          <p:cNvPr id="30722" name="Picture 2"/>
          <p:cNvPicPr>
            <a:picLocks noGrp="1" noChangeAspect="1" noChangeArrowheads="1"/>
          </p:cNvPicPr>
          <p:nvPr>
            <p:ph sz="quarter" idx="1"/>
          </p:nvPr>
        </p:nvPicPr>
        <p:blipFill>
          <a:blip r:embed="rId2" cstate="print"/>
          <a:srcRect t="23640"/>
          <a:stretch>
            <a:fillRect/>
          </a:stretch>
        </p:blipFill>
        <p:spPr bwMode="auto">
          <a:xfrm>
            <a:off x="251520" y="1772816"/>
            <a:ext cx="7574880" cy="433813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332656"/>
            <a:ext cx="7385248" cy="1296144"/>
          </a:xfrm>
        </p:spPr>
        <p:txBody>
          <a:bodyPr>
            <a:normAutofit fontScale="90000"/>
          </a:bodyPr>
          <a:lstStyle/>
          <a:p>
            <a:pPr algn="ctr"/>
            <a:r>
              <a:rPr lang="ru-RU" sz="2200" b="1" dirty="0" smtClean="0">
                <a:solidFill>
                  <a:schemeClr val="accent1">
                    <a:lumMod val="75000"/>
                  </a:schemeClr>
                </a:solidFill>
              </a:rPr>
              <a:t>Способы быстрого снятия </a:t>
            </a:r>
            <a:r>
              <a:rPr lang="ru-RU" sz="2200" b="1" dirty="0" err="1" smtClean="0">
                <a:solidFill>
                  <a:schemeClr val="accent1">
                    <a:lumMod val="75000"/>
                  </a:schemeClr>
                </a:solidFill>
              </a:rPr>
              <a:t>психоэмоционального</a:t>
            </a:r>
            <a:r>
              <a:rPr lang="ru-RU" sz="2200" b="1" dirty="0" smtClean="0">
                <a:solidFill>
                  <a:schemeClr val="accent1">
                    <a:lumMod val="75000"/>
                  </a:schemeClr>
                </a:solidFill>
              </a:rPr>
              <a:t> и мышечного напряжения</a:t>
            </a:r>
            <a:r>
              <a:rPr lang="ru-RU" b="1" dirty="0" smtClean="0"/>
              <a:t/>
            </a:r>
            <a:br>
              <a:rPr lang="ru-RU" b="1" dirty="0" smtClean="0"/>
            </a:br>
            <a:endParaRPr lang="ru-RU" dirty="0"/>
          </a:p>
        </p:txBody>
      </p:sp>
      <p:sp>
        <p:nvSpPr>
          <p:cNvPr id="3" name="Содержимое 2"/>
          <p:cNvSpPr>
            <a:spLocks noGrp="1"/>
          </p:cNvSpPr>
          <p:nvPr>
            <p:ph sz="quarter" idx="1"/>
          </p:nvPr>
        </p:nvSpPr>
        <p:spPr>
          <a:xfrm>
            <a:off x="457200" y="1412776"/>
            <a:ext cx="7467600" cy="5061176"/>
          </a:xfrm>
        </p:spPr>
        <p:txBody>
          <a:bodyPr>
            <a:normAutofit fontScale="92500"/>
          </a:bodyPr>
          <a:lstStyle/>
          <a:p>
            <a:pPr>
              <a:buNone/>
            </a:pPr>
            <a:r>
              <a:rPr lang="ru-RU" b="1" dirty="0" smtClean="0"/>
              <a:t>Эмоциональное напряжение</a:t>
            </a:r>
            <a:r>
              <a:rPr lang="ru-RU" dirty="0" smtClean="0"/>
              <a:t> часто путают со стрессом, хотя эти понятия стоит разделять. Можно сказать, что эмоциональное напряжение – это причина, а вот состояние</a:t>
            </a:r>
            <a:r>
              <a:rPr lang="ru-RU" b="1" dirty="0" smtClean="0"/>
              <a:t> стресса </a:t>
            </a:r>
            <a:r>
              <a:rPr lang="ru-RU" dirty="0" smtClean="0"/>
              <a:t>– следствие. Эмоции, бесспорно, украшают нашу жизнь, делают ее более полной. Радость, любовь, удивление, благодарность – все это эмоции, которые мы испытываем постоянно. Хорошо, если человек умеет время от времени выплескивать свои эмоции. Кто-то идет к психологу, чтобы рассказать о своих сложностях, о том, что «накипело». Кто-то делится своими проблемами, страхами и обидами с друзьями и любимыми. А как же справиться с напряжением, если остался сам с собой наедине?  </a:t>
            </a:r>
            <a:endParaRPr lang="ru-RU"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60648"/>
            <a:ext cx="7467600" cy="1800200"/>
          </a:xfrm>
        </p:spPr>
        <p:txBody>
          <a:bodyPr>
            <a:normAutofit fontScale="90000"/>
          </a:bodyPr>
          <a:lstStyle/>
          <a:p>
            <a:pPr algn="ctr"/>
            <a:r>
              <a:rPr lang="ru-RU" b="1" dirty="0" smtClean="0">
                <a:solidFill>
                  <a:schemeClr val="accent1">
                    <a:lumMod val="75000"/>
                  </a:schemeClr>
                </a:solidFill>
              </a:rPr>
              <a:t>экспресс-методы снятия психического напряжения, доступные каждому.</a:t>
            </a:r>
            <a:r>
              <a:rPr lang="ru-RU" dirty="0" smtClean="0"/>
              <a:t/>
            </a:r>
            <a:br>
              <a:rPr lang="ru-RU" dirty="0" smtClean="0"/>
            </a:br>
            <a:endParaRPr lang="ru-RU" dirty="0"/>
          </a:p>
        </p:txBody>
      </p:sp>
      <p:sp>
        <p:nvSpPr>
          <p:cNvPr id="3" name="Содержимое 2"/>
          <p:cNvSpPr>
            <a:spLocks noGrp="1"/>
          </p:cNvSpPr>
          <p:nvPr>
            <p:ph sz="quarter" idx="1"/>
          </p:nvPr>
        </p:nvSpPr>
        <p:spPr/>
        <p:txBody>
          <a:bodyPr>
            <a:normAutofit lnSpcReduction="10000"/>
          </a:bodyPr>
          <a:lstStyle/>
          <a:p>
            <a:pPr lvl="0"/>
            <a:r>
              <a:rPr lang="ru-RU" b="1" dirty="0" smtClean="0"/>
              <a:t>Глубокие дыхательные упражнения</a:t>
            </a:r>
            <a:endParaRPr lang="ru-RU" dirty="0" smtClean="0"/>
          </a:p>
          <a:p>
            <a:pPr lvl="0"/>
            <a:r>
              <a:rPr lang="ru-RU" b="1" dirty="0" smtClean="0"/>
              <a:t>Быстрая релаксация</a:t>
            </a:r>
            <a:endParaRPr lang="ru-RU" dirty="0" smtClean="0"/>
          </a:p>
          <a:p>
            <a:pPr lvl="0"/>
            <a:r>
              <a:rPr lang="ru-RU" b="1" dirty="0" smtClean="0"/>
              <a:t>Концентрация</a:t>
            </a:r>
            <a:endParaRPr lang="ru-RU" dirty="0" smtClean="0"/>
          </a:p>
          <a:p>
            <a:pPr lvl="0"/>
            <a:r>
              <a:rPr lang="ru-RU" b="1" dirty="0" smtClean="0"/>
              <a:t>Смена обстановки</a:t>
            </a:r>
            <a:endParaRPr lang="ru-RU" dirty="0" smtClean="0"/>
          </a:p>
          <a:p>
            <a:pPr lvl="0"/>
            <a:r>
              <a:rPr lang="ru-RU" b="1" dirty="0" smtClean="0"/>
              <a:t>Расслабление</a:t>
            </a:r>
            <a:endParaRPr lang="ru-RU" dirty="0" smtClean="0"/>
          </a:p>
          <a:p>
            <a:pPr lvl="0"/>
            <a:r>
              <a:rPr lang="ru-RU" b="1" dirty="0" smtClean="0"/>
              <a:t>Отвлечение</a:t>
            </a:r>
          </a:p>
          <a:p>
            <a:r>
              <a:rPr lang="ru-RU" b="1" dirty="0" smtClean="0"/>
              <a:t>Музыка</a:t>
            </a:r>
          </a:p>
          <a:p>
            <a:pPr lvl="0"/>
            <a:r>
              <a:rPr lang="ru-RU" b="1" dirty="0" smtClean="0"/>
              <a:t>Арифметика</a:t>
            </a:r>
            <a:endParaRPr lang="ru-RU" dirty="0" smtClean="0"/>
          </a:p>
          <a:p>
            <a:pPr lvl="0"/>
            <a:r>
              <a:rPr lang="ru-RU" b="1" dirty="0" smtClean="0"/>
              <a:t>Общение</a:t>
            </a:r>
          </a:p>
          <a:p>
            <a:r>
              <a:rPr lang="ru-RU" b="1" dirty="0" smtClean="0"/>
              <a:t>Теплый душ</a:t>
            </a:r>
          </a:p>
          <a:p>
            <a:pPr lvl="0"/>
            <a:r>
              <a:rPr lang="ru-RU" b="1" dirty="0" smtClean="0"/>
              <a:t>Созерцание (картины, виды природы)</a:t>
            </a:r>
            <a:endParaRPr lang="ru-RU" dirty="0" smtClean="0"/>
          </a:p>
          <a:p>
            <a:pPr lvl="0"/>
            <a:endParaRPr lang="ru-RU" dirty="0" smtClean="0"/>
          </a:p>
          <a:p>
            <a:endParaRPr lang="ru-RU"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descr="https://lookw.ru/1/627/1402263545-nature-wallpapers-sunsets-89.jpg"/>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a:xfrm>
            <a:off x="395536" y="476672"/>
            <a:ext cx="7727568" cy="5161657"/>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descr="https://img2.goodfon.ru/original/1680x1050/c/30/les-gory-ozero-trava-derevya.jpg"/>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404664"/>
            <a:ext cx="8180109" cy="51125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404664"/>
            <a:ext cx="7467600" cy="2160240"/>
          </a:xfrm>
        </p:spPr>
        <p:txBody>
          <a:bodyPr>
            <a:normAutofit fontScale="90000"/>
          </a:bodyPr>
          <a:lstStyle/>
          <a:p>
            <a:r>
              <a:rPr lang="ru-RU" sz="2200" b="1" u="sng" dirty="0" smtClean="0">
                <a:solidFill>
                  <a:schemeClr val="accent1">
                    <a:lumMod val="75000"/>
                  </a:schemeClr>
                </a:solidFill>
                <a:latin typeface="Times New Roman" pitchFamily="18" charset="0"/>
                <a:cs typeface="Times New Roman" pitchFamily="18" charset="0"/>
              </a:rPr>
              <a:t/>
            </a:r>
            <a:br>
              <a:rPr lang="ru-RU" sz="2200" b="1" u="sng" dirty="0" smtClean="0">
                <a:solidFill>
                  <a:schemeClr val="accent1">
                    <a:lumMod val="75000"/>
                  </a:schemeClr>
                </a:solidFill>
                <a:latin typeface="Times New Roman" pitchFamily="18" charset="0"/>
                <a:cs typeface="Times New Roman" pitchFamily="18" charset="0"/>
              </a:rPr>
            </a:br>
            <a:r>
              <a:rPr lang="ru-RU" sz="2700" b="1" u="sng" dirty="0" smtClean="0">
                <a:solidFill>
                  <a:schemeClr val="accent1">
                    <a:lumMod val="75000"/>
                  </a:schemeClr>
                </a:solidFill>
                <a:latin typeface="Times New Roman" pitchFamily="18" charset="0"/>
                <a:cs typeface="Times New Roman" pitchFamily="18" charset="0"/>
              </a:rPr>
              <a:t>Цель семинара:</a:t>
            </a:r>
            <a:br>
              <a:rPr lang="ru-RU" sz="2700" b="1" u="sng" dirty="0" smtClean="0">
                <a:solidFill>
                  <a:schemeClr val="accent1">
                    <a:lumMod val="75000"/>
                  </a:schemeClr>
                </a:solidFill>
                <a:latin typeface="Times New Roman" pitchFamily="18" charset="0"/>
                <a:cs typeface="Times New Roman" pitchFamily="18" charset="0"/>
              </a:rPr>
            </a:br>
            <a:r>
              <a:rPr lang="ru-RU" sz="2200" dirty="0" smtClean="0">
                <a:solidFill>
                  <a:schemeClr val="tx1"/>
                </a:solidFill>
                <a:latin typeface="Times New Roman" pitchFamily="18" charset="0"/>
                <a:cs typeface="Times New Roman" pitchFamily="18" charset="0"/>
              </a:rPr>
              <a:t>Профилактика профессионального «выгорания» педагогов, и применение методов релаксации, как одного из способов восстановления психического здоровья.</a:t>
            </a:r>
            <a:r>
              <a:rPr lang="ru-RU" sz="2000" dirty="0" smtClean="0">
                <a:solidFill>
                  <a:schemeClr val="tx1"/>
                </a:solidFill>
                <a:latin typeface="Times New Roman" pitchFamily="18" charset="0"/>
                <a:cs typeface="Times New Roman" pitchFamily="18" charset="0"/>
              </a:rPr>
              <a:t/>
            </a:r>
            <a:br>
              <a:rPr lang="ru-RU" sz="2000" dirty="0" smtClean="0">
                <a:solidFill>
                  <a:schemeClr val="tx1"/>
                </a:solidFill>
                <a:latin typeface="Times New Roman" pitchFamily="18" charset="0"/>
                <a:cs typeface="Times New Roman" pitchFamily="18" charset="0"/>
              </a:rPr>
            </a:br>
            <a:r>
              <a:rPr lang="ru-RU" sz="2700" b="1" u="sng" dirty="0" smtClean="0">
                <a:solidFill>
                  <a:schemeClr val="accent1">
                    <a:lumMod val="75000"/>
                  </a:schemeClr>
                </a:solidFill>
                <a:latin typeface="Times New Roman" pitchFamily="18" charset="0"/>
                <a:cs typeface="Times New Roman" pitchFamily="18" charset="0"/>
              </a:rPr>
              <a:t>Задачи:</a:t>
            </a:r>
            <a:r>
              <a:rPr lang="ru-RU" sz="2700" b="1" u="sng" dirty="0">
                <a:solidFill>
                  <a:schemeClr val="accent1">
                    <a:lumMod val="75000"/>
                  </a:schemeClr>
                </a:solidFill>
                <a:latin typeface="Times New Roman" pitchFamily="18" charset="0"/>
                <a:cs typeface="Times New Roman" pitchFamily="18" charset="0"/>
              </a:rPr>
              <a:t/>
            </a:r>
            <a:br>
              <a:rPr lang="ru-RU" sz="2700" b="1" u="sng" dirty="0">
                <a:solidFill>
                  <a:schemeClr val="accent1">
                    <a:lumMod val="75000"/>
                  </a:schemeClr>
                </a:solidFill>
                <a:latin typeface="Times New Roman" pitchFamily="18" charset="0"/>
                <a:cs typeface="Times New Roman" pitchFamily="18" charset="0"/>
              </a:rPr>
            </a:br>
            <a:r>
              <a:rPr lang="ru-RU" sz="1600" dirty="0" smtClean="0">
                <a:solidFill>
                  <a:schemeClr val="tx1"/>
                </a:solidFill>
              </a:rPr>
              <a:t/>
            </a:r>
            <a:br>
              <a:rPr lang="ru-RU" sz="1600" dirty="0" smtClean="0">
                <a:solidFill>
                  <a:schemeClr val="tx1"/>
                </a:solidFill>
              </a:rPr>
            </a:br>
            <a:endParaRPr lang="ru-RU" sz="1600" dirty="0">
              <a:solidFill>
                <a:schemeClr val="tx1"/>
              </a:solidFill>
            </a:endParaRPr>
          </a:p>
        </p:txBody>
      </p:sp>
      <p:sp>
        <p:nvSpPr>
          <p:cNvPr id="3" name="Содержимое 2"/>
          <p:cNvSpPr>
            <a:spLocks noGrp="1"/>
          </p:cNvSpPr>
          <p:nvPr>
            <p:ph sz="quarter" idx="1"/>
          </p:nvPr>
        </p:nvSpPr>
        <p:spPr>
          <a:xfrm>
            <a:off x="457200" y="2204864"/>
            <a:ext cx="7467600" cy="4032448"/>
          </a:xfrm>
        </p:spPr>
        <p:txBody>
          <a:bodyPr>
            <a:normAutofit/>
          </a:bodyPr>
          <a:lstStyle/>
          <a:p>
            <a:pPr lvl="0"/>
            <a:r>
              <a:rPr lang="ru-RU" sz="2000" dirty="0" smtClean="0"/>
              <a:t>Рассказать педагогам, что такое </a:t>
            </a:r>
            <a:r>
              <a:rPr lang="ru-RU" sz="2000" cap="small" dirty="0" smtClean="0">
                <a:solidFill>
                  <a:schemeClr val="accent1">
                    <a:lumMod val="75000"/>
                  </a:schemeClr>
                </a:solidFill>
                <a:latin typeface="Times New Roman" panose="02020603050405020304" pitchFamily="18" charset="0"/>
                <a:ea typeface="+mj-ea"/>
                <a:cs typeface="Times New Roman" panose="02020603050405020304" pitchFamily="18" charset="0"/>
              </a:rPr>
              <a:t>профессиональное «выгорание»;</a:t>
            </a:r>
          </a:p>
          <a:p>
            <a:pPr lvl="0"/>
            <a:r>
              <a:rPr lang="ru-RU" sz="2000" dirty="0" smtClean="0"/>
              <a:t>Познакомить педагогов с понятием </a:t>
            </a:r>
            <a:r>
              <a:rPr lang="ru-RU" sz="2000" dirty="0" err="1" smtClean="0"/>
              <a:t>саморегуляция</a:t>
            </a:r>
            <a:r>
              <a:rPr lang="ru-RU" sz="2000" dirty="0" smtClean="0"/>
              <a:t> и релаксация для гармонизации своего внутреннего состояния;</a:t>
            </a:r>
            <a:endParaRPr lang="ru-RU" sz="2000" dirty="0" smtClean="0">
              <a:solidFill>
                <a:schemeClr val="accent1">
                  <a:lumMod val="75000"/>
                </a:schemeClr>
              </a:solidFill>
            </a:endParaRPr>
          </a:p>
          <a:p>
            <a:pPr lvl="0"/>
            <a:r>
              <a:rPr lang="ru-RU" sz="2000" dirty="0" smtClean="0"/>
              <a:t>Познакомить педагогов с приемами снятия </a:t>
            </a:r>
            <a:r>
              <a:rPr lang="ru-RU" sz="2000" dirty="0" err="1" smtClean="0"/>
              <a:t>психоэмоционального</a:t>
            </a:r>
            <a:r>
              <a:rPr lang="ru-RU" sz="2000" dirty="0" smtClean="0"/>
              <a:t> напряжения, усталости. </a:t>
            </a:r>
          </a:p>
          <a:p>
            <a:r>
              <a:rPr lang="ru-RU" sz="2000" dirty="0" smtClean="0"/>
              <a:t>Показать педагогам, как с помощью релаксации можно снять мышечное напряжение и расслабиться.</a:t>
            </a:r>
          </a:p>
          <a:p>
            <a:pPr lvl="0"/>
            <a:endParaRPr lang="ru-RU" sz="1700" dirty="0" smtClean="0"/>
          </a:p>
          <a:p>
            <a:pPr lvl="0"/>
            <a:endParaRPr lang="ru-RU" sz="1700" dirty="0" smtClean="0">
              <a:latin typeface="Times New Roman" panose="02020603050405020304" pitchFamily="18" charset="0"/>
              <a:cs typeface="Times New Roman" panose="02020603050405020304" pitchFamily="18" charset="0"/>
            </a:endParaRPr>
          </a:p>
          <a:p>
            <a:endParaRPr lang="ru-RU"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descr="https://i.pinimg.com/originals/44/ab/76/44ab76533379f55532ceb87c50243c0b.jpg"/>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548680"/>
            <a:ext cx="8192910" cy="48245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descr="https://www.ejin.ru/wp-content/uploads/2017/09/14-498.jpg"/>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332656"/>
            <a:ext cx="8410535" cy="52565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836712"/>
            <a:ext cx="7467600" cy="580926"/>
          </a:xfrm>
        </p:spPr>
        <p:txBody>
          <a:bodyPr>
            <a:normAutofit fontScale="90000"/>
          </a:bodyPr>
          <a:lstStyle/>
          <a:p>
            <a:pPr algn="ctr"/>
            <a:r>
              <a:rPr lang="ru-RU" dirty="0" smtClean="0"/>
              <a:t/>
            </a:r>
            <a:br>
              <a:rPr lang="ru-RU" dirty="0" smtClean="0"/>
            </a:br>
            <a:r>
              <a:rPr lang="ru-RU" b="1" dirty="0" smtClean="0">
                <a:solidFill>
                  <a:schemeClr val="accent1">
                    <a:lumMod val="75000"/>
                  </a:schemeClr>
                </a:solidFill>
              </a:rPr>
              <a:t> 7 способов избавления от стресса, которыми пользуются сами психологи </a:t>
            </a:r>
            <a:endParaRPr lang="ru-RU" dirty="0"/>
          </a:p>
        </p:txBody>
      </p:sp>
      <p:sp>
        <p:nvSpPr>
          <p:cNvPr id="3" name="Содержимое 2"/>
          <p:cNvSpPr>
            <a:spLocks noGrp="1"/>
          </p:cNvSpPr>
          <p:nvPr>
            <p:ph sz="quarter" idx="1"/>
          </p:nvPr>
        </p:nvSpPr>
        <p:spPr>
          <a:xfrm>
            <a:off x="457200" y="1628800"/>
            <a:ext cx="7467600" cy="4845152"/>
          </a:xfrm>
        </p:spPr>
        <p:txBody>
          <a:bodyPr>
            <a:normAutofit/>
          </a:bodyPr>
          <a:lstStyle/>
          <a:p>
            <a:pPr>
              <a:buNone/>
            </a:pPr>
            <a:r>
              <a:rPr lang="ru-RU" sz="1800" b="1" dirty="0" smtClean="0">
                <a:solidFill>
                  <a:schemeClr val="accent1">
                    <a:lumMod val="75000"/>
                  </a:schemeClr>
                </a:solidFill>
              </a:rPr>
              <a:t>1</a:t>
            </a:r>
            <a:r>
              <a:rPr lang="ru-RU" sz="2000" b="1" dirty="0" smtClean="0">
                <a:solidFill>
                  <a:schemeClr val="accent1">
                    <a:lumMod val="75000"/>
                  </a:schemeClr>
                </a:solidFill>
              </a:rPr>
              <a:t>. Записывайте, все, что приходит Вам в голову</a:t>
            </a:r>
            <a:r>
              <a:rPr lang="ru-RU" sz="1800" b="1" dirty="0" smtClean="0">
                <a:solidFill>
                  <a:schemeClr val="accent1">
                    <a:lumMod val="75000"/>
                  </a:schemeClr>
                </a:solidFill>
              </a:rPr>
              <a:t>.</a:t>
            </a:r>
            <a:endParaRPr lang="ru-RU" sz="1800" dirty="0" smtClean="0">
              <a:solidFill>
                <a:schemeClr val="accent1">
                  <a:lumMod val="75000"/>
                </a:schemeClr>
              </a:solidFill>
            </a:endParaRPr>
          </a:p>
          <a:p>
            <a:pPr>
              <a:buNone/>
            </a:pPr>
            <a:r>
              <a:rPr lang="ru-RU" sz="1800" dirty="0" smtClean="0"/>
              <a:t>Чем это полезно? Когда Вы записываете  свои мысли, различные ситуации, а  возможно даже идеи будущего происходит структуризация мыслей, наведение порядка в голове. Этот творческий процесс очень эффективен, отвлекает Вас от текущих проблем, голова очищается и спадает напряжение. В дальнейшем вы сможете рассмотреть  некоторые ситуации под другим углом.  Удачи!!!</a:t>
            </a:r>
          </a:p>
          <a:p>
            <a:endParaRPr lang="ru-RU" dirty="0"/>
          </a:p>
        </p:txBody>
      </p:sp>
      <p:pic>
        <p:nvPicPr>
          <p:cNvPr id="4" name="Рисунок 3" descr="https://eus-www.sway-cdn.com/s/CvmU3xdV6ELB6JSe/images/uMjtXGsvMsXz4z?quality=1080&amp;amp;isThumbnail=True"/>
          <p:cNvPicPr/>
          <p:nvPr/>
        </p:nvPicPr>
        <p:blipFill>
          <a:blip r:embed="rId2" cstate="print"/>
          <a:srcRect/>
          <a:stretch>
            <a:fillRect/>
          </a:stretch>
        </p:blipFill>
        <p:spPr bwMode="auto">
          <a:xfrm>
            <a:off x="2771800" y="4077072"/>
            <a:ext cx="3686175" cy="243840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467600" cy="202034"/>
          </a:xfrm>
        </p:spPr>
        <p:txBody>
          <a:bodyPr>
            <a:normAutofit fontScale="90000"/>
          </a:bodyPr>
          <a:lstStyle/>
          <a:p>
            <a:r>
              <a:rPr lang="ru-RU" dirty="0" smtClean="0"/>
              <a:t> </a:t>
            </a:r>
            <a:endParaRPr lang="ru-RU" dirty="0"/>
          </a:p>
        </p:txBody>
      </p:sp>
      <p:sp>
        <p:nvSpPr>
          <p:cNvPr id="3" name="Содержимое 2"/>
          <p:cNvSpPr>
            <a:spLocks noGrp="1"/>
          </p:cNvSpPr>
          <p:nvPr>
            <p:ph sz="quarter" idx="1"/>
          </p:nvPr>
        </p:nvSpPr>
        <p:spPr>
          <a:xfrm>
            <a:off x="457200" y="404664"/>
            <a:ext cx="7467600" cy="6069288"/>
          </a:xfrm>
        </p:spPr>
        <p:txBody>
          <a:bodyPr/>
          <a:lstStyle/>
          <a:p>
            <a:pPr>
              <a:buNone/>
            </a:pPr>
            <a:r>
              <a:rPr lang="ru-RU" sz="2000" dirty="0" smtClean="0">
                <a:solidFill>
                  <a:schemeClr val="accent1">
                    <a:lumMod val="75000"/>
                  </a:schemeClr>
                </a:solidFill>
              </a:rPr>
              <a:t>2</a:t>
            </a:r>
            <a:r>
              <a:rPr lang="ru-RU" sz="2000" b="1" dirty="0" smtClean="0">
                <a:solidFill>
                  <a:schemeClr val="accent1">
                    <a:lumMod val="75000"/>
                  </a:schemeClr>
                </a:solidFill>
              </a:rPr>
              <a:t>.   Приготовьте блюдо и будьте крайне педантичны в выборе ингредиентов, украсьте его и насладитесь им</a:t>
            </a:r>
            <a:endParaRPr lang="ru-RU" sz="2000" dirty="0" smtClean="0">
              <a:solidFill>
                <a:schemeClr val="accent1">
                  <a:lumMod val="75000"/>
                </a:schemeClr>
              </a:solidFill>
            </a:endParaRPr>
          </a:p>
          <a:p>
            <a:pPr>
              <a:buNone/>
            </a:pPr>
            <a:r>
              <a:rPr lang="ru-RU" sz="2000" dirty="0" smtClean="0"/>
              <a:t>Известный факт, когда человек нервничает,  он зачастую склонен «заедать проблемы».  Но если это будет здоровая еда или новое блюдо с тщательно подобранными ингредиентами, аккуратно приготовленная и красиво поданная на стол, это может послужить огромным источником позитивных эмоций и познания новых вкусов и оттенков.</a:t>
            </a:r>
          </a:p>
          <a:p>
            <a:endParaRPr lang="ru-RU" dirty="0"/>
          </a:p>
        </p:txBody>
      </p:sp>
      <p:pic>
        <p:nvPicPr>
          <p:cNvPr id="4" name="Рисунок 3" descr="https://ne-kurim.ru/forum/attachments/image-8-jpg.713602/"/>
          <p:cNvPicPr/>
          <p:nvPr/>
        </p:nvPicPr>
        <p:blipFill>
          <a:blip r:embed="rId2" cstate="print"/>
          <a:srcRect/>
          <a:stretch>
            <a:fillRect/>
          </a:stretch>
        </p:blipFill>
        <p:spPr bwMode="auto">
          <a:xfrm>
            <a:off x="2627784" y="4077072"/>
            <a:ext cx="3960440" cy="2448273"/>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467600" cy="58018"/>
          </a:xfrm>
        </p:spPr>
        <p:txBody>
          <a:bodyPr>
            <a:normAutofit fontScale="90000"/>
          </a:bodyPr>
          <a:lstStyle/>
          <a:p>
            <a:r>
              <a:rPr lang="ru-RU" dirty="0" smtClean="0"/>
              <a:t> </a:t>
            </a:r>
            <a:endParaRPr lang="ru-RU" dirty="0"/>
          </a:p>
        </p:txBody>
      </p:sp>
      <p:sp>
        <p:nvSpPr>
          <p:cNvPr id="3" name="Содержимое 2"/>
          <p:cNvSpPr>
            <a:spLocks noGrp="1"/>
          </p:cNvSpPr>
          <p:nvPr>
            <p:ph sz="quarter" idx="1"/>
          </p:nvPr>
        </p:nvSpPr>
        <p:spPr>
          <a:xfrm>
            <a:off x="457200" y="188640"/>
            <a:ext cx="4402832" cy="6285312"/>
          </a:xfrm>
        </p:spPr>
        <p:txBody>
          <a:bodyPr>
            <a:noAutofit/>
          </a:bodyPr>
          <a:lstStyle/>
          <a:p>
            <a:pPr>
              <a:buNone/>
            </a:pPr>
            <a:r>
              <a:rPr lang="ru-RU" sz="2000" b="1" dirty="0" smtClean="0">
                <a:solidFill>
                  <a:schemeClr val="accent1">
                    <a:lumMod val="75000"/>
                  </a:schemeClr>
                </a:solidFill>
              </a:rPr>
              <a:t>3.   Релаксация и дыхание</a:t>
            </a:r>
            <a:endParaRPr lang="ru-RU" sz="2000" dirty="0" smtClean="0">
              <a:solidFill>
                <a:schemeClr val="accent1">
                  <a:lumMod val="75000"/>
                </a:schemeClr>
              </a:solidFill>
            </a:endParaRPr>
          </a:p>
          <a:p>
            <a:pPr>
              <a:buNone/>
            </a:pPr>
            <a:r>
              <a:rPr lang="ru-RU" sz="1600" dirty="0" smtClean="0"/>
              <a:t>На сегодняшний день очень актуальным и эффективным способом борьбы с различными стрессовыми и тревожными состояниями является методы дыхательной гимнастики  и прогрессивной мышечной релаксации, разработанной еще в 1920 году. Принцип прост:  после любого сильного напряжения наступает сильное расслабление.  Поэтому предлагаем Вам воспользоваться  и овладеть простым и очень доступным методом: напрягайте мышцы в течение 10 минут, а затем расслабьте их, стараясь сконцентрироваться на  моменте расслабления.  Начните с самого простого и доступного - максимально сильно сожмите  руку в кулак, удерживайте напряжение, расслабьте. Или же  сильно зажмурьтесь, нахмурьтесь и наморщите нос, затем расслабьтесь и сконцентрируйтесь на чувстве расслабления мышц лица.</a:t>
            </a:r>
          </a:p>
          <a:p>
            <a:endParaRPr lang="ru-RU" sz="1800" dirty="0"/>
          </a:p>
        </p:txBody>
      </p:sp>
      <p:pic>
        <p:nvPicPr>
          <p:cNvPr id="34818" name="Picture 2"/>
          <p:cNvPicPr>
            <a:picLocks noChangeAspect="1" noChangeArrowheads="1"/>
          </p:cNvPicPr>
          <p:nvPr/>
        </p:nvPicPr>
        <p:blipFill>
          <a:blip r:embed="rId2" cstate="print"/>
          <a:srcRect/>
          <a:stretch>
            <a:fillRect/>
          </a:stretch>
        </p:blipFill>
        <p:spPr bwMode="auto">
          <a:xfrm>
            <a:off x="4932040" y="764704"/>
            <a:ext cx="3744416" cy="3223981"/>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467600" cy="202034"/>
          </a:xfrm>
        </p:spPr>
        <p:txBody>
          <a:bodyPr>
            <a:normAutofit fontScale="90000"/>
          </a:bodyPr>
          <a:lstStyle/>
          <a:p>
            <a:r>
              <a:rPr lang="ru-RU" dirty="0" smtClean="0"/>
              <a:t> </a:t>
            </a:r>
            <a:endParaRPr lang="ru-RU" dirty="0"/>
          </a:p>
        </p:txBody>
      </p:sp>
      <p:sp>
        <p:nvSpPr>
          <p:cNvPr id="3" name="Содержимое 2"/>
          <p:cNvSpPr>
            <a:spLocks noGrp="1"/>
          </p:cNvSpPr>
          <p:nvPr>
            <p:ph sz="quarter" idx="1"/>
          </p:nvPr>
        </p:nvSpPr>
        <p:spPr>
          <a:xfrm>
            <a:off x="457200" y="620688"/>
            <a:ext cx="7467600" cy="5853264"/>
          </a:xfrm>
        </p:spPr>
        <p:txBody>
          <a:bodyPr/>
          <a:lstStyle/>
          <a:p>
            <a:pPr>
              <a:buNone/>
            </a:pPr>
            <a:r>
              <a:rPr lang="ru-RU" sz="2000" dirty="0" smtClean="0">
                <a:solidFill>
                  <a:schemeClr val="accent1">
                    <a:lumMod val="75000"/>
                  </a:schemeClr>
                </a:solidFill>
              </a:rPr>
              <a:t>4 .   </a:t>
            </a:r>
            <a:r>
              <a:rPr lang="ru-RU" sz="2000" b="1" dirty="0" smtClean="0">
                <a:solidFill>
                  <a:schemeClr val="accent1">
                    <a:lumMod val="75000"/>
                  </a:schemeClr>
                </a:solidFill>
              </a:rPr>
              <a:t>Реагируйте правильно или не реагируйте вообще</a:t>
            </a:r>
            <a:endParaRPr lang="ru-RU" sz="2000" dirty="0" smtClean="0">
              <a:solidFill>
                <a:schemeClr val="accent1">
                  <a:lumMod val="75000"/>
                </a:schemeClr>
              </a:solidFill>
            </a:endParaRPr>
          </a:p>
          <a:p>
            <a:pPr>
              <a:buNone/>
            </a:pPr>
            <a:r>
              <a:rPr lang="ru-RU" sz="2000" dirty="0" smtClean="0"/>
              <a:t>Постарайтесь увидеть позитив в любой стрессовой ситуации, пробуйте изменить свое отношение к ней:  «Я не могу изменить ситуацию, но могу изменить свою реакцию на нее». Позитивная реакция на негативное событие помогает не только избежать стресса, но и получить некий опыт, если смотреть на это, как на испытание, и учиться на ошибках.</a:t>
            </a:r>
          </a:p>
          <a:p>
            <a:endParaRPr lang="ru-RU" dirty="0"/>
          </a:p>
        </p:txBody>
      </p:sp>
      <p:pic>
        <p:nvPicPr>
          <p:cNvPr id="33794" name="Picture 2"/>
          <p:cNvPicPr>
            <a:picLocks noChangeAspect="1" noChangeArrowheads="1"/>
          </p:cNvPicPr>
          <p:nvPr/>
        </p:nvPicPr>
        <p:blipFill>
          <a:blip r:embed="rId2" cstate="print"/>
          <a:srcRect/>
          <a:stretch>
            <a:fillRect/>
          </a:stretch>
        </p:blipFill>
        <p:spPr bwMode="auto">
          <a:xfrm>
            <a:off x="2123728" y="3573016"/>
            <a:ext cx="4419227" cy="3038219"/>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467600" cy="130026"/>
          </a:xfrm>
        </p:spPr>
        <p:txBody>
          <a:bodyPr>
            <a:normAutofit fontScale="90000"/>
          </a:bodyPr>
          <a:lstStyle/>
          <a:p>
            <a:r>
              <a:rPr lang="ru-RU" dirty="0" smtClean="0"/>
              <a:t> </a:t>
            </a:r>
            <a:endParaRPr lang="ru-RU" dirty="0"/>
          </a:p>
        </p:txBody>
      </p:sp>
      <p:sp>
        <p:nvSpPr>
          <p:cNvPr id="3" name="Содержимое 2"/>
          <p:cNvSpPr>
            <a:spLocks noGrp="1"/>
          </p:cNvSpPr>
          <p:nvPr>
            <p:ph sz="quarter" idx="1"/>
          </p:nvPr>
        </p:nvSpPr>
        <p:spPr>
          <a:xfrm>
            <a:off x="457200" y="404664"/>
            <a:ext cx="7859216" cy="6069288"/>
          </a:xfrm>
        </p:spPr>
        <p:txBody>
          <a:bodyPr/>
          <a:lstStyle/>
          <a:p>
            <a:pPr>
              <a:buNone/>
            </a:pPr>
            <a:r>
              <a:rPr lang="ru-RU" b="1" dirty="0" smtClean="0">
                <a:solidFill>
                  <a:schemeClr val="accent1">
                    <a:lumMod val="75000"/>
                  </a:schemeClr>
                </a:solidFill>
              </a:rPr>
              <a:t>5.   Остановите поток мыслей</a:t>
            </a:r>
            <a:endParaRPr lang="ru-RU" dirty="0" smtClean="0">
              <a:solidFill>
                <a:schemeClr val="accent1">
                  <a:lumMod val="75000"/>
                </a:schemeClr>
              </a:solidFill>
            </a:endParaRPr>
          </a:p>
          <a:p>
            <a:pPr>
              <a:buNone/>
            </a:pPr>
            <a:r>
              <a:rPr lang="ru-RU" sz="2000" dirty="0" smtClean="0"/>
              <a:t>Когда вы чувствуете наплыв мыслей, с которым сложно справиться  щелкните пальцами и скажите  «Стоп! Я подумаю об этом позже!».  Можно использовать резинку на запястье или же просто себя ущипнуть. Подобный метод позволяет остановить круговорот мыслей и отложить проблему на потом. Остановив свои мысли,  постарайтесь переключить  внимание на что-то другое – смените вид деятельности.</a:t>
            </a:r>
          </a:p>
          <a:p>
            <a:pPr>
              <a:buNone/>
            </a:pPr>
            <a:endParaRPr lang="ru-RU" dirty="0"/>
          </a:p>
        </p:txBody>
      </p:sp>
      <p:pic>
        <p:nvPicPr>
          <p:cNvPr id="4" name="Рисунок 3" descr="https://www.inpearls.ru/png/35606.png"/>
          <p:cNvPicPr/>
          <p:nvPr/>
        </p:nvPicPr>
        <p:blipFill>
          <a:blip r:embed="rId2" cstate="print"/>
          <a:srcRect l="5479" t="17101" r="5479" b="17344"/>
          <a:stretch>
            <a:fillRect/>
          </a:stretch>
        </p:blipFill>
        <p:spPr bwMode="auto">
          <a:xfrm>
            <a:off x="1835696" y="3356992"/>
            <a:ext cx="5256584" cy="2808312"/>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0"/>
            <a:ext cx="7467600" cy="58018"/>
          </a:xfrm>
        </p:spPr>
        <p:txBody>
          <a:bodyPr>
            <a:normAutofit fontScale="90000"/>
          </a:bodyPr>
          <a:lstStyle/>
          <a:p>
            <a:r>
              <a:rPr lang="ru-RU" dirty="0" smtClean="0"/>
              <a:t> </a:t>
            </a:r>
            <a:endParaRPr lang="ru-RU" dirty="0"/>
          </a:p>
        </p:txBody>
      </p:sp>
      <p:sp>
        <p:nvSpPr>
          <p:cNvPr id="3" name="Содержимое 2"/>
          <p:cNvSpPr>
            <a:spLocks noGrp="1"/>
          </p:cNvSpPr>
          <p:nvPr>
            <p:ph sz="quarter" idx="1"/>
          </p:nvPr>
        </p:nvSpPr>
        <p:spPr>
          <a:xfrm>
            <a:off x="539552" y="620688"/>
            <a:ext cx="7467600" cy="5781256"/>
          </a:xfrm>
        </p:spPr>
        <p:txBody>
          <a:bodyPr/>
          <a:lstStyle/>
          <a:p>
            <a:pPr>
              <a:buNone/>
            </a:pPr>
            <a:r>
              <a:rPr lang="ru-RU" dirty="0" smtClean="0">
                <a:solidFill>
                  <a:schemeClr val="accent1">
                    <a:lumMod val="75000"/>
                  </a:schemeClr>
                </a:solidFill>
              </a:rPr>
              <a:t>6</a:t>
            </a:r>
            <a:r>
              <a:rPr lang="ru-RU" b="1" dirty="0" smtClean="0">
                <a:solidFill>
                  <a:schemeClr val="accent1">
                    <a:lumMod val="75000"/>
                  </a:schemeClr>
                </a:solidFill>
              </a:rPr>
              <a:t>.   Побалуйте себя</a:t>
            </a:r>
            <a:endParaRPr lang="ru-RU" dirty="0" smtClean="0">
              <a:solidFill>
                <a:schemeClr val="accent1">
                  <a:lumMod val="75000"/>
                </a:schemeClr>
              </a:solidFill>
            </a:endParaRPr>
          </a:p>
          <a:p>
            <a:pPr>
              <a:buNone/>
            </a:pPr>
            <a:r>
              <a:rPr lang="ru-RU" sz="2000" dirty="0" smtClean="0"/>
              <a:t>Советуем каждому находить промежуток время, в течение которого Вы можете делать только то, что захотите. Вы можете рисовать, читать, есть вкусные блюда, говорить по телефону с друзьями и близкими, слушать любимую музыку, смотреть кино и т.д.  Это время, когда Вы честно можете отложить все обязанности, негативные мысли, работу и любые текущие дела и доставить себе удовольствие.</a:t>
            </a:r>
          </a:p>
          <a:p>
            <a:pPr>
              <a:buNone/>
            </a:pPr>
            <a:endParaRPr lang="ru-RU" dirty="0"/>
          </a:p>
        </p:txBody>
      </p:sp>
      <p:pic>
        <p:nvPicPr>
          <p:cNvPr id="31746" name="Picture 2"/>
          <p:cNvPicPr>
            <a:picLocks noChangeAspect="1" noChangeArrowheads="1"/>
          </p:cNvPicPr>
          <p:nvPr/>
        </p:nvPicPr>
        <p:blipFill>
          <a:blip r:embed="rId2" cstate="print"/>
          <a:srcRect l="5333" t="2370" r="18667"/>
          <a:stretch>
            <a:fillRect/>
          </a:stretch>
        </p:blipFill>
        <p:spPr bwMode="auto">
          <a:xfrm>
            <a:off x="2267744" y="3717032"/>
            <a:ext cx="4104456" cy="296583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467600" cy="274042"/>
          </a:xfrm>
        </p:spPr>
        <p:txBody>
          <a:bodyPr>
            <a:normAutofit fontScale="90000"/>
          </a:bodyPr>
          <a:lstStyle/>
          <a:p>
            <a:r>
              <a:rPr lang="ru-RU" dirty="0" smtClean="0"/>
              <a:t> </a:t>
            </a:r>
            <a:endParaRPr lang="ru-RU" dirty="0"/>
          </a:p>
        </p:txBody>
      </p:sp>
      <p:sp>
        <p:nvSpPr>
          <p:cNvPr id="3" name="Содержимое 2"/>
          <p:cNvSpPr>
            <a:spLocks noGrp="1"/>
          </p:cNvSpPr>
          <p:nvPr>
            <p:ph sz="quarter" idx="1"/>
          </p:nvPr>
        </p:nvSpPr>
        <p:spPr>
          <a:xfrm>
            <a:off x="457200" y="332656"/>
            <a:ext cx="4330824" cy="6141296"/>
          </a:xfrm>
        </p:spPr>
        <p:txBody>
          <a:bodyPr>
            <a:normAutofit fontScale="92500" lnSpcReduction="20000"/>
          </a:bodyPr>
          <a:lstStyle/>
          <a:p>
            <a:pPr>
              <a:buNone/>
            </a:pPr>
            <a:r>
              <a:rPr lang="ru-RU" dirty="0" smtClean="0">
                <a:solidFill>
                  <a:schemeClr val="accent1">
                    <a:lumMod val="75000"/>
                  </a:schemeClr>
                </a:solidFill>
              </a:rPr>
              <a:t>7</a:t>
            </a:r>
            <a:r>
              <a:rPr lang="ru-RU" b="1" dirty="0" smtClean="0">
                <a:solidFill>
                  <a:schemeClr val="accent1">
                    <a:lumMod val="75000"/>
                  </a:schemeClr>
                </a:solidFill>
              </a:rPr>
              <a:t>.   Мой способ  борьбы со стрессом</a:t>
            </a:r>
            <a:endParaRPr lang="ru-RU" dirty="0" smtClean="0">
              <a:solidFill>
                <a:schemeClr val="accent1">
                  <a:lumMod val="75000"/>
                </a:schemeClr>
              </a:solidFill>
            </a:endParaRPr>
          </a:p>
          <a:p>
            <a:pPr>
              <a:buNone/>
            </a:pPr>
            <a:r>
              <a:rPr lang="ru-RU" sz="2000" dirty="0" smtClean="0"/>
              <a:t>Позвольте себе испытать как классические методы борьбы со стрессом, так и </a:t>
            </a:r>
            <a:r>
              <a:rPr lang="ru-RU" sz="2000" b="1" dirty="0" smtClean="0"/>
              <a:t>прислушаться к себе и найти свой личный и эффективный способ снятия  неприятного  внутреннего  напряжение</a:t>
            </a:r>
            <a:r>
              <a:rPr lang="ru-RU" sz="2000" dirty="0" smtClean="0"/>
              <a:t> – занятия спортом под приятную музыку, чашка ароматного кофе или чая, беседа с близким человеком или  друзьями, горячая ванна или контрастный душ,  здоровый сон. Возможно, это продуктивная деятельность будь то уборка, мытье посуды, шитье, вязание, наведение порядка на рабочем месте или фотоальбома, прогулка и др.  Главное, чтобы этот способ был действенным и помог Вам переключить внимание с негативной ситуации на позитивный лад.</a:t>
            </a:r>
          </a:p>
          <a:p>
            <a:pPr>
              <a:buNone/>
            </a:pPr>
            <a:endParaRPr lang="ru-RU" dirty="0"/>
          </a:p>
        </p:txBody>
      </p:sp>
      <p:pic>
        <p:nvPicPr>
          <p:cNvPr id="32770" name="Picture 2"/>
          <p:cNvPicPr>
            <a:picLocks noChangeAspect="1" noChangeArrowheads="1"/>
          </p:cNvPicPr>
          <p:nvPr/>
        </p:nvPicPr>
        <p:blipFill>
          <a:blip r:embed="rId2" cstate="print"/>
          <a:srcRect l="5160" r="7117"/>
          <a:stretch>
            <a:fillRect/>
          </a:stretch>
        </p:blipFill>
        <p:spPr bwMode="auto">
          <a:xfrm>
            <a:off x="4860032" y="980728"/>
            <a:ext cx="3890055" cy="3861048"/>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0"/>
            <a:ext cx="7467600" cy="1143000"/>
          </a:xfrm>
        </p:spPr>
        <p:txBody>
          <a:bodyPr/>
          <a:lstStyle/>
          <a:p>
            <a:pPr algn="ctr"/>
            <a:r>
              <a:rPr lang="ru-RU" dirty="0" smtClean="0">
                <a:solidFill>
                  <a:schemeClr val="accent1">
                    <a:lumMod val="75000"/>
                  </a:schemeClr>
                </a:solidFill>
              </a:rPr>
              <a:t>Релаксация</a:t>
            </a:r>
            <a:endParaRPr lang="ru-RU" dirty="0">
              <a:solidFill>
                <a:schemeClr val="accent1">
                  <a:lumMod val="75000"/>
                </a:schemeClr>
              </a:solidFill>
            </a:endParaRPr>
          </a:p>
        </p:txBody>
      </p:sp>
      <p:sp>
        <p:nvSpPr>
          <p:cNvPr id="3" name="Содержимое 2"/>
          <p:cNvSpPr>
            <a:spLocks noGrp="1"/>
          </p:cNvSpPr>
          <p:nvPr>
            <p:ph sz="quarter" idx="1"/>
          </p:nvPr>
        </p:nvSpPr>
        <p:spPr/>
        <p:txBody>
          <a:bodyPr/>
          <a:lstStyle/>
          <a:p>
            <a:pPr algn="ctr">
              <a:buNone/>
            </a:pPr>
            <a:r>
              <a:rPr lang="ru-RU" dirty="0" smtClean="0"/>
              <a:t>(от латинского </a:t>
            </a:r>
            <a:r>
              <a:rPr lang="en-US" dirty="0" smtClean="0"/>
              <a:t> </a:t>
            </a:r>
            <a:r>
              <a:rPr lang="en-US" dirty="0" err="1" smtClean="0"/>
              <a:t>reiaxation</a:t>
            </a:r>
            <a:r>
              <a:rPr lang="en-US" dirty="0" smtClean="0"/>
              <a:t> </a:t>
            </a:r>
            <a:r>
              <a:rPr lang="ru-RU" dirty="0" smtClean="0"/>
              <a:t>–</a:t>
            </a:r>
          </a:p>
          <a:p>
            <a:pPr algn="ctr">
              <a:buNone/>
            </a:pPr>
            <a:r>
              <a:rPr lang="ru-RU" dirty="0" smtClean="0"/>
              <a:t> ослабление, расслабление)</a:t>
            </a:r>
          </a:p>
          <a:p>
            <a:pPr algn="ctr">
              <a:buNone/>
            </a:pPr>
            <a:r>
              <a:rPr lang="ru-RU" dirty="0" smtClean="0"/>
              <a:t>Глубокое мышечное расслабление, сопровождающееся снятием психического напряжения.</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457200" y="620688"/>
            <a:ext cx="7467600" cy="5853264"/>
          </a:xfrm>
        </p:spPr>
        <p:txBody>
          <a:bodyPr/>
          <a:lstStyle/>
          <a:p>
            <a:pPr>
              <a:buNone/>
            </a:pPr>
            <a:r>
              <a:rPr lang="ru-RU" dirty="0" smtClean="0"/>
              <a:t>        Одной из профессиональных проблем, связанных со здоровьем педагогов, является так называемое, «выгорание», часто его называют </a:t>
            </a:r>
            <a:r>
              <a:rPr lang="ru-RU" dirty="0" smtClean="0">
                <a:solidFill>
                  <a:schemeClr val="accent1">
                    <a:lumMod val="75000"/>
                  </a:schemeClr>
                </a:solidFill>
              </a:rPr>
              <a:t>«эмоциональным» или «профессиональным выгоранием»</a:t>
            </a:r>
          </a:p>
          <a:p>
            <a:endParaRPr lang="ru-RU" dirty="0" smtClean="0"/>
          </a:p>
          <a:p>
            <a:endParaRPr lang="ru-RU" dirty="0" smtClean="0"/>
          </a:p>
          <a:p>
            <a:endParaRPr lang="ru-RU" dirty="0"/>
          </a:p>
        </p:txBody>
      </p:sp>
      <p:pic>
        <p:nvPicPr>
          <p:cNvPr id="5" name="Picture 2"/>
          <p:cNvPicPr>
            <a:picLocks noChangeAspect="1" noChangeArrowheads="1"/>
          </p:cNvPicPr>
          <p:nvPr/>
        </p:nvPicPr>
        <p:blipFill>
          <a:blip r:embed="rId2" cstate="print"/>
          <a:srcRect/>
          <a:stretch>
            <a:fillRect/>
          </a:stretch>
        </p:blipFill>
        <p:spPr bwMode="auto">
          <a:xfrm>
            <a:off x="1691680" y="2852936"/>
            <a:ext cx="5359524" cy="3573016"/>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260648"/>
            <a:ext cx="7467600" cy="864096"/>
          </a:xfrm>
        </p:spPr>
        <p:txBody>
          <a:bodyPr>
            <a:normAutofit/>
          </a:bodyPr>
          <a:lstStyle/>
          <a:p>
            <a:pPr algn="ctr"/>
            <a:r>
              <a:rPr lang="ru-RU" sz="2000" b="1" dirty="0" smtClean="0">
                <a:solidFill>
                  <a:schemeClr val="accent1">
                    <a:lumMod val="75000"/>
                  </a:schemeClr>
                </a:solidFill>
              </a:rPr>
              <a:t>Релаксация </a:t>
            </a:r>
            <a:r>
              <a:rPr lang="ru-RU" sz="2000" dirty="0" smtClean="0">
                <a:solidFill>
                  <a:schemeClr val="accent1">
                    <a:lumMod val="75000"/>
                  </a:schemeClr>
                </a:solidFill>
              </a:rPr>
              <a:t>– специальный метод, появившийся за рубежом в 30-40 годах </a:t>
            </a:r>
            <a:r>
              <a:rPr lang="en-US" sz="2000" dirty="0" smtClean="0">
                <a:solidFill>
                  <a:schemeClr val="accent1">
                    <a:lumMod val="75000"/>
                  </a:schemeClr>
                </a:solidFill>
              </a:rPr>
              <a:t>XX</a:t>
            </a:r>
            <a:r>
              <a:rPr lang="ru-RU" sz="2000" dirty="0" smtClean="0">
                <a:solidFill>
                  <a:schemeClr val="accent1">
                    <a:lumMod val="75000"/>
                  </a:schemeClr>
                </a:solidFill>
              </a:rPr>
              <a:t> века </a:t>
            </a:r>
            <a:endParaRPr lang="ru-RU" sz="2000" dirty="0">
              <a:solidFill>
                <a:schemeClr val="accent1">
                  <a:lumMod val="75000"/>
                </a:schemeClr>
              </a:solidFill>
            </a:endParaRPr>
          </a:p>
        </p:txBody>
      </p:sp>
      <p:sp>
        <p:nvSpPr>
          <p:cNvPr id="3" name="Содержимое 2"/>
          <p:cNvSpPr>
            <a:spLocks noGrp="1"/>
          </p:cNvSpPr>
          <p:nvPr>
            <p:ph sz="quarter" idx="1"/>
          </p:nvPr>
        </p:nvSpPr>
        <p:spPr>
          <a:xfrm>
            <a:off x="251520" y="1268760"/>
            <a:ext cx="7920880" cy="5205192"/>
          </a:xfrm>
        </p:spPr>
        <p:txBody>
          <a:bodyPr>
            <a:normAutofit lnSpcReduction="10000"/>
          </a:bodyPr>
          <a:lstStyle/>
          <a:p>
            <a:pPr>
              <a:buFont typeface="Courier New" pitchFamily="49" charset="0"/>
              <a:buChar char="o"/>
            </a:pPr>
            <a:r>
              <a:rPr lang="ru-RU" sz="1800" dirty="0" smtClean="0"/>
              <a:t>Первым специалистом применившим метод релаксации в своей деятельности и разработавшим свою технику мышечной релаксации был американский психолог </a:t>
            </a:r>
            <a:r>
              <a:rPr lang="ru-RU" sz="1800" dirty="0" smtClean="0"/>
              <a:t>Эдмунд </a:t>
            </a:r>
            <a:r>
              <a:rPr lang="ru-RU" sz="1800" dirty="0" smtClean="0"/>
              <a:t>Джекобсон. Он доказал, что расслабление мышц помогает снять состояние </a:t>
            </a:r>
            <a:r>
              <a:rPr lang="ru-RU" sz="1800" dirty="0" err="1" smtClean="0"/>
              <a:t>гипервозбуждения</a:t>
            </a:r>
            <a:r>
              <a:rPr lang="ru-RU" sz="1800" dirty="0" smtClean="0"/>
              <a:t> нервной системы, помогая ей отдохнуть и восстановить равновесие.</a:t>
            </a:r>
          </a:p>
          <a:p>
            <a:pPr>
              <a:buFont typeface="Courier New" pitchFamily="49" charset="0"/>
              <a:buChar char="o"/>
            </a:pPr>
            <a:r>
              <a:rPr lang="ru-RU" sz="1800" dirty="0" smtClean="0"/>
              <a:t>Обучение человека навыкам мышечного расслабления полезно как для снятия психической напряженности, так и для устранения симптомов ряда заболеваний (головных и сердечных болей, гастрита, гипертонии ит.д.)</a:t>
            </a:r>
          </a:p>
          <a:p>
            <a:pPr>
              <a:buFont typeface="Courier New" pitchFamily="49" charset="0"/>
              <a:buChar char="o"/>
            </a:pPr>
            <a:r>
              <a:rPr lang="ru-RU" sz="1800" dirty="0" smtClean="0"/>
              <a:t>Кроме того, дополнительными эффектами мышечной релаксации являются улучшение сна, устранение «мышечных зажимов», эмоциональная «разрядка», и повышение работоспособности.</a:t>
            </a:r>
          </a:p>
          <a:p>
            <a:pPr>
              <a:buFont typeface="Courier New" pitchFamily="49" charset="0"/>
              <a:buChar char="o"/>
            </a:pPr>
            <a:r>
              <a:rPr lang="ru-RU" sz="1800" dirty="0" smtClean="0"/>
              <a:t>Метод мышечной релаксации </a:t>
            </a:r>
            <a:r>
              <a:rPr lang="ru-RU" sz="1800" dirty="0" smtClean="0"/>
              <a:t>Эдмунда </a:t>
            </a:r>
            <a:r>
              <a:rPr lang="ru-RU" sz="1800" dirty="0" smtClean="0"/>
              <a:t>Джекобсона основан на том принципе, что после сильного мышечного напряжения наступает их расслабление. То есть, чтобы расслабить какую-то мышцу нужно ее предварительно сильно напрячь. Напрягая попеременно разные группы мышц можно добиться максимального расслабления всего тела.</a:t>
            </a:r>
            <a:endParaRPr lang="ru-RU" sz="18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467600" cy="562074"/>
          </a:xfrm>
        </p:spPr>
        <p:txBody>
          <a:bodyPr/>
          <a:lstStyle/>
          <a:p>
            <a:r>
              <a:rPr lang="ru-RU" dirty="0" smtClean="0"/>
              <a:t>  </a:t>
            </a:r>
            <a:endParaRPr lang="ru-RU" dirty="0"/>
          </a:p>
        </p:txBody>
      </p:sp>
      <p:sp>
        <p:nvSpPr>
          <p:cNvPr id="5" name="Содержимое 4"/>
          <p:cNvSpPr>
            <a:spLocks noGrp="1"/>
          </p:cNvSpPr>
          <p:nvPr>
            <p:ph sz="quarter" idx="1"/>
          </p:nvPr>
        </p:nvSpPr>
        <p:spPr/>
        <p:txBody>
          <a:bodyPr/>
          <a:lstStyle/>
          <a:p>
            <a:r>
              <a:rPr lang="ru-RU" i="1" dirty="0" smtClean="0"/>
              <a:t> </a:t>
            </a:r>
            <a:r>
              <a:rPr lang="ru-RU" b="1" dirty="0" smtClean="0"/>
              <a:t>Упражнение «Стряхиваем воду с пальцев»</a:t>
            </a:r>
          </a:p>
          <a:p>
            <a:r>
              <a:rPr lang="ru-RU" b="1" dirty="0" smtClean="0"/>
              <a:t>Упражнение «Лимон»</a:t>
            </a:r>
          </a:p>
          <a:p>
            <a:r>
              <a:rPr lang="ru-RU" b="1" dirty="0" smtClean="0"/>
              <a:t>Упражнение «Штанга»</a:t>
            </a:r>
          </a:p>
          <a:p>
            <a:r>
              <a:rPr lang="ru-RU" b="1" dirty="0" smtClean="0"/>
              <a:t>Упражнение «Сосулька»</a:t>
            </a:r>
          </a:p>
          <a:p>
            <a:r>
              <a:rPr lang="ru-RU" b="1" dirty="0" smtClean="0"/>
              <a:t>Упражнение «Винт»</a:t>
            </a:r>
          </a:p>
          <a:p>
            <a:r>
              <a:rPr lang="ru-RU" b="1" dirty="0" smtClean="0"/>
              <a:t>Упражнение «</a:t>
            </a:r>
            <a:r>
              <a:rPr lang="ru-RU" b="1" dirty="0" err="1" smtClean="0"/>
              <a:t>Шалтай-Болтай</a:t>
            </a:r>
            <a:r>
              <a:rPr lang="ru-RU" b="1" dirty="0" smtClean="0"/>
              <a:t>»</a:t>
            </a:r>
          </a:p>
          <a:p>
            <a:r>
              <a:rPr lang="ru-RU" b="1" dirty="0" smtClean="0"/>
              <a:t>Упражнение «Насос и мяч»</a:t>
            </a:r>
          </a:p>
          <a:p>
            <a:r>
              <a:rPr lang="ru-RU" b="1" dirty="0" smtClean="0"/>
              <a:t>Упражнение «Птица, расправляющая крылья»</a:t>
            </a:r>
          </a:p>
          <a:p>
            <a:r>
              <a:rPr lang="ru-RU" b="1" dirty="0" smtClean="0"/>
              <a:t>Упражнение «Ленивая кошечка»</a:t>
            </a:r>
          </a:p>
          <a:p>
            <a:endParaRPr lang="ru-RU" b="1" dirty="0" smtClean="0"/>
          </a:p>
          <a:p>
            <a:endParaRPr lang="ru-RU" b="1" dirty="0" smtClean="0"/>
          </a:p>
          <a:p>
            <a:endParaRPr lang="ru-RU" b="1" dirty="0" smtClean="0"/>
          </a:p>
          <a:p>
            <a:endParaRPr lang="ru-RU" b="1" dirty="0" smtClean="0"/>
          </a:p>
          <a:p>
            <a:endParaRPr lang="ru-RU" b="1" dirty="0" smtClean="0"/>
          </a:p>
          <a:p>
            <a:endParaRPr lang="ru-RU" dirty="0" smtClean="0"/>
          </a:p>
          <a:p>
            <a:endParaRPr lang="ru-RU" dirty="0"/>
          </a:p>
        </p:txBody>
      </p:sp>
      <p:sp>
        <p:nvSpPr>
          <p:cNvPr id="2049" name="Rectangle 1"/>
          <p:cNvSpPr>
            <a:spLocks noChangeArrowheads="1"/>
          </p:cNvSpPr>
          <p:nvPr/>
        </p:nvSpPr>
        <p:spPr bwMode="auto">
          <a:xfrm>
            <a:off x="0" y="646426"/>
            <a:ext cx="9144000" cy="461665"/>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457200" algn="l"/>
              </a:tabLst>
            </a:pPr>
            <a:r>
              <a:rPr kumimoji="0" lang="ru-RU" sz="2400" b="1" i="1" u="sng" strike="noStrike" cap="none" normalizeH="0" baseline="0" dirty="0" smtClean="0">
                <a:ln>
                  <a:noFill/>
                </a:ln>
                <a:solidFill>
                  <a:schemeClr val="accent1">
                    <a:lumMod val="75000"/>
                  </a:schemeClr>
                </a:solidFill>
                <a:effectLst/>
                <a:latin typeface="Arial" pitchFamily="34" charset="0"/>
                <a:ea typeface="Times New Roman" pitchFamily="18" charset="0"/>
                <a:cs typeface="Arial" pitchFamily="34" charset="0"/>
              </a:rPr>
              <a:t>Этюды на расслабление мышц</a:t>
            </a:r>
            <a:endParaRPr kumimoji="0" lang="ru-RU" sz="2400" b="0" i="0" u="none" strike="noStrike" cap="none" normalizeH="0" baseline="0" dirty="0" smtClean="0">
              <a:ln>
                <a:noFill/>
              </a:ln>
              <a:solidFill>
                <a:schemeClr val="accent1">
                  <a:lumMod val="75000"/>
                </a:schemeClr>
              </a:solidFill>
              <a:effectLst/>
              <a:latin typeface="Arial" pitchFamily="34" charset="0"/>
              <a:cs typeface="Arial"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0648"/>
            <a:ext cx="7467600" cy="1156990"/>
          </a:xfrm>
        </p:spPr>
        <p:txBody>
          <a:bodyPr>
            <a:normAutofit fontScale="90000"/>
          </a:bodyPr>
          <a:lstStyle/>
          <a:p>
            <a:pPr algn="ctr"/>
            <a:r>
              <a:rPr lang="ru-RU" b="1" dirty="0" smtClean="0">
                <a:solidFill>
                  <a:schemeClr val="accent1">
                    <a:lumMod val="75000"/>
                  </a:schemeClr>
                </a:solidFill>
              </a:rPr>
              <a:t>Расслабление через образ под </a:t>
            </a:r>
            <a:r>
              <a:rPr lang="ru-RU" b="1" dirty="0" err="1" smtClean="0">
                <a:solidFill>
                  <a:schemeClr val="accent1">
                    <a:lumMod val="75000"/>
                  </a:schemeClr>
                </a:solidFill>
              </a:rPr>
              <a:t>релаксирующую</a:t>
            </a:r>
            <a:r>
              <a:rPr lang="ru-RU" b="1" dirty="0" smtClean="0">
                <a:solidFill>
                  <a:schemeClr val="accent1">
                    <a:lumMod val="75000"/>
                  </a:schemeClr>
                </a:solidFill>
              </a:rPr>
              <a:t> музыку:</a:t>
            </a:r>
            <a:r>
              <a:rPr lang="ru-RU" dirty="0" smtClean="0"/>
              <a:t/>
            </a:r>
            <a:br>
              <a:rPr lang="ru-RU" dirty="0" smtClean="0"/>
            </a:br>
            <a:r>
              <a:rPr lang="ru-RU" dirty="0" smtClean="0">
                <a:solidFill>
                  <a:schemeClr val="accent1">
                    <a:lumMod val="75000"/>
                  </a:schemeClr>
                </a:solidFill>
              </a:rPr>
              <a:t> </a:t>
            </a:r>
            <a:endParaRPr lang="ru-RU" dirty="0">
              <a:solidFill>
                <a:schemeClr val="accent1">
                  <a:lumMod val="75000"/>
                </a:schemeClr>
              </a:solidFill>
            </a:endParaRPr>
          </a:p>
        </p:txBody>
      </p:sp>
      <p:sp>
        <p:nvSpPr>
          <p:cNvPr id="3" name="Объект 2"/>
          <p:cNvSpPr>
            <a:spLocks noGrp="1"/>
          </p:cNvSpPr>
          <p:nvPr>
            <p:ph sz="quarter" idx="1"/>
          </p:nvPr>
        </p:nvSpPr>
        <p:spPr/>
        <p:txBody>
          <a:bodyPr>
            <a:normAutofit fontScale="85000" lnSpcReduction="10000"/>
          </a:bodyPr>
          <a:lstStyle/>
          <a:p>
            <a:r>
              <a:rPr lang="ru-RU" b="1" dirty="0" smtClean="0"/>
              <a:t> Наши образы имеют над нами магическую силу. Они могут вызывать совершенно различные состояния — от вялого безразличия до максимальной включенности, от горькой печали до безудержной радости, от полного расслабления до мобилизации всех сил. Для каждого человека важно найти тот образ, который наилучшим образом "вызывает" нужное состояние. Достичь расслабления помогают такие образы:</a:t>
            </a:r>
            <a:endParaRPr lang="ru-RU" dirty="0" smtClean="0"/>
          </a:p>
          <a:p>
            <a:r>
              <a:rPr lang="ru-RU" b="1" u="sng" dirty="0" smtClean="0"/>
              <a:t>вы нежитесь на мягкой перине,</a:t>
            </a:r>
            <a:r>
              <a:rPr lang="ru-RU" b="1" dirty="0" smtClean="0"/>
              <a:t> которая идеальным образом повторяет изгибы вашего тела;</a:t>
            </a:r>
            <a:endParaRPr lang="ru-RU" dirty="0" smtClean="0"/>
          </a:p>
          <a:p>
            <a:r>
              <a:rPr lang="ru-RU" b="1" u="sng" dirty="0" smtClean="0"/>
              <a:t>вы покачиваетесь на пушистом облачке,</a:t>
            </a:r>
            <a:r>
              <a:rPr lang="ru-RU" b="1" dirty="0" smtClean="0"/>
              <a:t> которое мягко обволакивает ваше тело;</a:t>
            </a:r>
            <a:endParaRPr lang="ru-RU" dirty="0" smtClean="0"/>
          </a:p>
          <a:p>
            <a:r>
              <a:rPr lang="ru-RU" b="1" u="sng" dirty="0" smtClean="0"/>
              <a:t>вы находитесь в теплой ванне,</a:t>
            </a:r>
            <a:r>
              <a:rPr lang="ru-RU" b="1" dirty="0" smtClean="0"/>
              <a:t> приятное спокойствие просачивается в ваше тело.</a:t>
            </a:r>
            <a:endParaRPr lang="ru-RU"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467600" cy="706090"/>
          </a:xfrm>
        </p:spPr>
        <p:txBody>
          <a:bodyPr>
            <a:normAutofit/>
          </a:bodyPr>
          <a:lstStyle/>
          <a:p>
            <a:pPr algn="ctr"/>
            <a:r>
              <a:rPr lang="ru-RU" sz="3200" dirty="0" smtClean="0">
                <a:solidFill>
                  <a:schemeClr val="accent1">
                    <a:lumMod val="75000"/>
                  </a:schemeClr>
                </a:solidFill>
              </a:rPr>
              <a:t> </a:t>
            </a:r>
            <a:endParaRPr lang="ru-RU" sz="3200" dirty="0">
              <a:solidFill>
                <a:schemeClr val="accent1">
                  <a:lumMod val="75000"/>
                </a:schemeClr>
              </a:solidFill>
            </a:endParaRPr>
          </a:p>
        </p:txBody>
      </p:sp>
      <p:pic>
        <p:nvPicPr>
          <p:cNvPr id="3073" name="Picture 1"/>
          <p:cNvPicPr>
            <a:picLocks noGrp="1" noChangeAspect="1" noChangeArrowheads="1"/>
          </p:cNvPicPr>
          <p:nvPr>
            <p:ph sz="quarter" idx="1"/>
          </p:nvPr>
        </p:nvPicPr>
        <p:blipFill>
          <a:blip r:embed="rId2" cstate="print"/>
          <a:srcRect/>
          <a:stretch>
            <a:fillRect/>
          </a:stretch>
        </p:blipFill>
        <p:spPr bwMode="auto">
          <a:xfrm>
            <a:off x="251520" y="332656"/>
            <a:ext cx="7900194" cy="5925145"/>
          </a:xfrm>
          <a:prstGeom prst="rect">
            <a:avLst/>
          </a:prstGeom>
          <a:noFill/>
          <a:ln w="9525">
            <a:noFill/>
            <a:miter lim="800000"/>
            <a:headEnd/>
            <a:tailEnd/>
          </a:ln>
        </p:spPr>
      </p:pic>
    </p:spTree>
    <p:extLst>
      <p:ext uri="{BB962C8B-B14F-4D97-AF65-F5344CB8AC3E}">
        <p14:creationId xmlns:p14="http://schemas.microsoft.com/office/powerpoint/2010/main" val="37846738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467600" cy="634082"/>
          </a:xfrm>
        </p:spPr>
        <p:txBody>
          <a:bodyPr>
            <a:normAutofit/>
          </a:bodyPr>
          <a:lstStyle/>
          <a:p>
            <a:pPr algn="ctr"/>
            <a:r>
              <a:rPr lang="ru-RU" sz="3200" dirty="0" smtClean="0">
                <a:solidFill>
                  <a:schemeClr val="accent1">
                    <a:lumMod val="75000"/>
                  </a:schemeClr>
                </a:solidFill>
              </a:rPr>
              <a:t> </a:t>
            </a:r>
            <a:endParaRPr lang="ru-RU" sz="3200" dirty="0">
              <a:solidFill>
                <a:schemeClr val="accent1">
                  <a:lumMod val="75000"/>
                </a:schemeClr>
              </a:solidFill>
            </a:endParaRPr>
          </a:p>
        </p:txBody>
      </p:sp>
      <p:sp>
        <p:nvSpPr>
          <p:cNvPr id="4" name="Содержимое 3"/>
          <p:cNvSpPr>
            <a:spLocks noGrp="1"/>
          </p:cNvSpPr>
          <p:nvPr>
            <p:ph sz="quarter" idx="1"/>
          </p:nvPr>
        </p:nvSpPr>
        <p:spPr/>
        <p:txBody>
          <a:bodyPr>
            <a:normAutofit/>
          </a:bodyPr>
          <a:lstStyle/>
          <a:p>
            <a:pPr algn="ctr">
              <a:buNone/>
            </a:pPr>
            <a:r>
              <a:rPr lang="ru-RU" sz="4400" dirty="0" smtClean="0">
                <a:solidFill>
                  <a:schemeClr val="accent1">
                    <a:lumMod val="75000"/>
                  </a:schemeClr>
                </a:solidFill>
              </a:rPr>
              <a:t>Спасибо за внимание!</a:t>
            </a:r>
            <a:endParaRPr lang="ru-RU" sz="4400" dirty="0">
              <a:solidFill>
                <a:schemeClr val="accent1">
                  <a:lumMod val="75000"/>
                </a:schemeClr>
              </a:solidFill>
            </a:endParaRPr>
          </a:p>
        </p:txBody>
      </p:sp>
      <p:pic>
        <p:nvPicPr>
          <p:cNvPr id="5" name="Picture 2" descr="https://i.ytimg.com/vi/4HoWjSY0h4g/maxresdefaul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2492896"/>
            <a:ext cx="6320598" cy="3555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97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4"/>
          <p:cNvSpPr>
            <a:spLocks noGrp="1"/>
          </p:cNvSpPr>
          <p:nvPr>
            <p:ph sz="quarter" idx="1"/>
          </p:nvPr>
        </p:nvSpPr>
        <p:spPr>
          <a:xfrm>
            <a:off x="457200" y="908720"/>
            <a:ext cx="7467600" cy="5565232"/>
          </a:xfrm>
        </p:spPr>
        <p:txBody>
          <a:bodyPr/>
          <a:lstStyle/>
          <a:p>
            <a:pPr>
              <a:buNone/>
            </a:pPr>
            <a:r>
              <a:rPr lang="ru-RU" u="sng" dirty="0" smtClean="0">
                <a:solidFill>
                  <a:schemeClr val="accent1">
                    <a:lumMod val="75000"/>
                  </a:schemeClr>
                </a:solidFill>
              </a:rPr>
              <a:t>«Профессиональное выгорание» </a:t>
            </a:r>
            <a:r>
              <a:rPr lang="ru-RU" dirty="0" smtClean="0"/>
              <a:t>– это синдром, развивающийся на фоне хронического стресса и ведущий к истощению эмоциональных и энергетических и личностных ресурсов работающего человека.</a:t>
            </a:r>
          </a:p>
          <a:p>
            <a:pPr>
              <a:buNone/>
            </a:pPr>
            <a:endParaRPr lang="ru-RU" dirty="0" smtClean="0"/>
          </a:p>
          <a:p>
            <a:pPr>
              <a:buNone/>
            </a:pPr>
            <a:endParaRPr lang="ru-RU" dirty="0" smtClean="0"/>
          </a:p>
          <a:p>
            <a:pPr>
              <a:buNone/>
            </a:pPr>
            <a:endParaRPr lang="ru-RU" dirty="0"/>
          </a:p>
        </p:txBody>
      </p:sp>
      <p:pic>
        <p:nvPicPr>
          <p:cNvPr id="8" name="Picture 2"/>
          <p:cNvPicPr>
            <a:picLocks noChangeAspect="1" noChangeArrowheads="1"/>
          </p:cNvPicPr>
          <p:nvPr/>
        </p:nvPicPr>
        <p:blipFill>
          <a:blip r:embed="rId2" cstate="print"/>
          <a:srcRect l="19111" t="35847" r="23869" b="12879"/>
          <a:stretch>
            <a:fillRect/>
          </a:stretch>
        </p:blipFill>
        <p:spPr bwMode="auto">
          <a:xfrm>
            <a:off x="1835696" y="3068960"/>
            <a:ext cx="4824536" cy="334586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457200" y="908720"/>
            <a:ext cx="7467600" cy="5565232"/>
          </a:xfrm>
        </p:spPr>
        <p:txBody>
          <a:bodyPr/>
          <a:lstStyle/>
          <a:p>
            <a:pPr>
              <a:buNone/>
            </a:pPr>
            <a:r>
              <a:rPr lang="ru-RU" dirty="0" smtClean="0"/>
              <a:t>     Синдром </a:t>
            </a:r>
            <a:r>
              <a:rPr lang="ru-RU" b="1" dirty="0" smtClean="0">
                <a:solidFill>
                  <a:schemeClr val="accent1">
                    <a:lumMod val="75000"/>
                  </a:schemeClr>
                </a:solidFill>
              </a:rPr>
              <a:t>профессионального “выгорания</a:t>
            </a:r>
            <a:r>
              <a:rPr lang="ru-RU" dirty="0" smtClean="0">
                <a:solidFill>
                  <a:schemeClr val="accent1">
                    <a:lumMod val="75000"/>
                  </a:schemeClr>
                </a:solidFill>
              </a:rPr>
              <a:t>»,</a:t>
            </a:r>
            <a:r>
              <a:rPr lang="ru-RU" dirty="0" smtClean="0"/>
              <a:t> это процесс, развивающийся во времени. Начало “выгорания” лежит в сильном и продолжительном стрессе на работе. В этом случае, если внешние и внутренние требования к человеку превышают его собственные ресурсы, происходит нарушение равноправия его психофизического состояния. Сохраняющийся или усиливающийся дисбаланс приводит к полному истощению имеющихся эмоционально-энергетических и личностных ресурсов и “выгоранию” работающего человека.</a:t>
            </a:r>
          </a:p>
          <a:p>
            <a:endParaRPr lang="ru-RU"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smtClean="0">
                <a:solidFill>
                  <a:schemeClr val="accent1">
                    <a:lumMod val="75000"/>
                  </a:schemeClr>
                </a:solidFill>
              </a:rPr>
              <a:t>Ситуации, влияющие на возникновение симптомов </a:t>
            </a:r>
            <a:br>
              <a:rPr lang="ru-RU" dirty="0" smtClean="0">
                <a:solidFill>
                  <a:schemeClr val="accent1">
                    <a:lumMod val="75000"/>
                  </a:schemeClr>
                </a:solidFill>
              </a:rPr>
            </a:br>
            <a:r>
              <a:rPr lang="ru-RU" dirty="0" smtClean="0">
                <a:solidFill>
                  <a:schemeClr val="accent1">
                    <a:lumMod val="75000"/>
                  </a:schemeClr>
                </a:solidFill>
              </a:rPr>
              <a:t>«профессионального выгорания»</a:t>
            </a:r>
            <a:endParaRPr lang="ru-RU" dirty="0">
              <a:solidFill>
                <a:schemeClr val="accent1">
                  <a:lumMod val="75000"/>
                </a:schemeClr>
              </a:solidFill>
            </a:endParaRPr>
          </a:p>
        </p:txBody>
      </p:sp>
      <p:sp>
        <p:nvSpPr>
          <p:cNvPr id="3" name="Содержимое 2"/>
          <p:cNvSpPr>
            <a:spLocks noGrp="1"/>
          </p:cNvSpPr>
          <p:nvPr>
            <p:ph sz="quarter" idx="1"/>
          </p:nvPr>
        </p:nvSpPr>
        <p:spPr/>
        <p:txBody>
          <a:bodyPr/>
          <a:lstStyle/>
          <a:p>
            <a:r>
              <a:rPr lang="ru-RU" dirty="0" smtClean="0"/>
              <a:t>Начало своей деятельности после отпуска, курсов;</a:t>
            </a:r>
          </a:p>
          <a:p>
            <a:r>
              <a:rPr lang="ru-RU" dirty="0" smtClean="0"/>
              <a:t>Проведение открытых занятий, мероприятий, на которых было потрачено много сил, а в результате не получено соответствующего удовлетворения;</a:t>
            </a:r>
          </a:p>
          <a:p>
            <a:r>
              <a:rPr lang="ru-RU" dirty="0" smtClean="0"/>
              <a:t>Окончание учебного года;</a:t>
            </a:r>
          </a:p>
          <a:p>
            <a:r>
              <a:rPr lang="ru-RU" dirty="0" smtClean="0"/>
              <a:t>Ситуации негативного эмоционального общения с участниками образовательного процесса.</a:t>
            </a:r>
            <a:endParaRPr lang="ru-RU"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332656"/>
            <a:ext cx="7467600" cy="1143000"/>
          </a:xfrm>
        </p:spPr>
        <p:txBody>
          <a:bodyPr>
            <a:normAutofit fontScale="90000"/>
          </a:bodyPr>
          <a:lstStyle/>
          <a:p>
            <a:pPr algn="ctr"/>
            <a:r>
              <a:rPr lang="ru-RU" dirty="0" smtClean="0">
                <a:solidFill>
                  <a:schemeClr val="accent1">
                    <a:lumMod val="75000"/>
                  </a:schemeClr>
                </a:solidFill>
              </a:rPr>
              <a:t>Причины возникновения симптомов «профессионального выгорания» у педагогов</a:t>
            </a:r>
            <a:endParaRPr lang="ru-RU" dirty="0">
              <a:solidFill>
                <a:schemeClr val="accent1">
                  <a:lumMod val="75000"/>
                </a:schemeClr>
              </a:solidFill>
            </a:endParaRPr>
          </a:p>
        </p:txBody>
      </p:sp>
      <p:sp>
        <p:nvSpPr>
          <p:cNvPr id="5" name="Содержимое 4"/>
          <p:cNvSpPr>
            <a:spLocks noGrp="1"/>
          </p:cNvSpPr>
          <p:nvPr>
            <p:ph sz="quarter" idx="1"/>
          </p:nvPr>
        </p:nvSpPr>
        <p:spPr/>
        <p:txBody>
          <a:bodyPr>
            <a:normAutofit/>
          </a:bodyPr>
          <a:lstStyle/>
          <a:p>
            <a:r>
              <a:rPr lang="ru-RU" sz="2000" dirty="0" smtClean="0"/>
              <a:t>Повышенная ответственность педагога в выполнении своих профессиональных функций;</a:t>
            </a:r>
          </a:p>
          <a:p>
            <a:r>
              <a:rPr lang="ru-RU" sz="2000" dirty="0" smtClean="0"/>
              <a:t>Загруженность в течении рабочего дня;</a:t>
            </a:r>
          </a:p>
          <a:p>
            <a:r>
              <a:rPr lang="ru-RU" sz="2000" dirty="0" smtClean="0"/>
              <a:t>Высокая эмоциональная включенность в деятельность – эмоциональная перегрузка;</a:t>
            </a:r>
          </a:p>
          <a:p>
            <a:r>
              <a:rPr lang="ru-RU" sz="2000" dirty="0" smtClean="0"/>
              <a:t>Неблагоприятные социальные условия и психологическая обстановка на рабочем месте;</a:t>
            </a:r>
          </a:p>
          <a:p>
            <a:r>
              <a:rPr lang="ru-RU" sz="2000" dirty="0" smtClean="0"/>
              <a:t>Необходимость владения современными методиками и технологиями обучения;</a:t>
            </a:r>
          </a:p>
          <a:p>
            <a:r>
              <a:rPr lang="ru-RU" sz="2000" dirty="0" smtClean="0"/>
              <a:t>Неумение регулировать собственным эмоциональным состоянием;</a:t>
            </a:r>
          </a:p>
          <a:p>
            <a:r>
              <a:rPr lang="ru-RU" sz="2000" dirty="0" smtClean="0"/>
              <a:t>Ответственность перед администрацией, коллегами за результаты своего труда</a:t>
            </a:r>
          </a:p>
          <a:p>
            <a:endParaRPr lang="ru-RU" sz="20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solidFill>
                  <a:schemeClr val="accent1">
                    <a:lumMod val="75000"/>
                  </a:schemeClr>
                </a:solidFill>
              </a:rPr>
              <a:t>Признаки </a:t>
            </a:r>
            <a:br>
              <a:rPr lang="ru-RU" dirty="0" smtClean="0">
                <a:solidFill>
                  <a:schemeClr val="accent1">
                    <a:lumMod val="75000"/>
                  </a:schemeClr>
                </a:solidFill>
              </a:rPr>
            </a:br>
            <a:r>
              <a:rPr lang="ru-RU" dirty="0" smtClean="0">
                <a:solidFill>
                  <a:schemeClr val="accent1">
                    <a:lumMod val="75000"/>
                  </a:schemeClr>
                </a:solidFill>
              </a:rPr>
              <a:t>«Профессионального </a:t>
            </a:r>
            <a:br>
              <a:rPr lang="ru-RU" dirty="0" smtClean="0">
                <a:solidFill>
                  <a:schemeClr val="accent1">
                    <a:lumMod val="75000"/>
                  </a:schemeClr>
                </a:solidFill>
              </a:rPr>
            </a:br>
            <a:r>
              <a:rPr lang="ru-RU" dirty="0" smtClean="0">
                <a:solidFill>
                  <a:schemeClr val="accent1">
                    <a:lumMod val="75000"/>
                  </a:schemeClr>
                </a:solidFill>
              </a:rPr>
              <a:t>выгорания»</a:t>
            </a:r>
            <a:endParaRPr lang="ru-RU" dirty="0"/>
          </a:p>
        </p:txBody>
      </p:sp>
      <p:sp>
        <p:nvSpPr>
          <p:cNvPr id="3" name="Содержимое 2"/>
          <p:cNvSpPr>
            <a:spLocks noGrp="1"/>
          </p:cNvSpPr>
          <p:nvPr>
            <p:ph sz="quarter" idx="1"/>
          </p:nvPr>
        </p:nvSpPr>
        <p:spPr/>
        <p:txBody>
          <a:bodyPr>
            <a:normAutofit lnSpcReduction="10000"/>
          </a:bodyPr>
          <a:lstStyle/>
          <a:p>
            <a:r>
              <a:rPr lang="ru-RU" sz="1800" dirty="0" smtClean="0"/>
              <a:t>Сниженный эмоциональный фон, эмоциональной вялость, отстраненность в общении с окружающими;</a:t>
            </a:r>
          </a:p>
          <a:p>
            <a:r>
              <a:rPr lang="ru-RU" sz="1800" dirty="0" smtClean="0"/>
              <a:t>Негативное подчас циничное отношения как к субъектам профессиональной деятельности, так и к коллегам;</a:t>
            </a:r>
          </a:p>
          <a:p>
            <a:r>
              <a:rPr lang="ru-RU" sz="1800" dirty="0" smtClean="0"/>
              <a:t>Нарастающее безразличие к своим должностным обязанностям, снижение трудовой активности и мотивации;</a:t>
            </a:r>
          </a:p>
          <a:p>
            <a:r>
              <a:rPr lang="ru-RU" sz="1800" dirty="0" smtClean="0"/>
              <a:t>Ощущение собственной профессиональной несостоятельности и неудовлетворенности работой;</a:t>
            </a:r>
          </a:p>
          <a:p>
            <a:r>
              <a:rPr lang="ru-RU" sz="1800" dirty="0" smtClean="0"/>
              <a:t>Немотивированная или неадекватная агрессивность, недовольство собой и окружающими;</a:t>
            </a:r>
          </a:p>
          <a:p>
            <a:r>
              <a:rPr lang="ru-RU" sz="1800" dirty="0" smtClean="0"/>
              <a:t>Неадекватная самооценка результатов профессиональной деятельности и снижение персональной ответственности за них;</a:t>
            </a:r>
          </a:p>
          <a:p>
            <a:r>
              <a:rPr lang="ru-RU" sz="1800" dirty="0" smtClean="0"/>
              <a:t>Ухудшение </a:t>
            </a:r>
            <a:r>
              <a:rPr lang="ru-RU" sz="1800" dirty="0" err="1" smtClean="0"/>
              <a:t>самотического</a:t>
            </a:r>
            <a:r>
              <a:rPr lang="ru-RU" sz="1800" dirty="0" smtClean="0"/>
              <a:t> состояния, головной боли, нарушения сна ит.д.;</a:t>
            </a:r>
          </a:p>
          <a:p>
            <a:r>
              <a:rPr lang="ru-RU" sz="1800" dirty="0" smtClean="0"/>
              <a:t>Снижение качества жизни в целом.</a:t>
            </a:r>
          </a:p>
          <a:p>
            <a:endParaRPr lang="ru-RU" dirty="0"/>
          </a:p>
        </p:txBody>
      </p:sp>
      <p:pic>
        <p:nvPicPr>
          <p:cNvPr id="4" name="Picture 2"/>
          <p:cNvPicPr>
            <a:picLocks noChangeAspect="1" noChangeArrowheads="1"/>
          </p:cNvPicPr>
          <p:nvPr/>
        </p:nvPicPr>
        <p:blipFill>
          <a:blip r:embed="rId2" cstate="print"/>
          <a:srcRect l="17079" t="22749" r="16434" b="13718"/>
          <a:stretch>
            <a:fillRect/>
          </a:stretch>
        </p:blipFill>
        <p:spPr bwMode="auto">
          <a:xfrm>
            <a:off x="4860032" y="188640"/>
            <a:ext cx="1944216" cy="1393355"/>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467600" cy="922114"/>
          </a:xfrm>
        </p:spPr>
        <p:txBody>
          <a:bodyPr>
            <a:normAutofit fontScale="90000"/>
          </a:bodyPr>
          <a:lstStyle/>
          <a:p>
            <a:pPr algn="ctr"/>
            <a:r>
              <a:rPr lang="ru-RU" dirty="0" smtClean="0">
                <a:solidFill>
                  <a:schemeClr val="accent1">
                    <a:lumMod val="75000"/>
                  </a:schemeClr>
                </a:solidFill>
              </a:rPr>
              <a:t>Стадии </a:t>
            </a:r>
            <a:br>
              <a:rPr lang="ru-RU" dirty="0" smtClean="0">
                <a:solidFill>
                  <a:schemeClr val="accent1">
                    <a:lumMod val="75000"/>
                  </a:schemeClr>
                </a:solidFill>
              </a:rPr>
            </a:br>
            <a:r>
              <a:rPr lang="ru-RU" dirty="0" smtClean="0">
                <a:solidFill>
                  <a:schemeClr val="accent1">
                    <a:lumMod val="75000"/>
                  </a:schemeClr>
                </a:solidFill>
              </a:rPr>
              <a:t>«профессионального выгорания»</a:t>
            </a:r>
            <a:endParaRPr lang="ru-RU" dirty="0">
              <a:solidFill>
                <a:schemeClr val="accent1">
                  <a:lumMod val="75000"/>
                </a:schemeClr>
              </a:solidFill>
            </a:endParaRPr>
          </a:p>
        </p:txBody>
      </p:sp>
      <p:sp>
        <p:nvSpPr>
          <p:cNvPr id="3" name="Содержимое 2"/>
          <p:cNvSpPr>
            <a:spLocks noGrp="1"/>
          </p:cNvSpPr>
          <p:nvPr>
            <p:ph sz="quarter" idx="1"/>
          </p:nvPr>
        </p:nvSpPr>
        <p:spPr>
          <a:xfrm>
            <a:off x="457200" y="1340768"/>
            <a:ext cx="7467600" cy="5133184"/>
          </a:xfrm>
        </p:spPr>
        <p:txBody>
          <a:bodyPr/>
          <a:lstStyle/>
          <a:p>
            <a:pPr>
              <a:buNone/>
            </a:pPr>
            <a:r>
              <a:rPr lang="ru-RU" sz="2000" u="sng" dirty="0" smtClean="0">
                <a:solidFill>
                  <a:schemeClr val="accent1">
                    <a:lumMod val="75000"/>
                  </a:schemeClr>
                </a:solidFill>
              </a:rPr>
              <a:t>Стадия напряжения – </a:t>
            </a:r>
            <a:r>
              <a:rPr lang="ru-RU" sz="2000" dirty="0" smtClean="0"/>
              <a:t>начинается приглушение эмоций, педагог неожиданно замечает: вроде бы все пока нормально, но… скучно и пусто на душе; исчезают положительные эмоции, появляется некоторая отстраненность в отношениях с коллегами; возникает состояние тревожности, неудовлетворенности</a:t>
            </a:r>
            <a:r>
              <a:rPr lang="ru-RU" sz="2000" dirty="0" smtClean="0">
                <a:solidFill>
                  <a:schemeClr val="accent1">
                    <a:lumMod val="75000"/>
                  </a:schemeClr>
                </a:solidFill>
              </a:rPr>
              <a:t>.</a:t>
            </a:r>
          </a:p>
          <a:p>
            <a:pPr>
              <a:buNone/>
            </a:pPr>
            <a:r>
              <a:rPr lang="ru-RU" sz="2000" u="sng" dirty="0" smtClean="0">
                <a:solidFill>
                  <a:schemeClr val="accent1">
                    <a:lumMod val="75000"/>
                  </a:schemeClr>
                </a:solidFill>
              </a:rPr>
              <a:t>Стадия раздражения </a:t>
            </a:r>
            <a:r>
              <a:rPr lang="ru-RU" sz="2000" dirty="0" smtClean="0">
                <a:solidFill>
                  <a:schemeClr val="accent1">
                    <a:lumMod val="75000"/>
                  </a:schemeClr>
                </a:solidFill>
              </a:rPr>
              <a:t>– </a:t>
            </a:r>
            <a:r>
              <a:rPr lang="ru-RU" sz="2000" dirty="0" smtClean="0"/>
              <a:t>снижается потребность в общении с друзьями и коллегами, появляется устойчивая негативность восприятия себя и других; нарастает апатия; появляется повышенная раздражительность.</a:t>
            </a:r>
          </a:p>
          <a:p>
            <a:pPr>
              <a:buNone/>
            </a:pPr>
            <a:r>
              <a:rPr lang="ru-RU" sz="2000" u="sng" dirty="0" smtClean="0">
                <a:solidFill>
                  <a:schemeClr val="accent1">
                    <a:lumMod val="75000"/>
                  </a:schemeClr>
                </a:solidFill>
              </a:rPr>
              <a:t>Стадия творческого кризиса </a:t>
            </a:r>
            <a:r>
              <a:rPr lang="ru-RU" sz="2000" dirty="0" smtClean="0">
                <a:solidFill>
                  <a:schemeClr val="accent1">
                    <a:lumMod val="75000"/>
                  </a:schemeClr>
                </a:solidFill>
              </a:rPr>
              <a:t>– </a:t>
            </a:r>
            <a:r>
              <a:rPr lang="ru-RU" sz="2000" dirty="0" smtClean="0"/>
              <a:t>полная потеря интереса к работе и к жизни; эмоциональное безразличие , ощущение отсутствия сил, озлобленность, грубость, резкость в общении, развитие психосоматических заболеваний. Человек стремиться к уединению.</a:t>
            </a:r>
          </a:p>
          <a:p>
            <a:pPr>
              <a:buNone/>
            </a:pPr>
            <a:endParaRPr lang="ru-RU"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Эркер">
  <a:themeElements>
    <a:clrScheme name="Эркер">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Эркер">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Эркер">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1416</TotalTime>
  <Words>951</Words>
  <Application>Microsoft Office PowerPoint</Application>
  <PresentationFormat>Экран (4:3)</PresentationFormat>
  <Paragraphs>136</Paragraphs>
  <Slides>34</Slides>
  <Notes>0</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34</vt:i4>
      </vt:variant>
    </vt:vector>
  </HeadingPairs>
  <TitlesOfParts>
    <vt:vector size="44" baseType="lpstr">
      <vt:lpstr>Arial</vt:lpstr>
      <vt:lpstr>Arial Black</vt:lpstr>
      <vt:lpstr>Calibri</vt:lpstr>
      <vt:lpstr>Century Schoolbook</vt:lpstr>
      <vt:lpstr>Courier New</vt:lpstr>
      <vt:lpstr>Impact</vt:lpstr>
      <vt:lpstr>Times New Roman</vt:lpstr>
      <vt:lpstr>Wingdings</vt:lpstr>
      <vt:lpstr>Wingdings 2</vt:lpstr>
      <vt:lpstr>Эркер</vt:lpstr>
      <vt:lpstr> </vt:lpstr>
      <vt:lpstr> Цель семинара: Профилактика профессионального «выгорания» педагогов, и применение методов релаксации, как одного из способов восстановления психического здоровья. Задачи:  </vt:lpstr>
      <vt:lpstr>Презентация PowerPoint</vt:lpstr>
      <vt:lpstr>Презентация PowerPoint</vt:lpstr>
      <vt:lpstr>Презентация PowerPoint</vt:lpstr>
      <vt:lpstr>Ситуации, влияющие на возникновение симптомов  «профессионального выгорания»</vt:lpstr>
      <vt:lpstr>Причины возникновения симптомов «профессионального выгорания» у педагогов</vt:lpstr>
      <vt:lpstr>Признаки  «Профессионального  выгорания»</vt:lpstr>
      <vt:lpstr>Стадии  «профессионального выгорания»</vt:lpstr>
      <vt:lpstr>Психоэмоциональное истощение не должно достигать критических значений!!! </vt:lpstr>
      <vt:lpstr>Психическое здоровье -</vt:lpstr>
      <vt:lpstr> </vt:lpstr>
      <vt:lpstr> </vt:lpstr>
      <vt:lpstr>Саморегуляция – искусство управления собой</vt:lpstr>
      <vt:lpstr>Определение понятия Саморегуляция</vt:lpstr>
      <vt:lpstr>Способы быстрого снятия психоэмоционального и мышечного напряжения </vt:lpstr>
      <vt:lpstr>экспресс-методы снятия психического напряжения, доступные каждому. </vt:lpstr>
      <vt:lpstr>Презентация PowerPoint</vt:lpstr>
      <vt:lpstr>Презентация PowerPoint</vt:lpstr>
      <vt:lpstr>Презентация PowerPoint</vt:lpstr>
      <vt:lpstr>Презентация PowerPoint</vt:lpstr>
      <vt:lpstr>  7 способов избавления от стресса, которыми пользуются сами психологи </vt:lpstr>
      <vt:lpstr> </vt:lpstr>
      <vt:lpstr> </vt:lpstr>
      <vt:lpstr> </vt:lpstr>
      <vt:lpstr> </vt:lpstr>
      <vt:lpstr> </vt:lpstr>
      <vt:lpstr> </vt:lpstr>
      <vt:lpstr>Релаксация</vt:lpstr>
      <vt:lpstr>Релаксация – специальный метод, появившийся за рубежом в 30-40 годах XX века </vt:lpstr>
      <vt:lpstr>  </vt:lpstr>
      <vt:lpstr>Расслабление через образ под релаксирующую музыку:  </vt:lpstr>
      <vt:lpstr>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Andrey</dc:creator>
  <cp:lastModifiedBy>User</cp:lastModifiedBy>
  <cp:revision>132</cp:revision>
  <dcterms:created xsi:type="dcterms:W3CDTF">2021-12-13T17:25:22Z</dcterms:created>
  <dcterms:modified xsi:type="dcterms:W3CDTF">2022-05-12T09:53:22Z</dcterms:modified>
</cp:coreProperties>
</file>