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4" r:id="rId3"/>
    <p:sldId id="257" r:id="rId4"/>
    <p:sldId id="258" r:id="rId5"/>
    <p:sldId id="259" r:id="rId6"/>
    <p:sldId id="260" r:id="rId7"/>
    <p:sldId id="270" r:id="rId8"/>
    <p:sldId id="268" r:id="rId9"/>
    <p:sldId id="261" r:id="rId10"/>
    <p:sldId id="262" r:id="rId11"/>
    <p:sldId id="263" r:id="rId12"/>
    <p:sldId id="265" r:id="rId13"/>
    <p:sldId id="266" r:id="rId14"/>
    <p:sldId id="271" r:id="rId15"/>
    <p:sldId id="280" r:id="rId16"/>
    <p:sldId id="272" r:id="rId17"/>
    <p:sldId id="273" r:id="rId18"/>
    <p:sldId id="275" r:id="rId19"/>
    <p:sldId id="277" r:id="rId20"/>
    <p:sldId id="27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Rg st="1" end="2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80610" autoAdjust="0"/>
  </p:normalViewPr>
  <p:slideViewPr>
    <p:cSldViewPr>
      <p:cViewPr varScale="1">
        <p:scale>
          <a:sx n="58" d="100"/>
          <a:sy n="58" d="100"/>
        </p:scale>
        <p:origin x="165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134A6E-BEB0-411C-BF59-8AFC777CD7F4}" type="datetimeFigureOut">
              <a:rPr lang="ru-RU" smtClean="0"/>
              <a:pPr/>
              <a:t>26.05.2020</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184087-C5E2-4897-A886-443A6F719C56}" type="slidenum">
              <a:rPr lang="ru-RU" smtClean="0"/>
              <a:pPr/>
              <a:t>‹#›</a:t>
            </a:fld>
            <a:endParaRPr lang="ru-RU" dirty="0"/>
          </a:p>
        </p:txBody>
      </p:sp>
    </p:spTree>
    <p:extLst>
      <p:ext uri="{BB962C8B-B14F-4D97-AF65-F5344CB8AC3E}">
        <p14:creationId xmlns:p14="http://schemas.microsoft.com/office/powerpoint/2010/main" val="1006811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2184087-C5E2-4897-A886-443A6F719C56}" type="slidenum">
              <a:rPr lang="ru-RU" smtClean="0"/>
              <a:pPr/>
              <a:t>3</a:t>
            </a:fld>
            <a:endParaRPr lang="ru-RU" dirty="0"/>
          </a:p>
        </p:txBody>
      </p:sp>
    </p:spTree>
    <p:extLst>
      <p:ext uri="{BB962C8B-B14F-4D97-AF65-F5344CB8AC3E}">
        <p14:creationId xmlns:p14="http://schemas.microsoft.com/office/powerpoint/2010/main" val="2075563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5E6F254-B7D9-42FA-8212-996A0752BAA6}" type="datetimeFigureOut">
              <a:rPr lang="ru-RU" smtClean="0"/>
              <a:pPr/>
              <a:t>26.05.2020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45D426C-FA2B-4877-BC22-E13D98968439}" type="slidenum">
              <a:rPr lang="ru-RU" smtClean="0"/>
              <a:pPr/>
              <a:t>‹#›</a:t>
            </a:fld>
            <a:endParaRPr lang="ru-RU" dirty="0"/>
          </a:p>
        </p:txBody>
      </p:sp>
    </p:spTree>
  </p:cSld>
  <p:clrMapOvr>
    <a:masterClrMapping/>
  </p:clrMapOvr>
  <p:transition spd="med">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6F254-B7D9-42FA-8212-996A0752BAA6}" type="datetimeFigureOut">
              <a:rPr lang="ru-RU" smtClean="0"/>
              <a:pPr/>
              <a:t>26.05.2020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D426C-FA2B-4877-BC22-E13D98968439}"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edg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fif"/><Relationship Id="rId2" Type="http://schemas.openxmlformats.org/officeDocument/2006/relationships/slideLayout" Target="../slideLayouts/slideLayout2.xml"/><Relationship Id="rId1" Type="http://schemas.openxmlformats.org/officeDocument/2006/relationships/audio" Target="file:///C:\Users\&#1052;&#1072;&#1088;&#1080;&#1085;&#1072;\Documents\&#1087;&#1077;&#1089;&#1085;&#1103;.mp3"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0.jpg"/><Relationship Id="rId2" Type="http://schemas.openxmlformats.org/officeDocument/2006/relationships/image" Target="../media/image56.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572660" cy="6858000"/>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28596" y="428604"/>
            <a:ext cx="8229600" cy="1000124"/>
          </a:xfrm>
        </p:spPr>
        <p:txBody>
          <a:bodyPr>
            <a:noAutofit/>
          </a:bodyPr>
          <a:lstStyle/>
          <a:p>
            <a:r>
              <a:rPr lang="ru-RU" sz="6000" b="1" dirty="0">
                <a:solidFill>
                  <a:srgbClr val="C00000"/>
                </a:solidFill>
                <a:latin typeface="Monotype Corsiva" pitchFamily="66" charset="0"/>
              </a:rPr>
              <a:t>Наш любимый детский сад!</a:t>
            </a:r>
          </a:p>
        </p:txBody>
      </p:sp>
      <p:sp>
        <p:nvSpPr>
          <p:cNvPr id="5" name="Содержимое 4"/>
          <p:cNvSpPr>
            <a:spLocks noGrp="1"/>
          </p:cNvSpPr>
          <p:nvPr>
            <p:ph idx="1"/>
          </p:nvPr>
        </p:nvSpPr>
        <p:spPr>
          <a:xfrm>
            <a:off x="5429256" y="4500570"/>
            <a:ext cx="3929090" cy="1625593"/>
          </a:xfrm>
        </p:spPr>
        <p:txBody>
          <a:bodyPr/>
          <a:lstStyle/>
          <a:p>
            <a:endParaRPr lang="ru-RU" dirty="0"/>
          </a:p>
          <a:p>
            <a:endParaRPr lang="ru-RU" dirty="0"/>
          </a:p>
          <a:p>
            <a:endParaRPr lang="ru-RU" dirty="0"/>
          </a:p>
          <a:p>
            <a:endParaRPr lang="ru-RU" dirty="0"/>
          </a:p>
          <a:p>
            <a:endParaRPr lang="ru-RU" dirty="0"/>
          </a:p>
          <a:p>
            <a:endParaRPr lang="ru-RU" dirty="0"/>
          </a:p>
          <a:p>
            <a:endParaRPr lang="ru-RU" dirty="0"/>
          </a:p>
        </p:txBody>
      </p:sp>
      <p:sp>
        <p:nvSpPr>
          <p:cNvPr id="6" name="TextBox 5"/>
          <p:cNvSpPr txBox="1"/>
          <p:nvPr/>
        </p:nvSpPr>
        <p:spPr>
          <a:xfrm>
            <a:off x="5572132" y="5786454"/>
            <a:ext cx="3571868" cy="369332"/>
          </a:xfrm>
          <a:prstGeom prst="rect">
            <a:avLst/>
          </a:prstGeom>
          <a:noFill/>
        </p:spPr>
        <p:txBody>
          <a:bodyPr wrap="square" rtlCol="0">
            <a:spAutoFit/>
          </a:bodyPr>
          <a:lstStyle/>
          <a:p>
            <a:endParaRPr lang="ru-RU" b="1" dirty="0"/>
          </a:p>
        </p:txBody>
      </p:sp>
      <p:sp>
        <p:nvSpPr>
          <p:cNvPr id="7" name="TextBox 6"/>
          <p:cNvSpPr txBox="1"/>
          <p:nvPr/>
        </p:nvSpPr>
        <p:spPr>
          <a:xfrm>
            <a:off x="4572000" y="6143645"/>
            <a:ext cx="785818" cy="369332"/>
          </a:xfrm>
          <a:prstGeom prst="rect">
            <a:avLst/>
          </a:prstGeom>
          <a:noFill/>
        </p:spPr>
        <p:txBody>
          <a:bodyPr wrap="square" rtlCol="0">
            <a:spAutoFit/>
          </a:bodyPr>
          <a:lstStyle/>
          <a:p>
            <a:r>
              <a:rPr lang="ru-RU" b="1" dirty="0"/>
              <a:t>2020</a:t>
            </a:r>
          </a:p>
        </p:txBody>
      </p:sp>
      <p:sp>
        <p:nvSpPr>
          <p:cNvPr id="9" name="Прямоугольник 8"/>
          <p:cNvSpPr/>
          <p:nvPr/>
        </p:nvSpPr>
        <p:spPr>
          <a:xfrm>
            <a:off x="5429256" y="1571612"/>
            <a:ext cx="3357554" cy="3416320"/>
          </a:xfrm>
          <a:prstGeom prst="rect">
            <a:avLst/>
          </a:prstGeom>
        </p:spPr>
        <p:txBody>
          <a:bodyPr wrap="square">
            <a:spAutoFit/>
          </a:bodyPr>
          <a:lstStyle/>
          <a:p>
            <a:pPr algn="just"/>
            <a:r>
              <a:rPr lang="ru-RU" sz="2400" b="1" dirty="0">
                <a:solidFill>
                  <a:srgbClr val="002060"/>
                </a:solidFill>
                <a:latin typeface="Monotype Corsiva" pitchFamily="66" charset="0"/>
              </a:rPr>
              <a:t>Есть одна страна на свете</a:t>
            </a:r>
            <a:br>
              <a:rPr lang="ru-RU" sz="2400" b="1" dirty="0">
                <a:solidFill>
                  <a:srgbClr val="002060"/>
                </a:solidFill>
                <a:latin typeface="Monotype Corsiva" pitchFamily="66" charset="0"/>
              </a:rPr>
            </a:br>
            <a:r>
              <a:rPr lang="ru-RU" sz="2400" b="1" dirty="0">
                <a:solidFill>
                  <a:srgbClr val="002060"/>
                </a:solidFill>
                <a:latin typeface="Monotype Corsiva" pitchFamily="66" charset="0"/>
              </a:rPr>
              <a:t>   не найти другой такой.</a:t>
            </a:r>
            <a:br>
              <a:rPr lang="ru-RU" sz="2400" b="1" dirty="0">
                <a:solidFill>
                  <a:srgbClr val="002060"/>
                </a:solidFill>
                <a:latin typeface="Monotype Corsiva" pitchFamily="66" charset="0"/>
              </a:rPr>
            </a:br>
            <a:r>
              <a:rPr lang="ru-RU" sz="2400" b="1" dirty="0">
                <a:solidFill>
                  <a:srgbClr val="002060"/>
                </a:solidFill>
                <a:latin typeface="Monotype Corsiva" pitchFamily="66" charset="0"/>
              </a:rPr>
              <a:t> Не отмечена на карте</a:t>
            </a:r>
            <a:br>
              <a:rPr lang="ru-RU" sz="2400" b="1" dirty="0">
                <a:solidFill>
                  <a:srgbClr val="002060"/>
                </a:solidFill>
                <a:latin typeface="Monotype Corsiva" pitchFamily="66" charset="0"/>
              </a:rPr>
            </a:br>
            <a:r>
              <a:rPr lang="ru-RU" sz="2400" b="1" dirty="0">
                <a:solidFill>
                  <a:srgbClr val="002060"/>
                </a:solidFill>
                <a:latin typeface="Monotype Corsiva" pitchFamily="66" charset="0"/>
              </a:rPr>
              <a:t> и размер то не большой.</a:t>
            </a:r>
            <a:br>
              <a:rPr lang="ru-RU" sz="2400" b="1" dirty="0">
                <a:solidFill>
                  <a:srgbClr val="002060"/>
                </a:solidFill>
                <a:latin typeface="Monotype Corsiva" pitchFamily="66" charset="0"/>
              </a:rPr>
            </a:br>
            <a:r>
              <a:rPr lang="ru-RU" sz="2400" b="1" dirty="0">
                <a:solidFill>
                  <a:srgbClr val="002060"/>
                </a:solidFill>
                <a:latin typeface="Monotype Corsiva" pitchFamily="66" charset="0"/>
              </a:rPr>
              <a:t> Но живёт в стране той славной</a:t>
            </a:r>
            <a:br>
              <a:rPr lang="ru-RU" sz="2400" b="1" dirty="0">
                <a:solidFill>
                  <a:srgbClr val="002060"/>
                </a:solidFill>
                <a:latin typeface="Monotype Corsiva" pitchFamily="66" charset="0"/>
              </a:rPr>
            </a:br>
            <a:r>
              <a:rPr lang="ru-RU" sz="2400" b="1" dirty="0">
                <a:solidFill>
                  <a:srgbClr val="002060"/>
                </a:solidFill>
                <a:latin typeface="Monotype Corsiva" pitchFamily="66" charset="0"/>
              </a:rPr>
              <a:t> замечательный народ.</a:t>
            </a:r>
            <a:br>
              <a:rPr lang="ru-RU" sz="2400" b="1" dirty="0">
                <a:solidFill>
                  <a:srgbClr val="002060"/>
                </a:solidFill>
                <a:latin typeface="Monotype Corsiva" pitchFamily="66" charset="0"/>
              </a:rPr>
            </a:br>
            <a:r>
              <a:rPr lang="ru-RU" sz="2400" b="1" dirty="0">
                <a:solidFill>
                  <a:srgbClr val="002060"/>
                </a:solidFill>
                <a:latin typeface="Monotype Corsiva" pitchFamily="66" charset="0"/>
              </a:rPr>
              <a:t> И куда не кинешь взглядом</a:t>
            </a:r>
            <a:br>
              <a:rPr lang="ru-RU" sz="2400" b="1" dirty="0">
                <a:solidFill>
                  <a:srgbClr val="002060"/>
                </a:solidFill>
                <a:latin typeface="Monotype Corsiva" pitchFamily="66" charset="0"/>
              </a:rPr>
            </a:br>
            <a:r>
              <a:rPr lang="ru-RU" sz="2400" b="1" dirty="0">
                <a:solidFill>
                  <a:srgbClr val="002060"/>
                </a:solidFill>
                <a:latin typeface="Monotype Corsiva" pitchFamily="66" charset="0"/>
              </a:rPr>
              <a:t>  рядом друг с тобой идёт. </a:t>
            </a:r>
            <a:endParaRPr lang="ru-RU" sz="2400" b="1" dirty="0">
              <a:solidFill>
                <a:srgbClr val="002060"/>
              </a:solidFill>
            </a:endParaRPr>
          </a:p>
        </p:txBody>
      </p:sp>
      <p:pic>
        <p:nvPicPr>
          <p:cNvPr id="10" name="песня.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pic>
        <p:nvPicPr>
          <p:cNvPr id="11" name="песня.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pic>
        <p:nvPicPr>
          <p:cNvPr id="12" name="песня.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pic>
        <p:nvPicPr>
          <p:cNvPr id="13" name="песня.mp3">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pic>
        <p:nvPicPr>
          <p:cNvPr id="14" name="песня.mp3">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pic>
        <p:nvPicPr>
          <p:cNvPr id="15" name="песня.mp3">
            <a:hlinkClick r:id="" action="ppaction://media"/>
          </p:cNvPr>
          <p:cNvPicPr>
            <a:picLocks noRot="1" noChangeAspect="1"/>
          </p:cNvPicPr>
          <p:nvPr>
            <a:audioFile r:link="rId1"/>
          </p:nvPr>
        </p:nvPicPr>
        <p:blipFill>
          <a:blip r:embed="rId6" cstate="print"/>
          <a:stretch>
            <a:fillRect/>
          </a:stretch>
        </p:blipFill>
        <p:spPr>
          <a:xfrm>
            <a:off x="4572000" y="3214686"/>
            <a:ext cx="304800" cy="304800"/>
          </a:xfrm>
          <a:prstGeom prst="rect">
            <a:avLst/>
          </a:prstGeom>
        </p:spPr>
      </p:pic>
      <p:pic>
        <p:nvPicPr>
          <p:cNvPr id="16" name="песня.mp3">
            <a:hlinkClick r:id="" action="ppaction://media"/>
          </p:cNvPr>
          <p:cNvPicPr>
            <a:picLocks noRot="1" noChangeAspect="1"/>
          </p:cNvPicPr>
          <p:nvPr>
            <a:audioFile r:link="rId1"/>
          </p:nvPr>
        </p:nvPicPr>
        <p:blipFill>
          <a:blip r:embed="rId4" cstate="print"/>
          <a:stretch>
            <a:fillRect/>
          </a:stretch>
        </p:blipFill>
        <p:spPr>
          <a:xfrm>
            <a:off x="4429124" y="3286124"/>
            <a:ext cx="304800" cy="304800"/>
          </a:xfrm>
          <a:prstGeom prst="rect">
            <a:avLst/>
          </a:prstGeom>
        </p:spPr>
      </p:pic>
      <p:sp>
        <p:nvSpPr>
          <p:cNvPr id="17" name="Прямоугольник 16"/>
          <p:cNvSpPr/>
          <p:nvPr/>
        </p:nvSpPr>
        <p:spPr>
          <a:xfrm>
            <a:off x="2286000" y="0"/>
            <a:ext cx="4572000" cy="369332"/>
          </a:xfrm>
          <a:prstGeom prst="rect">
            <a:avLst/>
          </a:prstGeom>
        </p:spPr>
        <p:txBody>
          <a:bodyPr wrap="square">
            <a:spAutoFit/>
          </a:bodyPr>
          <a:lstStyle/>
          <a:p>
            <a:r>
              <a:rPr lang="ru-RU" b="1" dirty="0">
                <a:latin typeface="Monotype Corsiva" pitchFamily="66" charset="0"/>
              </a:rPr>
              <a:t>            МДОУ  Детский сад № 1»</a:t>
            </a:r>
            <a:endParaRPr lang="ru-RU" dirty="0"/>
          </a:p>
        </p:txBody>
      </p:sp>
      <p:sp>
        <p:nvSpPr>
          <p:cNvPr id="18" name="Прямоугольник 17"/>
          <p:cNvSpPr/>
          <p:nvPr/>
        </p:nvSpPr>
        <p:spPr>
          <a:xfrm>
            <a:off x="5572132" y="5357827"/>
            <a:ext cx="3786214" cy="1200329"/>
          </a:xfrm>
          <a:prstGeom prst="rect">
            <a:avLst/>
          </a:prstGeom>
        </p:spPr>
        <p:txBody>
          <a:bodyPr wrap="square">
            <a:spAutoFit/>
          </a:bodyPr>
          <a:lstStyle/>
          <a:p>
            <a:pPr>
              <a:lnSpc>
                <a:spcPct val="80000"/>
              </a:lnSpc>
            </a:pPr>
            <a:r>
              <a:rPr lang="ru-RU" b="1" dirty="0"/>
              <a:t> </a:t>
            </a:r>
            <a:r>
              <a:rPr lang="ru-RU" b="1" dirty="0">
                <a:latin typeface="Monotype Corsiva" pitchFamily="66" charset="0"/>
              </a:rPr>
              <a:t>Воспитатели:</a:t>
            </a:r>
          </a:p>
          <a:p>
            <a:pPr>
              <a:lnSpc>
                <a:spcPct val="80000"/>
              </a:lnSpc>
            </a:pPr>
            <a:r>
              <a:rPr lang="ru-RU" b="1" dirty="0">
                <a:latin typeface="Monotype Corsiva" pitchFamily="66" charset="0"/>
              </a:rPr>
              <a:t>                                                                          Кузнецова Т.В.</a:t>
            </a:r>
          </a:p>
          <a:p>
            <a:pPr>
              <a:lnSpc>
                <a:spcPct val="80000"/>
              </a:lnSpc>
            </a:pPr>
            <a:r>
              <a:rPr lang="ru-RU" b="1" dirty="0">
                <a:latin typeface="Monotype Corsiva" pitchFamily="66" charset="0"/>
              </a:rPr>
              <a:t>                                                                   Феоктистова М.А.</a:t>
            </a:r>
            <a:endParaRPr lang="ru-RU" dirty="0"/>
          </a:p>
        </p:txBody>
      </p:sp>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3648" y="1428728"/>
            <a:ext cx="3672408" cy="4160512"/>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97" fill="hold"/>
                                        <p:tgtEl>
                                          <p:spTgt spid="11"/>
                                        </p:tgtEl>
                                      </p:cBhvr>
                                    </p:cmd>
                                  </p:childTnLst>
                                </p:cTn>
                              </p:par>
                            </p:childTnLst>
                          </p:cTn>
                        </p:par>
                        <p:par>
                          <p:cTn id="7" fill="hold">
                            <p:stCondLst>
                              <p:cond delay="281097"/>
                            </p:stCondLst>
                            <p:childTnLst>
                              <p:par>
                                <p:cTn id="8" presetID="1" presetClass="mediacall" presetSubtype="0" fill="hold" nodeType="afterEffect">
                                  <p:stCondLst>
                                    <p:cond delay="0"/>
                                  </p:stCondLst>
                                  <p:childTnLst>
                                    <p:cmd type="call" cmd="playFrom(0.0)">
                                      <p:cBhvr>
                                        <p:cTn id="9" dur="281097" fill="hold"/>
                                        <p:tgtEl>
                                          <p:spTgt spid="12"/>
                                        </p:tgtEl>
                                      </p:cBhvr>
                                    </p:cmd>
                                  </p:childTnLst>
                                </p:cTn>
                              </p:par>
                            </p:childTnLst>
                          </p:cTn>
                        </p:par>
                        <p:par>
                          <p:cTn id="10" fill="hold">
                            <p:stCondLst>
                              <p:cond delay="562194"/>
                            </p:stCondLst>
                            <p:childTnLst>
                              <p:par>
                                <p:cTn id="11" presetID="1" presetClass="mediacall" presetSubtype="0" fill="hold" nodeType="afterEffect">
                                  <p:stCondLst>
                                    <p:cond delay="0"/>
                                  </p:stCondLst>
                                  <p:childTnLst>
                                    <p:cmd type="call" cmd="playFrom(0.0)">
                                      <p:cBhvr>
                                        <p:cTn id="12" dur="281097" fill="hold"/>
                                        <p:tgtEl>
                                          <p:spTgt spid="13"/>
                                        </p:tgtEl>
                                      </p:cBhvr>
                                    </p:cmd>
                                  </p:childTnLst>
                                </p:cTn>
                              </p:par>
                            </p:childTnLst>
                          </p:cTn>
                        </p:par>
                        <p:par>
                          <p:cTn id="13" fill="hold">
                            <p:stCondLst>
                              <p:cond delay="843291"/>
                            </p:stCondLst>
                            <p:childTnLst>
                              <p:par>
                                <p:cTn id="14" presetID="1" presetClass="mediacall" presetSubtype="0" fill="hold" nodeType="afterEffect">
                                  <p:stCondLst>
                                    <p:cond delay="0"/>
                                  </p:stCondLst>
                                  <p:childTnLst>
                                    <p:cmd type="call" cmd="playFrom(0.0)">
                                      <p:cBhvr>
                                        <p:cTn id="15" dur="281097" fill="hold"/>
                                        <p:tgtEl>
                                          <p:spTgt spid="14"/>
                                        </p:tgtEl>
                                      </p:cBhvr>
                                    </p:cmd>
                                  </p:childTnLst>
                                </p:cTn>
                              </p:par>
                            </p:childTnLst>
                          </p:cTn>
                        </p:par>
                        <p:par>
                          <p:cTn id="16" fill="hold">
                            <p:stCondLst>
                              <p:cond delay="1124388"/>
                            </p:stCondLst>
                            <p:childTnLst>
                              <p:par>
                                <p:cTn id="17" presetID="1" presetClass="mediacall" presetSubtype="0" fill="hold" nodeType="afterEffect">
                                  <p:stCondLst>
                                    <p:cond delay="0"/>
                                  </p:stCondLst>
                                  <p:childTnLst>
                                    <p:cmd type="call" cmd="playFrom(0.0)">
                                      <p:cBhvr>
                                        <p:cTn id="18"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81097" fill="hold"/>
                                        <p:tgtEl>
                                          <p:spTgt spid="10"/>
                                        </p:tgtEl>
                                      </p:cBhvr>
                                    </p:cmd>
                                  </p:childTnLst>
                                </p:cTn>
                              </p:par>
                            </p:childTnLst>
                          </p:cTn>
                        </p:par>
                      </p:childTnLst>
                    </p:cTn>
                  </p:par>
                </p:childTnLst>
              </p:cTn>
              <p:nextCondLst>
                <p:cond evt="onClick" delay="0">
                  <p:tgtEl>
                    <p:spTgt spid="10"/>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81097" fill="hold"/>
                                        <p:tgtEl>
                                          <p:spTgt spid="15"/>
                                        </p:tgtEl>
                                      </p:cBhvr>
                                    </p:cmd>
                                  </p:childTnLst>
                                </p:cTn>
                              </p:par>
                            </p:childTnLst>
                          </p:cTn>
                        </p:par>
                      </p:childTnLst>
                    </p:cTn>
                  </p:par>
                </p:childTnLst>
              </p:cTn>
              <p:nextCondLst>
                <p:cond evt="onClick" delay="0">
                  <p:tgtEl>
                    <p:spTgt spid="15"/>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numSld="999">
                <p:cTn id="35" repeatCount="indefinite"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3270" y="-199739"/>
            <a:ext cx="9144000" cy="7072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Заголовок 4"/>
          <p:cNvSpPr>
            <a:spLocks noGrp="1"/>
          </p:cNvSpPr>
          <p:nvPr>
            <p:ph type="title"/>
          </p:nvPr>
        </p:nvSpPr>
        <p:spPr>
          <a:xfrm>
            <a:off x="642910" y="0"/>
            <a:ext cx="8229600" cy="1357298"/>
          </a:xfrm>
        </p:spPr>
        <p:txBody>
          <a:bodyPr>
            <a:normAutofit/>
          </a:bodyPr>
          <a:lstStyle/>
          <a:p>
            <a:r>
              <a:rPr lang="ru-RU" sz="4800" b="1" dirty="0">
                <a:solidFill>
                  <a:srgbClr val="C00000"/>
                </a:solidFill>
                <a:latin typeface="Monotype Corsiva" pitchFamily="66" charset="0"/>
              </a:rPr>
              <a:t>Наши будни в саду </a:t>
            </a:r>
            <a:endParaRPr lang="ru-RU" sz="48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73" y="1133009"/>
            <a:ext cx="3929090" cy="252028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857" y="1133009"/>
            <a:ext cx="3929090" cy="2520280"/>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473" y="3993132"/>
            <a:ext cx="3929090" cy="2520280"/>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2877" y="3991662"/>
            <a:ext cx="3910654" cy="2520280"/>
          </a:xfrm>
          <a:prstGeom prst="rect">
            <a:avLst/>
          </a:prstGeom>
        </p:spPr>
      </p:pic>
    </p:spTree>
  </p:cSld>
  <p:clrMapOvr>
    <a:masterClrMapping/>
  </p:clrMapOvr>
  <p:transition spd="med">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69273" y="0"/>
            <a:ext cx="957269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p:txBody>
          <a:bodyPr>
            <a:normAutofit/>
          </a:bodyPr>
          <a:lstStyle/>
          <a:p>
            <a:r>
              <a:rPr lang="ru-RU" sz="4800" b="1" dirty="0">
                <a:solidFill>
                  <a:srgbClr val="C00000"/>
                </a:solidFill>
                <a:latin typeface="Monotype Corsiva" pitchFamily="66" charset="0"/>
              </a:rPr>
              <a:t>Много интересного узнали…</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909" y="1262042"/>
            <a:ext cx="3737513" cy="263691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8146" y="1262042"/>
            <a:ext cx="3737513" cy="263691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210" y="4036860"/>
            <a:ext cx="3737513" cy="2636912"/>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2447" y="4036860"/>
            <a:ext cx="3753212" cy="2636912"/>
          </a:xfrm>
          <a:prstGeom prst="rect">
            <a:avLst/>
          </a:prstGeom>
        </p:spPr>
      </p:pic>
    </p:spTree>
  </p:cSld>
  <p:clrMapOvr>
    <a:masterClrMapping/>
  </p:clrMapOvr>
  <p:transition spd="med">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7101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p:txBody>
          <a:bodyPr>
            <a:normAutofit/>
          </a:bodyPr>
          <a:lstStyle/>
          <a:p>
            <a:r>
              <a:rPr lang="ru-RU" sz="4800" b="1" dirty="0">
                <a:solidFill>
                  <a:srgbClr val="C00000"/>
                </a:solidFill>
                <a:latin typeface="Monotype Corsiva" pitchFamily="66" charset="0"/>
              </a:rPr>
              <a:t>Наше творчество</a:t>
            </a:r>
          </a:p>
        </p:txBody>
      </p:sp>
      <p:cxnSp>
        <p:nvCxnSpPr>
          <p:cNvPr id="9" name="Прямая соединительная линия 8"/>
          <p:cNvCxnSpPr/>
          <p:nvPr/>
        </p:nvCxnSpPr>
        <p:spPr>
          <a:xfrm flipV="1">
            <a:off x="5143504" y="2500306"/>
            <a:ext cx="1000134" cy="597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rot="5400000" flipH="1" flipV="1">
            <a:off x="4071934" y="2214554"/>
            <a:ext cx="1000132" cy="142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rot="10800000">
            <a:off x="3000364" y="2285992"/>
            <a:ext cx="873098" cy="749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rot="10800000">
            <a:off x="2428860" y="3571877"/>
            <a:ext cx="1285884" cy="64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rot="5400000">
            <a:off x="3081394" y="4276664"/>
            <a:ext cx="897560" cy="630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5400000">
            <a:off x="3857620" y="5000636"/>
            <a:ext cx="114300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16200000" flipH="1">
            <a:off x="5075376" y="4218127"/>
            <a:ext cx="691913" cy="730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5286380" y="3636167"/>
            <a:ext cx="1214446" cy="80173"/>
          </a:xfrm>
          <a:prstGeom prst="line">
            <a:avLst/>
          </a:prstGeom>
        </p:spPr>
        <p:style>
          <a:lnRef idx="1">
            <a:schemeClr val="accent1"/>
          </a:lnRef>
          <a:fillRef idx="0">
            <a:schemeClr val="accent1"/>
          </a:fillRef>
          <a:effectRef idx="0">
            <a:schemeClr val="accent1"/>
          </a:effectRef>
          <a:fontRef idx="minor">
            <a:schemeClr val="tx1"/>
          </a:fontRef>
        </p:style>
      </p:cxn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02" y="1187933"/>
            <a:ext cx="4035439" cy="2682043"/>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9794" y="4143380"/>
            <a:ext cx="4071935" cy="265221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976" y="1187933"/>
            <a:ext cx="4060559" cy="2682043"/>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616" y="4092991"/>
            <a:ext cx="4043361" cy="2682043"/>
          </a:xfrm>
          <a:prstGeom prst="rect">
            <a:avLst/>
          </a:prstGeom>
        </p:spPr>
      </p:pic>
    </p:spTree>
  </p:cSld>
  <p:clrMapOvr>
    <a:masterClrMapping/>
  </p:clrMapOvr>
  <p:transition spd="med">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3999" cy="6857999"/>
          </a:xfrm>
          <a:prstGeom prst="rect">
            <a:avLst/>
          </a:prstGeom>
          <a:noFill/>
          <a:ln w="9525">
            <a:noFill/>
            <a:miter lim="800000"/>
            <a:headEnd/>
            <a:tailEnd/>
          </a:ln>
          <a:effectLst/>
        </p:spPr>
      </p:pic>
      <p:sp>
        <p:nvSpPr>
          <p:cNvPr id="7" name="Заголовок 6"/>
          <p:cNvSpPr>
            <a:spLocks noGrp="1"/>
          </p:cNvSpPr>
          <p:nvPr>
            <p:ph type="title"/>
          </p:nvPr>
        </p:nvSpPr>
        <p:spPr>
          <a:xfrm>
            <a:off x="457200" y="274638"/>
            <a:ext cx="8229600" cy="2225668"/>
          </a:xfrm>
        </p:spPr>
        <p:txBody>
          <a:bodyPr>
            <a:normAutofit/>
          </a:bodyPr>
          <a:lstStyle/>
          <a:p>
            <a:r>
              <a:rPr lang="en-US" b="1" dirty="0"/>
              <a:t>     </a:t>
            </a:r>
            <a:endParaRPr lang="ru-RU" dirty="0"/>
          </a:p>
        </p:txBody>
      </p:sp>
      <p:sp>
        <p:nvSpPr>
          <p:cNvPr id="13" name="Прямоугольник 12"/>
          <p:cNvSpPr/>
          <p:nvPr/>
        </p:nvSpPr>
        <p:spPr>
          <a:xfrm>
            <a:off x="1500166" y="0"/>
            <a:ext cx="5857916" cy="830997"/>
          </a:xfrm>
          <a:prstGeom prst="rect">
            <a:avLst/>
          </a:prstGeom>
        </p:spPr>
        <p:txBody>
          <a:bodyPr wrap="square">
            <a:spAutoFit/>
          </a:bodyPr>
          <a:lstStyle/>
          <a:p>
            <a:pPr algn="ctr"/>
            <a:r>
              <a:rPr lang="ru-RU" sz="4800" b="1" dirty="0">
                <a:solidFill>
                  <a:srgbClr val="C00000"/>
                </a:solidFill>
                <a:latin typeface="Monotype Corsiva" pitchFamily="66" charset="0"/>
              </a:rPr>
              <a:t>Артисты!</a:t>
            </a:r>
            <a:endParaRPr lang="ru-RU" sz="48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05635"/>
            <a:ext cx="3662064" cy="242695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649" y="3981817"/>
            <a:ext cx="3662064" cy="242695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1330" y="1105634"/>
            <a:ext cx="4464335" cy="5303139"/>
          </a:xfrm>
          <a:prstGeom prst="rect">
            <a:avLst/>
          </a:prstGeom>
        </p:spPr>
      </p:pic>
    </p:spTree>
  </p:cSld>
  <p:clrMapOvr>
    <a:masterClrMapping/>
  </p:clrMapOvr>
  <p:transition spd="med">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 name="Содержимое 7" descr="DSCN0317.JPG"/>
          <p:cNvPicPr>
            <a:picLocks noGrp="1" noChangeAspect="1"/>
          </p:cNvPicPr>
          <p:nvPr>
            <p:ph sz="half" idx="2"/>
          </p:nvPr>
        </p:nvPicPr>
        <p:blipFill>
          <a:blip r:embed="rId2" cstate="print"/>
          <a:stretch>
            <a:fillRect/>
          </a:stretch>
        </p:blipFill>
        <p:spPr>
          <a:xfrm>
            <a:off x="4648200" y="2348706"/>
            <a:ext cx="4038600" cy="3028950"/>
          </a:xfrm>
        </p:spPr>
      </p:pic>
      <p:pic>
        <p:nvPicPr>
          <p:cNvPr id="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793" name="Rectangle 1"/>
          <p:cNvSpPr>
            <a:spLocks noChangeArrowheads="1"/>
          </p:cNvSpPr>
          <p:nvPr/>
        </p:nvSpPr>
        <p:spPr bwMode="auto">
          <a:xfrm>
            <a:off x="3289362" y="369331"/>
            <a:ext cx="1274708"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800" b="1" i="0" u="none" strike="noStrike" cap="none" normalizeH="0" baseline="0" dirty="0">
                <a:ln>
                  <a:noFill/>
                </a:ln>
                <a:solidFill>
                  <a:srgbClr val="C00000"/>
                </a:solidFill>
                <a:effectLst/>
                <a:latin typeface="Monotype Corsiva" pitchFamily="66" charset="0"/>
                <a:ea typeface="Calibri" pitchFamily="34" charset="0"/>
                <a:cs typeface="Times New Roman" pitchFamily="18" charset="0"/>
              </a:rPr>
              <a:t>        </a:t>
            </a:r>
            <a:endParaRPr kumimoji="0" lang="ru-RU" sz="1800" b="0" i="0" u="none" strike="noStrike" cap="none" normalizeH="0" baseline="0" dirty="0">
              <a:ln>
                <a:noFill/>
              </a:ln>
              <a:solidFill>
                <a:schemeClr val="tx1"/>
              </a:solidFill>
              <a:effectLst/>
              <a:latin typeface="Arial" pitchFamily="34"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58" y="619413"/>
            <a:ext cx="3638778" cy="2640926"/>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24" y="3717032"/>
            <a:ext cx="3638778" cy="2640926"/>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9064" y="1954785"/>
            <a:ext cx="4106870" cy="2611107"/>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4070" y="742392"/>
            <a:ext cx="3854450" cy="5373216"/>
          </a:xfrm>
          <a:prstGeom prst="rect">
            <a:avLst/>
          </a:prstGeom>
        </p:spPr>
      </p:pic>
    </p:spTree>
  </p:cSld>
  <p:clrMapOvr>
    <a:masterClrMapping/>
  </p:clrMapOvr>
  <p:transition spd="med">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001" y="1278512"/>
            <a:ext cx="2952132" cy="4300976"/>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832" y="492111"/>
            <a:ext cx="4394239" cy="2792873"/>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832" y="3595328"/>
            <a:ext cx="4394239" cy="2611107"/>
          </a:xfrm>
          <a:prstGeom prst="rect">
            <a:avLst/>
          </a:prstGeom>
        </p:spPr>
      </p:pic>
    </p:spTree>
  </p:cSld>
  <p:clrMapOvr>
    <a:masterClrMapping/>
  </p:clrMapOvr>
  <p:transition spd="med">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 name="Содержимое 7" descr="P1140017.JPG"/>
          <p:cNvPicPr>
            <a:picLocks noGrp="1" noChangeAspect="1"/>
          </p:cNvPicPr>
          <p:nvPr>
            <p:ph sz="half" idx="2"/>
          </p:nvPr>
        </p:nvPicPr>
        <p:blipFill>
          <a:blip r:embed="rId2" cstate="print"/>
          <a:stretch>
            <a:fillRect/>
          </a:stretch>
        </p:blipFill>
        <p:spPr>
          <a:xfrm>
            <a:off x="4648200" y="2348706"/>
            <a:ext cx="4038600" cy="3028950"/>
          </a:xfrm>
        </p:spPr>
      </p:pic>
      <p:pic>
        <p:nvPicPr>
          <p:cNvPr id="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769" name="Rectangle 1"/>
          <p:cNvSpPr>
            <a:spLocks noChangeArrowheads="1"/>
          </p:cNvSpPr>
          <p:nvPr/>
        </p:nvSpPr>
        <p:spPr bwMode="auto">
          <a:xfrm>
            <a:off x="0" y="-827119"/>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ru-RU" sz="5400" b="1" dirty="0">
              <a:solidFill>
                <a:srgbClr val="C00000"/>
              </a:solidFill>
              <a:latin typeface="Monotype Corsiva" pitchFamily="66"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5400" b="1" i="0" u="none" strike="noStrike" cap="none" normalizeH="0" baseline="0" dirty="0">
                <a:ln>
                  <a:noFill/>
                </a:ln>
                <a:solidFill>
                  <a:srgbClr val="C00000"/>
                </a:solidFill>
                <a:effectLst/>
                <a:latin typeface="Monotype Corsiva" pitchFamily="66" charset="0"/>
                <a:ea typeface="Calibri" pitchFamily="34" charset="0"/>
                <a:cs typeface="Times New Roman" pitchFamily="18" charset="0"/>
              </a:rPr>
              <a:t>Наши занятия</a:t>
            </a:r>
            <a:endParaRPr kumimoji="0" lang="ru-RU" sz="1800" b="0" i="0" u="none" strike="noStrike" cap="none" normalizeH="0" baseline="0" dirty="0">
              <a:ln>
                <a:noFill/>
              </a:ln>
              <a:solidFill>
                <a:schemeClr val="tx1"/>
              </a:solidFill>
              <a:effectLst/>
              <a:latin typeface="Arial" pitchFamily="34"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222" y="959728"/>
            <a:ext cx="3783934" cy="2570058"/>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844" y="959728"/>
            <a:ext cx="3971956" cy="2570058"/>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222" y="3863181"/>
            <a:ext cx="3783934" cy="2570058"/>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1522" y="3861348"/>
            <a:ext cx="3971956" cy="2570058"/>
          </a:xfrm>
          <a:prstGeom prst="rect">
            <a:avLst/>
          </a:prstGeom>
        </p:spPr>
      </p:pic>
    </p:spTree>
  </p:cSld>
  <p:clrMapOvr>
    <a:masterClrMapping/>
  </p:clrMapOvr>
  <p:transition spd="med">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9" name="Содержимое 8" descr="Конструирование.JPG"/>
          <p:cNvPicPr>
            <a:picLocks noGrp="1" noChangeAspect="1"/>
          </p:cNvPicPr>
          <p:nvPr>
            <p:ph sz="half" idx="2"/>
          </p:nvPr>
        </p:nvPicPr>
        <p:blipFill>
          <a:blip r:embed="rId2" cstate="print"/>
          <a:stretch>
            <a:fillRect/>
          </a:stretch>
        </p:blipFill>
        <p:spPr>
          <a:xfrm>
            <a:off x="4648200" y="2348706"/>
            <a:ext cx="4038600" cy="3028950"/>
          </a:xfrm>
        </p:spPr>
      </p:pic>
      <p:pic>
        <p:nvPicPr>
          <p:cNvPr id="5" name="Picture 3"/>
          <p:cNvPicPr>
            <a:picLocks noChangeAspect="1" noChangeArrowheads="1"/>
          </p:cNvPicPr>
          <p:nvPr/>
        </p:nvPicPr>
        <p:blipFill>
          <a:blip r:embed="rId3" cstate="print"/>
          <a:srcRect/>
          <a:stretch>
            <a:fillRect/>
          </a:stretch>
        </p:blipFill>
        <p:spPr bwMode="auto">
          <a:xfrm>
            <a:off x="7620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Прямоугольник 6"/>
          <p:cNvSpPr/>
          <p:nvPr/>
        </p:nvSpPr>
        <p:spPr>
          <a:xfrm>
            <a:off x="1331640" y="274638"/>
            <a:ext cx="6264696" cy="923330"/>
          </a:xfrm>
          <a:prstGeom prst="rect">
            <a:avLst/>
          </a:prstGeom>
        </p:spPr>
        <p:txBody>
          <a:bodyPr wrap="square">
            <a:spAutoFit/>
          </a:bodyPr>
          <a:lstStyle/>
          <a:p>
            <a:pPr lvl="0" algn="ctr" fontAlgn="base">
              <a:spcBef>
                <a:spcPct val="0"/>
              </a:spcBef>
              <a:spcAft>
                <a:spcPct val="0"/>
              </a:spcAft>
            </a:pPr>
            <a:r>
              <a:rPr lang="ru-RU" sz="5400" b="1" dirty="0">
                <a:solidFill>
                  <a:srgbClr val="C00000"/>
                </a:solidFill>
                <a:latin typeface="Monotype Corsiva" pitchFamily="66" charset="0"/>
                <a:ea typeface="Calibri" pitchFamily="34" charset="0"/>
                <a:cs typeface="Times New Roman" pitchFamily="18" charset="0"/>
              </a:rPr>
              <a:t>Наши выпускники</a:t>
            </a:r>
            <a:endParaRPr lang="ru-RU" sz="5400" dirty="0">
              <a:latin typeface="Arial" pitchFamily="34" charset="0"/>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 y="1120652"/>
            <a:ext cx="2714010" cy="3676500"/>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0162" y="1937309"/>
            <a:ext cx="2677262" cy="386795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9148" y="1011097"/>
            <a:ext cx="3093840" cy="4074087"/>
          </a:xfrm>
          <a:prstGeom prst="rect">
            <a:avLst/>
          </a:prstGeom>
        </p:spPr>
      </p:pic>
    </p:spTree>
  </p:cSld>
  <p:clrMapOvr>
    <a:masterClrMapping/>
  </p:clrMapOvr>
  <p:transition spd="med">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7072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Заголовок 4"/>
          <p:cNvSpPr>
            <a:spLocks noGrp="1"/>
          </p:cNvSpPr>
          <p:nvPr>
            <p:ph type="title"/>
          </p:nvPr>
        </p:nvSpPr>
        <p:spPr>
          <a:xfrm>
            <a:off x="457200" y="188640"/>
            <a:ext cx="8075240" cy="1080120"/>
          </a:xfrm>
        </p:spPr>
        <p:txBody>
          <a:bodyPr>
            <a:normAutofit/>
          </a:bodyPr>
          <a:lstStyle/>
          <a:p>
            <a:pPr lvl="0"/>
            <a:r>
              <a:rPr lang="ru-RU" sz="4800" b="1" dirty="0">
                <a:solidFill>
                  <a:srgbClr val="C00000"/>
                </a:solidFill>
                <a:latin typeface="Monotype Corsiva" pitchFamily="66" charset="0"/>
                <a:ea typeface="Calibri" pitchFamily="34" charset="0"/>
                <a:cs typeface="Times New Roman" pitchFamily="18" charset="0"/>
              </a:rPr>
              <a:t>Благодарность родителям</a:t>
            </a:r>
            <a:endParaRPr lang="ru-RU" sz="4800" b="1" dirty="0">
              <a:solidFill>
                <a:srgbClr val="C00000"/>
              </a:solidFill>
              <a:latin typeface="Monotype Corsiva" pitchFamily="66" charset="0"/>
            </a:endParaRPr>
          </a:p>
        </p:txBody>
      </p:sp>
      <p:sp>
        <p:nvSpPr>
          <p:cNvPr id="6" name="Содержимое 5"/>
          <p:cNvSpPr>
            <a:spLocks noGrp="1"/>
          </p:cNvSpPr>
          <p:nvPr>
            <p:ph idx="1"/>
          </p:nvPr>
        </p:nvSpPr>
        <p:spPr>
          <a:xfrm>
            <a:off x="457200" y="1268760"/>
            <a:ext cx="8229600" cy="5400600"/>
          </a:xfrm>
        </p:spPr>
        <p:txBody>
          <a:bodyPr>
            <a:normAutofit/>
          </a:bodyPr>
          <a:lstStyle/>
          <a:p>
            <a:pPr marL="0" lvl="2" indent="0" algn="ctr">
              <a:buNone/>
            </a:pPr>
            <a:r>
              <a:rPr lang="ru-RU" b="1" i="1" u="sng" dirty="0"/>
              <a:t>Дорогие мамы и папы!</a:t>
            </a:r>
          </a:p>
          <a:p>
            <a:pPr marL="0" lvl="2" indent="0" algn="ctr">
              <a:buNone/>
            </a:pPr>
            <a:r>
              <a:rPr lang="ru-RU" b="1" i="1" u="sng" dirty="0"/>
              <a:t> Сегодня у ваших детей и у вас настоящий праздник. Сегодня вы, вместе со своими детьми сделали шаг вперёд, вы стали взрослее. Мы от лица всего рабочего коллектива детского сада хотим поблагодарить вас за то, что вы доверили нам воспитание своих детей. Сказать вам спасибо за то, что все эти годы помогали нам и детскому саду. Спасибо за то, что всегда приходили на помощь, откликались на просьбы. Мы очень надеемся, что ещё не раз увидимся с вами и вашими детьми, когда они станут совершенно взрослыми людьми. Спасибо Вам !!!</a:t>
            </a:r>
            <a:br>
              <a:rPr lang="ru-RU" dirty="0"/>
            </a:br>
            <a:r>
              <a:rPr lang="ru-RU" dirty="0"/>
              <a:t> </a:t>
            </a:r>
          </a:p>
        </p:txBody>
      </p:sp>
    </p:spTree>
  </p:cSld>
  <p:clrMapOvr>
    <a:masterClrMapping/>
  </p:clrMapOvr>
  <p:transition spd="med">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
        <p:nvSpPr>
          <p:cNvPr id="4" name="Заголовок 3"/>
          <p:cNvSpPr>
            <a:spLocks noGrp="1"/>
          </p:cNvSpPr>
          <p:nvPr>
            <p:ph type="title"/>
          </p:nvPr>
        </p:nvSpPr>
        <p:spPr/>
        <p:txBody>
          <a:bodyPr>
            <a:normAutofit fontScale="90000"/>
          </a:bodyPr>
          <a:lstStyle/>
          <a:p>
            <a:pPr lvl="0"/>
            <a:br>
              <a:rPr lang="ru-RU" dirty="0"/>
            </a:br>
            <a:br>
              <a:rPr lang="ru-RU" dirty="0"/>
            </a:br>
            <a:r>
              <a:rPr lang="ru-RU" b="1" dirty="0">
                <a:solidFill>
                  <a:srgbClr val="C00000"/>
                </a:solidFill>
                <a:latin typeface="Monotype Corsiva" pitchFamily="66" charset="0"/>
                <a:ea typeface="Calibri" pitchFamily="34" charset="0"/>
                <a:cs typeface="Times New Roman" pitchFamily="18" charset="0"/>
              </a:rPr>
              <a:t>Напутствие </a:t>
            </a:r>
            <a:r>
              <a:rPr lang="ru-RU" b="1" dirty="0" err="1">
                <a:solidFill>
                  <a:srgbClr val="C00000"/>
                </a:solidFill>
                <a:latin typeface="Monotype Corsiva" pitchFamily="66" charset="0"/>
                <a:ea typeface="Calibri" pitchFamily="34" charset="0"/>
                <a:cs typeface="Times New Roman" pitchFamily="18" charset="0"/>
              </a:rPr>
              <a:t>выпусникам</a:t>
            </a:r>
            <a:br>
              <a:rPr lang="ru-RU" dirty="0">
                <a:latin typeface="Arial" pitchFamily="34" charset="0"/>
              </a:rPr>
            </a:br>
            <a:br>
              <a:rPr lang="ru-RU" dirty="0"/>
            </a:br>
            <a:endParaRPr lang="ru-RU" b="1" dirty="0">
              <a:latin typeface="Monotype Corsiva" pitchFamily="66" charset="0"/>
            </a:endParaRPr>
          </a:p>
        </p:txBody>
      </p:sp>
      <p:sp>
        <p:nvSpPr>
          <p:cNvPr id="5" name="Содержимое 4"/>
          <p:cNvSpPr>
            <a:spLocks noGrp="1"/>
          </p:cNvSpPr>
          <p:nvPr>
            <p:ph idx="1"/>
          </p:nvPr>
        </p:nvSpPr>
        <p:spPr>
          <a:xfrm>
            <a:off x="428596" y="1417638"/>
            <a:ext cx="8229600" cy="4751375"/>
          </a:xfrm>
        </p:spPr>
        <p:txBody>
          <a:bodyPr>
            <a:normAutofit fontScale="92500"/>
          </a:bodyPr>
          <a:lstStyle/>
          <a:p>
            <a:pPr>
              <a:buNone/>
            </a:pPr>
            <a:r>
              <a:rPr lang="ru-RU" sz="3600" dirty="0"/>
              <a:t>    Прощаться нам с вами настала пора,</a:t>
            </a:r>
            <a:br>
              <a:rPr lang="ru-RU" sz="3600" dirty="0"/>
            </a:br>
            <a:r>
              <a:rPr lang="ru-RU" sz="3600" dirty="0"/>
              <a:t>Желаем вам в будущем только успеха,</a:t>
            </a:r>
            <a:br>
              <a:rPr lang="ru-RU" sz="3600" dirty="0"/>
            </a:br>
            <a:r>
              <a:rPr lang="ru-RU" sz="3600" dirty="0"/>
              <a:t>А также счастливого детства, добра,</a:t>
            </a:r>
            <a:br>
              <a:rPr lang="ru-RU" sz="3600" dirty="0"/>
            </a:br>
            <a:r>
              <a:rPr lang="ru-RU" sz="3600" dirty="0"/>
              <a:t>Веселья, улыбок и звонкого смеха!</a:t>
            </a:r>
            <a:br>
              <a:rPr lang="ru-RU" sz="3600" dirty="0"/>
            </a:br>
            <a:r>
              <a:rPr lang="ru-RU" sz="3600" dirty="0"/>
              <a:t>Запомните все, чему мы вас учили,</a:t>
            </a:r>
            <a:br>
              <a:rPr lang="ru-RU" sz="3600" dirty="0"/>
            </a:br>
            <a:r>
              <a:rPr lang="ru-RU" sz="3600" dirty="0"/>
              <a:t>Плохому не станет учить детский сад!</a:t>
            </a:r>
            <a:br>
              <a:rPr lang="ru-RU" sz="3600" dirty="0"/>
            </a:br>
            <a:r>
              <a:rPr lang="ru-RU" sz="3600" dirty="0"/>
              <a:t>Надеемся, в вас лишь добро мы вложили,</a:t>
            </a:r>
            <a:br>
              <a:rPr lang="ru-RU" sz="3600" dirty="0"/>
            </a:br>
            <a:r>
              <a:rPr lang="ru-RU" sz="3600" dirty="0"/>
              <a:t>Пусть будет в сердечках у вас мир и лад!</a:t>
            </a:r>
          </a:p>
          <a:p>
            <a:pPr>
              <a:buNone/>
            </a:pPr>
            <a:endParaRPr lang="ru-RU" sz="3600" dirty="0"/>
          </a:p>
        </p:txBody>
      </p:sp>
    </p:spTree>
  </p:cSld>
  <p:clrMapOvr>
    <a:masterClrMapping/>
  </p:clrMapOvr>
  <p:transition spd="med">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
        <p:nvSpPr>
          <p:cNvPr id="5" name="Содержимое 4"/>
          <p:cNvSpPr>
            <a:spLocks noGrp="1"/>
          </p:cNvSpPr>
          <p:nvPr>
            <p:ph idx="1"/>
          </p:nvPr>
        </p:nvSpPr>
        <p:spPr>
          <a:xfrm>
            <a:off x="1403648" y="3071810"/>
            <a:ext cx="7397424" cy="3382955"/>
          </a:xfrm>
        </p:spPr>
        <p:txBody>
          <a:bodyPr>
            <a:normAutofit/>
          </a:bodyPr>
          <a:lstStyle/>
          <a:p>
            <a:pPr algn="ctr">
              <a:buNone/>
            </a:pPr>
            <a:r>
              <a:rPr lang="en-US" sz="2400" dirty="0"/>
              <a:t>          </a:t>
            </a:r>
            <a:endParaRPr lang="ru-RU" sz="2800" dirty="0"/>
          </a:p>
        </p:txBody>
      </p:sp>
      <p:sp>
        <p:nvSpPr>
          <p:cNvPr id="7" name="Прямоугольник 6"/>
          <p:cNvSpPr/>
          <p:nvPr/>
        </p:nvSpPr>
        <p:spPr>
          <a:xfrm>
            <a:off x="611560" y="548680"/>
            <a:ext cx="4464496" cy="5170646"/>
          </a:xfrm>
          <a:prstGeom prst="rect">
            <a:avLst/>
          </a:prstGeom>
        </p:spPr>
        <p:txBody>
          <a:bodyPr wrap="square">
            <a:spAutoFit/>
          </a:bodyPr>
          <a:lstStyle/>
          <a:p>
            <a:pPr algn="ctr">
              <a:lnSpc>
                <a:spcPct val="150000"/>
              </a:lnSpc>
              <a:tabLst>
                <a:tab pos="723900" algn="l"/>
                <a:tab pos="1447800" algn="l"/>
                <a:tab pos="2171700" algn="l"/>
                <a:tab pos="2895600" algn="l"/>
                <a:tab pos="3619500" algn="l"/>
                <a:tab pos="4343400" algn="l"/>
                <a:tab pos="5067300" algn="l"/>
                <a:tab pos="5791200" algn="l"/>
                <a:tab pos="6515100" algn="l"/>
                <a:tab pos="7239000" algn="l"/>
              </a:tabLst>
            </a:pPr>
            <a:r>
              <a:rPr lang="ru-RU" sz="2000" b="1" i="1" dirty="0">
                <a:latin typeface="Georgia" pitchFamily="18" charset="0"/>
              </a:rPr>
              <a:t>«От того, как прошло детство, кто вёл</a:t>
            </a:r>
            <a:br>
              <a:rPr lang="ru-RU" sz="2000" b="1" dirty="0">
                <a:latin typeface="Georgia" pitchFamily="18" charset="0"/>
              </a:rPr>
            </a:br>
            <a:r>
              <a:rPr lang="ru-RU" sz="2000" b="1" i="1" dirty="0">
                <a:latin typeface="Georgia" pitchFamily="18" charset="0"/>
              </a:rPr>
              <a:t>ребенка за руку в детские годы, что вошло</a:t>
            </a:r>
            <a:br>
              <a:rPr lang="ru-RU" sz="2000" b="1" dirty="0">
                <a:latin typeface="Georgia" pitchFamily="18" charset="0"/>
              </a:rPr>
            </a:br>
            <a:r>
              <a:rPr lang="ru-RU" sz="2000" b="1" i="1" dirty="0">
                <a:latin typeface="Georgia" pitchFamily="18" charset="0"/>
              </a:rPr>
              <a:t>в его разум и сердце из окружающего мира -</a:t>
            </a:r>
            <a:br>
              <a:rPr lang="ru-RU" sz="2000" b="1" dirty="0">
                <a:latin typeface="Georgia" pitchFamily="18" charset="0"/>
              </a:rPr>
            </a:br>
            <a:r>
              <a:rPr lang="ru-RU" sz="2000" b="1" i="1" dirty="0">
                <a:latin typeface="Georgia" pitchFamily="18" charset="0"/>
              </a:rPr>
              <a:t>от этого в решающей степени зависит, каким</a:t>
            </a:r>
            <a:br>
              <a:rPr lang="ru-RU" sz="2000" b="1" dirty="0">
                <a:latin typeface="Georgia" pitchFamily="18" charset="0"/>
              </a:rPr>
            </a:br>
            <a:r>
              <a:rPr lang="ru-RU" sz="2000" b="1" i="1" dirty="0">
                <a:latin typeface="Georgia" pitchFamily="18" charset="0"/>
              </a:rPr>
              <a:t>человеком станет сегодняшний малыш».</a:t>
            </a:r>
            <a:r>
              <a:rPr lang="ru-RU" sz="2000" b="1" dirty="0">
                <a:latin typeface="Georgia" pitchFamily="18" charset="0"/>
              </a:rPr>
              <a:t>                                                    </a:t>
            </a:r>
            <a:r>
              <a:rPr lang="ru-RU" sz="2000" b="1" i="1" dirty="0" err="1">
                <a:latin typeface="Georgia" pitchFamily="18" charset="0"/>
              </a:rPr>
              <a:t>В.А.Сухомлинский</a:t>
            </a:r>
            <a:endParaRPr lang="ru-RU" sz="2000" b="1" i="1" dirty="0">
              <a:latin typeface="Georgia"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937758"/>
            <a:ext cx="3725015" cy="46514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a:effectLst/>
        </p:spPr>
      </p:pic>
      <p:sp>
        <p:nvSpPr>
          <p:cNvPr id="4" name="Заголовок 3"/>
          <p:cNvSpPr>
            <a:spLocks noGrp="1"/>
          </p:cNvSpPr>
          <p:nvPr>
            <p:ph type="title"/>
          </p:nvPr>
        </p:nvSpPr>
        <p:spPr/>
        <p:txBody>
          <a:bodyPr>
            <a:normAutofit fontScale="90000"/>
          </a:bodyPr>
          <a:lstStyle/>
          <a:p>
            <a:r>
              <a:rPr lang="ru-RU" dirty="0"/>
              <a:t>Нужны ли тебе в школе друзья?</a:t>
            </a:r>
            <a:br>
              <a:rPr lang="ru-RU" dirty="0"/>
            </a:br>
            <a:endParaRPr lang="ru-RU" b="1" dirty="0">
              <a:latin typeface="Monotype Corsiva" pitchFamily="66" charset="0"/>
            </a:endParaRPr>
          </a:p>
        </p:txBody>
      </p:sp>
      <p:sp>
        <p:nvSpPr>
          <p:cNvPr id="5" name="Содержимое 4"/>
          <p:cNvSpPr>
            <a:spLocks noGrp="1"/>
          </p:cNvSpPr>
          <p:nvPr>
            <p:ph idx="1"/>
          </p:nvPr>
        </p:nvSpPr>
        <p:spPr>
          <a:xfrm>
            <a:off x="428596" y="1643050"/>
            <a:ext cx="8229600" cy="4525963"/>
          </a:xfrm>
        </p:spPr>
        <p:txBody>
          <a:bodyPr>
            <a:normAutofit/>
          </a:bodyPr>
          <a:lstStyle/>
          <a:p>
            <a:pPr>
              <a:buNone/>
            </a:pPr>
            <a:r>
              <a:rPr lang="ru-RU" sz="3600" dirty="0"/>
              <a:t>Да, нужны ( 11)</a:t>
            </a:r>
            <a:br>
              <a:rPr lang="ru-RU" sz="3600" dirty="0"/>
            </a:br>
            <a:r>
              <a:rPr lang="ru-RU" sz="3600" dirty="0"/>
              <a:t>На переменах без них скучно (20)</a:t>
            </a:r>
            <a:br>
              <a:rPr lang="ru-RU" sz="3600" dirty="0"/>
            </a:br>
            <a:r>
              <a:rPr lang="ru-RU" sz="3600" dirty="0"/>
              <a:t>Думаю немного будут мешать (1)</a:t>
            </a:r>
            <a:br>
              <a:rPr lang="ru-RU" sz="3600" dirty="0"/>
            </a:br>
            <a:r>
              <a:rPr lang="ru-RU" sz="3600" dirty="0"/>
              <a:t>Да,  но если будут болтать, то помешают ( 1)</a:t>
            </a:r>
            <a:r>
              <a:rPr lang="en-US" sz="3600" dirty="0"/>
              <a:t>          </a:t>
            </a:r>
            <a:endParaRPr lang="ru-RU" sz="3600" dirty="0"/>
          </a:p>
        </p:txBody>
      </p:sp>
      <p:pic>
        <p:nvPicPr>
          <p:cNvPr id="6" name="Picture 2" descr="C:\Documents and Settings\user\Рабочий стол\о школе\пара.jpg"/>
          <p:cNvPicPr>
            <a:picLocks noChangeAspect="1" noChangeArrowheads="1"/>
          </p:cNvPicPr>
          <p:nvPr/>
        </p:nvPicPr>
        <p:blipFill>
          <a:blip r:embed="rId3" cstate="print"/>
          <a:srcRect/>
          <a:stretch>
            <a:fillRect/>
          </a:stretch>
        </p:blipFill>
        <p:spPr bwMode="auto">
          <a:xfrm>
            <a:off x="4714876" y="3929066"/>
            <a:ext cx="2214578" cy="2071702"/>
          </a:xfrm>
          <a:prstGeom prst="rect">
            <a:avLst/>
          </a:prstGeom>
          <a:noFill/>
        </p:spPr>
      </p:pic>
      <p:pic>
        <p:nvPicPr>
          <p:cNvPr id="7"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9" name="Прямоугольник 8"/>
          <p:cNvSpPr/>
          <p:nvPr/>
        </p:nvSpPr>
        <p:spPr>
          <a:xfrm>
            <a:off x="2286000" y="357167"/>
            <a:ext cx="4643454" cy="1200329"/>
          </a:xfrm>
          <a:prstGeom prst="rect">
            <a:avLst/>
          </a:prstGeom>
        </p:spPr>
        <p:txBody>
          <a:bodyPr wrap="square">
            <a:spAutoFit/>
          </a:bodyPr>
          <a:lstStyle/>
          <a:p>
            <a:pPr algn="ctr"/>
            <a:r>
              <a:rPr lang="ru-RU" sz="3600" b="1" dirty="0">
                <a:solidFill>
                  <a:srgbClr val="C00000"/>
                </a:solidFill>
                <a:latin typeface="Monotype Corsiva" pitchFamily="66" charset="0"/>
              </a:rPr>
              <a:t>ДО СВИДАНЬЯ, </a:t>
            </a:r>
            <a:br>
              <a:rPr lang="ru-RU" sz="3600" b="1" dirty="0">
                <a:solidFill>
                  <a:srgbClr val="C00000"/>
                </a:solidFill>
                <a:latin typeface="Monotype Corsiva" pitchFamily="66" charset="0"/>
              </a:rPr>
            </a:br>
            <a:r>
              <a:rPr lang="ru-RU" sz="3600" b="1" dirty="0">
                <a:solidFill>
                  <a:srgbClr val="C00000"/>
                </a:solidFill>
                <a:latin typeface="Monotype Corsiva" pitchFamily="66" charset="0"/>
              </a:rPr>
              <a:t>Детский сад!!!</a:t>
            </a:r>
            <a:endParaRPr lang="ru-RU" sz="3600"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1500166"/>
            <a:ext cx="7488832" cy="5097185"/>
          </a:xfrm>
          <a:prstGeom prst="rect">
            <a:avLst/>
          </a:prstGeom>
        </p:spPr>
      </p:pic>
    </p:spTree>
  </p:cSld>
  <p:clrMapOvr>
    <a:masterClrMapping/>
  </p:clrMapOvr>
  <p:transition spd="med">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Заголовок 3"/>
          <p:cNvSpPr>
            <a:spLocks noGrp="1"/>
          </p:cNvSpPr>
          <p:nvPr>
            <p:ph type="title"/>
          </p:nvPr>
        </p:nvSpPr>
        <p:spPr/>
        <p:txBody>
          <a:bodyPr>
            <a:normAutofit/>
          </a:bodyPr>
          <a:lstStyle/>
          <a:p>
            <a:r>
              <a:rPr lang="ru-RU" sz="3600" b="1" dirty="0"/>
              <a:t>   </a:t>
            </a:r>
            <a:endParaRPr lang="ru-RU" b="1" dirty="0"/>
          </a:p>
        </p:txBody>
      </p:sp>
      <p:sp>
        <p:nvSpPr>
          <p:cNvPr id="11" name="Прямоугольник 10"/>
          <p:cNvSpPr/>
          <p:nvPr/>
        </p:nvSpPr>
        <p:spPr>
          <a:xfrm>
            <a:off x="1500166" y="0"/>
            <a:ext cx="6143668" cy="1569660"/>
          </a:xfrm>
          <a:prstGeom prst="rect">
            <a:avLst/>
          </a:prstGeom>
        </p:spPr>
        <p:txBody>
          <a:bodyPr wrap="square">
            <a:spAutoFit/>
          </a:bodyPr>
          <a:lstStyle/>
          <a:p>
            <a:pPr algn="ctr"/>
            <a:r>
              <a:rPr lang="ru-RU" sz="4800" b="1" dirty="0">
                <a:solidFill>
                  <a:srgbClr val="C00000"/>
                </a:solidFill>
                <a:latin typeface="Monotype Corsiva" pitchFamily="66" charset="0"/>
              </a:rPr>
              <a:t>Когда мы были малышами</a:t>
            </a:r>
            <a:endParaRPr lang="ru-RU" sz="4800" dirty="0">
              <a:solidFill>
                <a:srgbClr val="C00000"/>
              </a:solidFill>
            </a:endParaRPr>
          </a:p>
        </p:txBody>
      </p:sp>
      <p:pic>
        <p:nvPicPr>
          <p:cNvPr id="3" name="Объект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980656" y="6021388"/>
            <a:ext cx="139700" cy="104775"/>
          </a:xfr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235" y="1425540"/>
            <a:ext cx="3588679" cy="237140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683" y="1425540"/>
            <a:ext cx="3461542" cy="2371402"/>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607" y="4005064"/>
            <a:ext cx="3396617" cy="2364918"/>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9236" y="3988606"/>
            <a:ext cx="3588679" cy="2397833"/>
          </a:xfrm>
          <a:prstGeom prst="rect">
            <a:avLst/>
          </a:prstGeom>
        </p:spPr>
      </p:pic>
    </p:spTree>
  </p:cSld>
  <p:clrMapOvr>
    <a:masterClrMapping/>
  </p:clrMapOvr>
  <p:transition spd="med">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Заголовок 3"/>
          <p:cNvSpPr>
            <a:spLocks noGrp="1"/>
          </p:cNvSpPr>
          <p:nvPr>
            <p:ph type="title"/>
          </p:nvPr>
        </p:nvSpPr>
        <p:spPr/>
        <p:txBody>
          <a:bodyPr>
            <a:normAutofit/>
          </a:bodyPr>
          <a:lstStyle/>
          <a:p>
            <a:r>
              <a:rPr lang="ru-RU" b="1" dirty="0">
                <a:solidFill>
                  <a:srgbClr val="FF0000"/>
                </a:solidFill>
                <a:latin typeface="Monotype Corsiva" pitchFamily="66" charset="0"/>
              </a:rPr>
              <a:t>Только  начинаем познавать мир…</a:t>
            </a:r>
          </a:p>
        </p:txBody>
      </p:sp>
      <p:sp>
        <p:nvSpPr>
          <p:cNvPr id="5" name="Содержимое 4"/>
          <p:cNvSpPr>
            <a:spLocks noGrp="1"/>
          </p:cNvSpPr>
          <p:nvPr>
            <p:ph idx="1"/>
          </p:nvPr>
        </p:nvSpPr>
        <p:spPr>
          <a:xfrm>
            <a:off x="428596" y="1643050"/>
            <a:ext cx="8229600" cy="4525963"/>
          </a:xfrm>
        </p:spPr>
        <p:txBody>
          <a:bodyPr>
            <a:normAutofit/>
          </a:bodyPr>
          <a:lstStyle/>
          <a:p>
            <a:pPr algn="ctr">
              <a:buNone/>
            </a:pPr>
            <a:r>
              <a:rPr lang="en-US" sz="2400" dirty="0"/>
              <a:t>          </a:t>
            </a:r>
            <a:endParaRPr lang="ru-RU" sz="28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439" y="1164360"/>
            <a:ext cx="3890521" cy="2699762"/>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556" y="1164360"/>
            <a:ext cx="4231955" cy="2699762"/>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601" y="4089534"/>
            <a:ext cx="3886360" cy="2587306"/>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0556" y="4089534"/>
            <a:ext cx="4231955" cy="2558169"/>
          </a:xfrm>
          <a:prstGeom prst="rect">
            <a:avLst/>
          </a:prstGeom>
        </p:spPr>
      </p:pic>
    </p:spTree>
  </p:cSld>
  <p:clrMapOvr>
    <a:masterClrMapping/>
  </p:clrMapOvr>
  <p:transition spd="med">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cstate="print"/>
          <a:srcRect/>
          <a:stretch>
            <a:fillRect/>
          </a:stretch>
        </p:blipFill>
        <p:spPr bwMode="auto">
          <a:xfrm>
            <a:off x="0" y="110836"/>
            <a:ext cx="9144000" cy="7134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457200" y="0"/>
            <a:ext cx="8229600" cy="1000108"/>
          </a:xfrm>
        </p:spPr>
        <p:txBody>
          <a:bodyPr>
            <a:normAutofit/>
          </a:bodyPr>
          <a:lstStyle/>
          <a:p>
            <a:r>
              <a:rPr lang="ru-RU" b="1" dirty="0">
                <a:solidFill>
                  <a:srgbClr val="C00000"/>
                </a:solidFill>
                <a:latin typeface="Monotype Corsiva" pitchFamily="66" charset="0"/>
              </a:rPr>
              <a:t>Учимся трудиться</a:t>
            </a:r>
          </a:p>
        </p:txBody>
      </p:sp>
      <p:sp>
        <p:nvSpPr>
          <p:cNvPr id="3" name="Содержимое 2"/>
          <p:cNvSpPr>
            <a:spLocks noGrp="1"/>
          </p:cNvSpPr>
          <p:nvPr>
            <p:ph idx="1"/>
          </p:nvPr>
        </p:nvSpPr>
        <p:spPr/>
        <p:txBody>
          <a:bodyPr/>
          <a:lstStyle/>
          <a:p>
            <a:pPr algn="ctr">
              <a:buNone/>
            </a:pPr>
            <a:endParaRPr lang="ru-RU" dirty="0"/>
          </a:p>
          <a:p>
            <a:pPr>
              <a:buFontTx/>
              <a:buChar char="-"/>
            </a:pPr>
            <a:endParaRPr lang="ru-RU" dirty="0"/>
          </a:p>
          <a:p>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56" y="1110945"/>
            <a:ext cx="3965612" cy="2534079"/>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324" y="1110944"/>
            <a:ext cx="3858108" cy="253408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07" y="3995937"/>
            <a:ext cx="3888432" cy="2534080"/>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2324" y="4003933"/>
            <a:ext cx="3858108" cy="2534080"/>
          </a:xfrm>
          <a:prstGeom prst="rect">
            <a:avLst/>
          </a:prstGeom>
        </p:spPr>
      </p:pic>
    </p:spTree>
  </p:cSld>
  <p:clrMapOvr>
    <a:masterClrMapping/>
  </p:clrMapOvr>
  <p:transition spd="med">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4347" y="0"/>
            <a:ext cx="9358347" cy="7018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Заголовок 5"/>
          <p:cNvSpPr>
            <a:spLocks noGrp="1"/>
          </p:cNvSpPr>
          <p:nvPr>
            <p:ph type="title"/>
          </p:nvPr>
        </p:nvSpPr>
        <p:spPr>
          <a:xfrm>
            <a:off x="1000100" y="0"/>
            <a:ext cx="7729534" cy="642918"/>
          </a:xfrm>
        </p:spPr>
        <p:txBody>
          <a:bodyPr>
            <a:noAutofit/>
          </a:bodyPr>
          <a:lstStyle/>
          <a:p>
            <a:r>
              <a:rPr lang="ru-RU" sz="2800" b="1" dirty="0"/>
              <a:t> </a:t>
            </a:r>
            <a:br>
              <a:rPr lang="en-US" sz="2800" b="1" dirty="0"/>
            </a:br>
            <a:br>
              <a:rPr lang="ru-RU" sz="2800" b="1" dirty="0"/>
            </a:br>
            <a:br>
              <a:rPr lang="ru-RU" sz="2800" b="1" dirty="0"/>
            </a:br>
            <a:br>
              <a:rPr lang="ru-RU" sz="2800" b="1" dirty="0"/>
            </a:br>
            <a:r>
              <a:rPr lang="ru-RU" b="1" i="1" dirty="0">
                <a:solidFill>
                  <a:srgbClr val="FF0000"/>
                </a:solidFill>
                <a:latin typeface="Book Antiqua" pitchFamily="18" charset="0"/>
              </a:rPr>
              <a:t>Вот</a:t>
            </a:r>
            <a:r>
              <a:rPr lang="ru-RU" sz="4000" i="1" dirty="0">
                <a:solidFill>
                  <a:srgbClr val="FF0000"/>
                </a:solidFill>
                <a:latin typeface="Book Antiqua" pitchFamily="18" charset="0"/>
              </a:rPr>
              <a:t> </a:t>
            </a:r>
            <a:r>
              <a:rPr lang="ru-RU" sz="4000" b="1" i="1" dirty="0">
                <a:solidFill>
                  <a:srgbClr val="FF0000"/>
                </a:solidFill>
                <a:latin typeface="Book Antiqua" pitchFamily="18" charset="0"/>
              </a:rPr>
              <a:t>какие мы спортсмены</a:t>
            </a:r>
            <a:r>
              <a:rPr lang="ru-RU" sz="4000" i="1" dirty="0">
                <a:solidFill>
                  <a:srgbClr val="FF0000"/>
                </a:solidFill>
                <a:latin typeface="Book Antiqua" pitchFamily="18" charset="0"/>
              </a:rPr>
              <a:t>…</a:t>
            </a:r>
            <a:br>
              <a:rPr lang="en-US" sz="4000" i="1" dirty="0">
                <a:solidFill>
                  <a:srgbClr val="FF0000"/>
                </a:solidFill>
                <a:latin typeface="Book Antiqua" pitchFamily="18" charset="0"/>
              </a:rPr>
            </a:br>
            <a:r>
              <a:rPr lang="ru-RU" sz="4000" i="1" dirty="0">
                <a:solidFill>
                  <a:srgbClr val="FF0000"/>
                </a:solidFill>
              </a:rPr>
              <a:t>          </a:t>
            </a:r>
            <a:br>
              <a:rPr lang="ru-RU" sz="3200" i="1" dirty="0"/>
            </a:br>
            <a:r>
              <a:rPr lang="en-US" sz="3200" b="1" i="1" dirty="0"/>
              <a:t> </a:t>
            </a:r>
            <a:endParaRPr lang="ru-RU" sz="3200" b="1" i="1"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18" y="1471309"/>
            <a:ext cx="2350159" cy="2737951"/>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1820" y="918936"/>
            <a:ext cx="2484276" cy="1717976"/>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322" y="918936"/>
            <a:ext cx="2448272" cy="1717976"/>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4761" y="2830335"/>
            <a:ext cx="2508778" cy="1717976"/>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323" y="2830335"/>
            <a:ext cx="2448272" cy="1717976"/>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16974" y="4755023"/>
            <a:ext cx="2516565" cy="1717976"/>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7604" y="4796054"/>
            <a:ext cx="2448272" cy="1717976"/>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525" y="4740885"/>
            <a:ext cx="2391173" cy="1746251"/>
          </a:xfrm>
          <a:prstGeom prst="rect">
            <a:avLst/>
          </a:prstGeom>
        </p:spPr>
      </p:pic>
    </p:spTree>
  </p:cSld>
  <p:clrMapOvr>
    <a:masterClrMapping/>
  </p:clrMapOvr>
  <p:transition spd="med">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28604" y="-99392"/>
            <a:ext cx="9144000" cy="6755618"/>
          </a:xfrm>
          <a:prstGeom prst="rect">
            <a:avLst/>
          </a:prstGeom>
          <a:noFill/>
          <a:ln w="9525">
            <a:noFill/>
            <a:miter lim="800000"/>
            <a:headEnd/>
            <a:tailEnd/>
          </a:ln>
          <a:effectLst/>
        </p:spPr>
      </p:pic>
      <p:sp>
        <p:nvSpPr>
          <p:cNvPr id="4" name="Заголовок 3"/>
          <p:cNvSpPr>
            <a:spLocks noGrp="1"/>
          </p:cNvSpPr>
          <p:nvPr>
            <p:ph type="title"/>
          </p:nvPr>
        </p:nvSpPr>
        <p:spPr/>
        <p:txBody>
          <a:bodyPr>
            <a:normAutofit fontScale="90000"/>
          </a:bodyPr>
          <a:lstStyle/>
          <a:p>
            <a:r>
              <a:rPr lang="ru-RU" sz="5400" b="1" dirty="0">
                <a:solidFill>
                  <a:srgbClr val="C00000"/>
                </a:solidFill>
                <a:latin typeface="Monotype Corsiva" pitchFamily="66" charset="0"/>
              </a:rPr>
              <a:t>Наши праздники  с родителями</a:t>
            </a:r>
          </a:p>
        </p:txBody>
      </p:sp>
      <p:sp>
        <p:nvSpPr>
          <p:cNvPr id="5" name="Содержимое 4"/>
          <p:cNvSpPr>
            <a:spLocks noGrp="1"/>
          </p:cNvSpPr>
          <p:nvPr>
            <p:ph idx="1"/>
          </p:nvPr>
        </p:nvSpPr>
        <p:spPr>
          <a:xfrm>
            <a:off x="428596" y="1643050"/>
            <a:ext cx="8229600" cy="4525963"/>
          </a:xfrm>
        </p:spPr>
        <p:txBody>
          <a:bodyPr>
            <a:normAutofit/>
          </a:bodyPr>
          <a:lstStyle/>
          <a:p>
            <a:pPr algn="ctr">
              <a:buNone/>
            </a:pPr>
            <a:r>
              <a:rPr lang="en-US" sz="2400" dirty="0"/>
              <a:t>          </a:t>
            </a:r>
            <a:endParaRPr lang="ru-RU" sz="28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7" y="1334905"/>
            <a:ext cx="3551508" cy="2351593"/>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341" y="3976655"/>
            <a:ext cx="3456384" cy="241777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341" y="1334905"/>
            <a:ext cx="3456384" cy="2351593"/>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1021" y="5456813"/>
            <a:ext cx="3998216" cy="2643182"/>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6057" y="3940218"/>
            <a:ext cx="3551507" cy="2454207"/>
          </a:xfrm>
          <a:prstGeom prst="rect">
            <a:avLst/>
          </a:prstGeom>
        </p:spPr>
      </p:pic>
    </p:spTree>
  </p:cSld>
  <p:clrMapOvr>
    <a:masterClrMapping/>
  </p:clrMapOvr>
  <p:transition spd="med">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216024"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Заголовок 2"/>
          <p:cNvSpPr>
            <a:spLocks noGrp="1"/>
          </p:cNvSpPr>
          <p:nvPr>
            <p:ph type="title"/>
          </p:nvPr>
        </p:nvSpPr>
        <p:spPr/>
        <p:txBody>
          <a:bodyPr>
            <a:normAutofit/>
          </a:bodyPr>
          <a:lstStyle/>
          <a:p>
            <a:r>
              <a:rPr lang="ru-RU" sz="4800" b="1" dirty="0">
                <a:solidFill>
                  <a:srgbClr val="C00000"/>
                </a:solidFill>
                <a:latin typeface="Monotype Corsiva" pitchFamily="66" charset="0"/>
              </a:rPr>
              <a:t>и развлечения…</a:t>
            </a:r>
          </a:p>
        </p:txBody>
      </p:sp>
      <p:sp>
        <p:nvSpPr>
          <p:cNvPr id="4" name="Содержимое 3"/>
          <p:cNvSpPr>
            <a:spLocks noGrp="1"/>
          </p:cNvSpPr>
          <p:nvPr>
            <p:ph sz="half" idx="1"/>
          </p:nvPr>
        </p:nvSpPr>
        <p:spPr>
          <a:xfrm>
            <a:off x="857224" y="1600200"/>
            <a:ext cx="3638576" cy="4525963"/>
          </a:xfrm>
        </p:spPr>
        <p:txBody>
          <a:bodyPr>
            <a:normAutofit/>
          </a:bodyPr>
          <a:lstStyle/>
          <a:p>
            <a:pPr>
              <a:buNone/>
            </a:pPr>
            <a:r>
              <a:rPr lang="ru-RU" dirty="0"/>
              <a:t>       </a:t>
            </a:r>
            <a:endParaRPr lang="ru-RU" sz="3600" b="1"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1306" y="1120215"/>
            <a:ext cx="3854027" cy="237217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809" y="3753126"/>
            <a:ext cx="3647215" cy="2399231"/>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706" y="1138090"/>
            <a:ext cx="3735318" cy="2432474"/>
          </a:xfrm>
          <a:prstGeom prst="rect">
            <a:avLst/>
          </a:prstGeom>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9125" y="3656306"/>
            <a:ext cx="3836207" cy="2496614"/>
          </a:xfrm>
          <a:prstGeom prst="rect">
            <a:avLst/>
          </a:prstGeom>
        </p:spPr>
      </p:pic>
    </p:spTree>
  </p:cSld>
  <p:clrMapOvr>
    <a:masterClrMapping/>
  </p:clrMapOvr>
  <p:transition spd="med">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Заголовок 2"/>
          <p:cNvSpPr>
            <a:spLocks noGrp="1"/>
          </p:cNvSpPr>
          <p:nvPr>
            <p:ph type="title"/>
          </p:nvPr>
        </p:nvSpPr>
        <p:spPr>
          <a:xfrm>
            <a:off x="457200" y="274638"/>
            <a:ext cx="8229600" cy="1192208"/>
          </a:xfrm>
        </p:spPr>
        <p:txBody>
          <a:bodyPr>
            <a:normAutofit/>
          </a:bodyPr>
          <a:lstStyle/>
          <a:p>
            <a:r>
              <a:rPr lang="ru-RU" sz="4800" b="1" dirty="0">
                <a:solidFill>
                  <a:srgbClr val="C00000"/>
                </a:solidFill>
                <a:latin typeface="Monotype Corsiva" pitchFamily="66" charset="0"/>
              </a:rPr>
              <a:t>Мы на экскурсии</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246149"/>
            <a:ext cx="4114800" cy="262033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4793" y="4047697"/>
            <a:ext cx="3892007" cy="2638761"/>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88" y="4060636"/>
            <a:ext cx="4085111" cy="2625822"/>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1389" y="1246149"/>
            <a:ext cx="3935412" cy="2620334"/>
          </a:xfrm>
          <a:prstGeom prst="rect">
            <a:avLst/>
          </a:prstGeom>
        </p:spPr>
      </p:pic>
    </p:spTree>
  </p:cSld>
  <p:clrMapOvr>
    <a:masterClrMapping/>
  </p:clrMapOvr>
  <p:transition spd="med">
    <p:wedg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1488</TotalTime>
  <Words>430</Words>
  <Application>Microsoft Office PowerPoint</Application>
  <PresentationFormat>Экран (4:3)</PresentationFormat>
  <Paragraphs>44</Paragraphs>
  <Slides>20</Slides>
  <Notes>1</Notes>
  <HiddenSlides>0</HiddenSlides>
  <MMClips>7</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Book Antiqua</vt:lpstr>
      <vt:lpstr>Calibri</vt:lpstr>
      <vt:lpstr>Georgia</vt:lpstr>
      <vt:lpstr>Monotype Corsiva</vt:lpstr>
      <vt:lpstr>Тема Office</vt:lpstr>
      <vt:lpstr>Наш любимый детский сад!</vt:lpstr>
      <vt:lpstr>Презентация PowerPoint</vt:lpstr>
      <vt:lpstr>   </vt:lpstr>
      <vt:lpstr>Только  начинаем познавать мир…</vt:lpstr>
      <vt:lpstr>Учимся трудиться</vt:lpstr>
      <vt:lpstr>     Вот какие мы спортсмены…             </vt:lpstr>
      <vt:lpstr>Наши праздники  с родителями</vt:lpstr>
      <vt:lpstr>и развлечения…</vt:lpstr>
      <vt:lpstr>Мы на экскурсии</vt:lpstr>
      <vt:lpstr>Наши будни в саду </vt:lpstr>
      <vt:lpstr>Много интересного узнали…</vt:lpstr>
      <vt:lpstr>Наше творчество</vt:lpstr>
      <vt:lpstr>     </vt:lpstr>
      <vt:lpstr>Презентация PowerPoint</vt:lpstr>
      <vt:lpstr>Презентация PowerPoint</vt:lpstr>
      <vt:lpstr>Презентация PowerPoint</vt:lpstr>
      <vt:lpstr>Презентация PowerPoint</vt:lpstr>
      <vt:lpstr>Благодарность родителям</vt:lpstr>
      <vt:lpstr>  Напутствие выпусникам  </vt:lpstr>
      <vt:lpstr>Нужны ли тебе в школе друзья? </vt:lpstr>
    </vt:vector>
  </TitlesOfParts>
  <Company>SamForum.ws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общение</dc:title>
  <dc:creator>SamLab.ws</dc:creator>
  <cp:lastModifiedBy>User</cp:lastModifiedBy>
  <cp:revision>192</cp:revision>
  <dcterms:created xsi:type="dcterms:W3CDTF">2010-11-08T13:42:34Z</dcterms:created>
  <dcterms:modified xsi:type="dcterms:W3CDTF">2020-05-26T06:51:50Z</dcterms:modified>
</cp:coreProperties>
</file>