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90" r:id="rId5"/>
    <p:sldId id="260" r:id="rId6"/>
    <p:sldId id="262" r:id="rId7"/>
    <p:sldId id="285" r:id="rId8"/>
    <p:sldId id="286" r:id="rId9"/>
    <p:sldId id="287" r:id="rId10"/>
    <p:sldId id="288" r:id="rId11"/>
    <p:sldId id="280" r:id="rId12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E851C-A616-4B9D-9D4A-8F988505C051}" type="datetimeFigureOut">
              <a:rPr lang="ru-RU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5EBE-1048-4E6B-9846-E073C80F1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248A-5BD8-4123-8AA1-D47C6DCFD560}" type="datetimeFigureOut">
              <a:rPr lang="ru-RU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6DE39-8E19-483E-9586-56BC7ADAF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2FFC0-40AE-4E7A-8988-15A690274988}" type="datetimeFigureOut">
              <a:rPr lang="ru-RU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5D92-A2FA-4A49-92BB-276041F26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35284-95E2-4C6F-93E0-028324E3525C}" type="datetimeFigureOut">
              <a:rPr lang="ru-RU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28C3-B6E0-4FC0-A608-A7C01DB0B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1B70-C89C-4FB3-98A8-F2D22B926D87}" type="datetimeFigureOut">
              <a:rPr lang="ru-RU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1E0B-36FE-4110-8A48-DFF0EEC08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031C-4A1B-4A65-96C3-4E586C80E404}" type="datetimeFigureOut">
              <a:rPr lang="ru-RU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5B22F-19EE-49D4-BF25-16D3AEA4D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7B196-317C-4A50-8626-E3EB987CA7BE}" type="datetimeFigureOut">
              <a:rPr lang="ru-RU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5668-6A96-4E07-8571-B462BE529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EF20-302C-4250-823F-93827DAED5D3}" type="datetimeFigureOut">
              <a:rPr lang="ru-RU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992A-3C21-41EA-B181-FD84E31A3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286C8-1C48-4AD1-82B5-7A84C6321522}" type="datetimeFigureOut">
              <a:rPr lang="ru-RU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CDA3C-AB1A-45B8-9605-506DDEE09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A3E2A-EAD8-4499-B89B-2AAA7703F390}" type="datetimeFigureOut">
              <a:rPr lang="ru-RU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A2A7-57BC-4BC2-9670-7CF227A95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829C9-355F-49FB-A489-32FF45625D09}" type="datetimeFigureOut">
              <a:rPr lang="ru-RU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B66F-48A2-4A9F-92F9-06B0B99C4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317CC8-0566-4C20-A24C-3F73484CDE52}" type="datetimeFigureOut">
              <a:rPr lang="ru-RU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2FE5A6-AB7C-410C-B2E7-CC37EBFA5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metrei\Desktop\фон для презентаций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8" y="27384"/>
            <a:ext cx="9168848" cy="6858000"/>
          </a:xfrm>
          <a:prstGeom prst="rect">
            <a:avLst/>
          </a:prstGeom>
          <a:noFill/>
        </p:spPr>
      </p:pic>
      <p:pic>
        <p:nvPicPr>
          <p:cNvPr id="5" name="Picture 2" descr="C:\Users\Dmetrei\Desktop\фон для презентаций\1357496615_4-angelochk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20888"/>
            <a:ext cx="4645180" cy="4039287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96944" cy="364390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395536" y="260648"/>
            <a:ext cx="8424936" cy="3600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+mj-lt"/>
              </a:rPr>
              <a:t>Организация работы  по духовно-нравственному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+mj-lt"/>
              </a:rPr>
              <a:t>воспитанию детей в </a:t>
            </a:r>
            <a:r>
              <a:rPr lang="ru-RU" sz="4000" dirty="0" smtClean="0">
                <a:solidFill>
                  <a:schemeClr val="tx1"/>
                </a:solidFill>
                <a:latin typeface="+mj-lt"/>
              </a:rPr>
              <a:t>ДОУ «Добрый мир»</a:t>
            </a:r>
            <a:endParaRPr lang="ru-RU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4067944" y="6254552"/>
            <a:ext cx="4929222" cy="414808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Воспитатель: Кузнецова Т.В.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107504" y="3717032"/>
            <a:ext cx="4677132" cy="200026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МДОУ «Детский сад Солнышко»</a:t>
            </a:r>
            <a:endParaRPr lang="ru-RU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2" y="-185022"/>
            <a:ext cx="9144000" cy="685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дух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098455"/>
            <a:ext cx="5206860" cy="32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683568" y="33681"/>
            <a:ext cx="87849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«Если ты думаешь на год вперёд-посади семя,</a:t>
            </a:r>
          </a:p>
          <a:p>
            <a:r>
              <a:rPr lang="ru-RU" sz="2400" b="1" i="1" dirty="0" smtClean="0"/>
              <a:t>Если ты думаешь на десятилетия вперёд-посади дерево,</a:t>
            </a:r>
          </a:p>
          <a:p>
            <a:r>
              <a:rPr lang="ru-RU" sz="2400" b="1" i="1" dirty="0" smtClean="0"/>
              <a:t>Если ты думаешь на век вперёд- воспитай человека»</a:t>
            </a:r>
          </a:p>
          <a:p>
            <a:endParaRPr lang="ru-RU" sz="2400" b="1" i="1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Восточная мудрость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2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9774" y="3244334"/>
            <a:ext cx="3144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СПАСИБО ЗА ВНИМАНИЕ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2"/>
            <a:ext cx="9144000" cy="685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99774" y="1196752"/>
            <a:ext cx="45965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СПАСИБО</a:t>
            </a:r>
          </a:p>
          <a:p>
            <a:r>
              <a:rPr lang="ru-RU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3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ЗА </a:t>
            </a:r>
            <a:endParaRPr lang="ru-RU" sz="36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r>
              <a:rPr lang="ru-RU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ВНИМАНИЕ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/>
          </p:cNvSpPr>
          <p:nvPr/>
        </p:nvSpPr>
        <p:spPr bwMode="auto">
          <a:xfrm>
            <a:off x="971600" y="188640"/>
            <a:ext cx="7488237" cy="1228725"/>
          </a:xfrm>
          <a:prstGeom prst="rect">
            <a:avLst/>
          </a:prstGeom>
          <a:noFill/>
          <a:ln w="9525">
            <a:solidFill>
              <a:srgbClr val="92D050">
                <a:alpha val="47842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Программа «Добрый мир» разработана в соответствие с Федеральным законом</a:t>
            </a:r>
            <a:br>
              <a:rPr lang="ru-RU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«Об образовании»</a:t>
            </a:r>
          </a:p>
        </p:txBody>
      </p:sp>
      <p:sp>
        <p:nvSpPr>
          <p:cNvPr id="14339" name="Заголовок 3"/>
          <p:cNvSpPr>
            <a:spLocks/>
          </p:cNvSpPr>
          <p:nvPr/>
        </p:nvSpPr>
        <p:spPr bwMode="auto">
          <a:xfrm>
            <a:off x="251520" y="1340768"/>
            <a:ext cx="3960440" cy="5157191"/>
          </a:xfrm>
          <a:prstGeom prst="rect">
            <a:avLst/>
          </a:prstGeom>
          <a:noFill/>
          <a:ln w="9525">
            <a:solidFill>
              <a:srgbClr val="CCFFCC">
                <a:alpha val="47842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Она является дополнением основных общеобразовательных программ дошкольного образования и ориентирована на детей 5-7летнего возраста с целью воспитания </a:t>
            </a: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духовно-нравственной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культуры.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 rot="21189369">
            <a:off x="3054661" y="5610183"/>
            <a:ext cx="2845868" cy="12919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C:\Users\Dmetrei\Desktop\фон для презентаций\02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5877272"/>
            <a:ext cx="1071570" cy="714380"/>
          </a:xfrm>
          <a:prstGeom prst="rect">
            <a:avLst/>
          </a:prstGeom>
          <a:noFill/>
        </p:spPr>
      </p:pic>
      <p:pic>
        <p:nvPicPr>
          <p:cNvPr id="7" name="Picture 3" descr="C:\Users\Dmetrei\Desktop\фон для презентаций\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5805264"/>
            <a:ext cx="886563" cy="7143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8" name="Picture 2" descr="Shopp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556792"/>
            <a:ext cx="3279224" cy="446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3"/>
          <p:cNvSpPr>
            <a:spLocks/>
          </p:cNvSpPr>
          <p:nvPr/>
        </p:nvSpPr>
        <p:spPr bwMode="auto">
          <a:xfrm>
            <a:off x="250825" y="1412875"/>
            <a:ext cx="8534400" cy="3457575"/>
          </a:xfrm>
          <a:prstGeom prst="rect">
            <a:avLst/>
          </a:prstGeom>
          <a:noFill/>
          <a:ln w="9525">
            <a:solidFill>
              <a:srgbClr val="92D050">
                <a:alpha val="47842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496944" cy="48628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850" eaLnBrk="0" fontAlgn="t" hangingPunct="0"/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Духовность –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свойство души, состоящее в преобладании духовных, нравственных и интеллектуальных интересов над материальными.</a:t>
            </a:r>
          </a:p>
          <a:p>
            <a:pPr indent="450850" eaLnBrk="0" fontAlgn="t" hangingPunct="0"/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Нравственность – 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принятие на себя ответственности за свои поступки, то есть действовать согласно своей совести.</a:t>
            </a:r>
          </a:p>
          <a:p>
            <a:pPr indent="450850" eaLnBrk="0" fontAlgn="t" hangingPunct="0"/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Духовно-нравственное воспитание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педагогически организованный процесс усвоения и принятия обучающихся базовых национальных ценностей, освоение системы общечеловеческих ценностей и культурных, духовных и нравственных ценностей многонационального народа Российской Федерации. </a:t>
            </a:r>
          </a:p>
          <a:p>
            <a:pPr indent="450850" eaLnBrk="0" fontAlgn="t" hangingPunct="0"/>
            <a:endParaRPr lang="ru-RU" sz="22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779912" y="5157192"/>
            <a:ext cx="609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661248"/>
            <a:ext cx="4267200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Педагог-Ребенок-Родитель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433"/>
            <a:ext cx="9144000" cy="685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-248930"/>
            <a:ext cx="81369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hangingPunct="0"/>
            <a:endParaRPr lang="ru-RU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indent="450850" algn="ctr" eaLnBrk="0" hangingPunct="0"/>
            <a:endParaRPr 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indent="450850" algn="ctr" eaLnBrk="0" hangingPunct="0"/>
            <a:endParaRPr 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indent="450850" algn="ctr" eaLnBrk="0" hangingPunct="0"/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Задачи 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духовно-нравственного воспитания</a:t>
            </a:r>
          </a:p>
          <a:p>
            <a:pPr indent="450850" eaLnBrk="0" hangingPunct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-формирование национальных базовых ценностей, через духовно-нравственное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воспитание  личности ребенка как гражданина России;</a:t>
            </a:r>
            <a:endParaRPr lang="ru-RU" sz="2000" dirty="0">
              <a:solidFill>
                <a:srgbClr val="000000"/>
              </a:solidFill>
            </a:endParaRPr>
          </a:p>
          <a:p>
            <a:pPr indent="450850" eaLnBrk="0" hangingPunct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-расширение социального опыта, принятия общепринятых норм и правил жизни через организацию игровой, проектной деятельности, вовлечение родителей в процесс социализации детей;</a:t>
            </a:r>
            <a:endParaRPr lang="ru-RU" sz="2000" dirty="0">
              <a:solidFill>
                <a:srgbClr val="000000"/>
              </a:solidFill>
            </a:endParaRPr>
          </a:p>
          <a:p>
            <a:pPr indent="450850" eaLnBrk="0" hangingPunct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- формирование начальных основ сотрудничества  в триаде педагог-ребенок – родитель в процессе игрового взаимодействия в ведущей деятельности каждого возрастного этапа:</a:t>
            </a:r>
          </a:p>
          <a:p>
            <a:pPr indent="450850" eaLnBrk="0" hangingPunct="0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раннее детство -  общение и предметная деятельность,                 </a:t>
            </a:r>
          </a:p>
          <a:p>
            <a:pPr indent="450850" eaLnBrk="0" hangingPunct="0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дошкольное детство – общение и игра;</a:t>
            </a:r>
            <a:endParaRPr lang="ru-RU" sz="2000" dirty="0">
              <a:solidFill>
                <a:srgbClr val="000000"/>
              </a:solidFill>
            </a:endParaRPr>
          </a:p>
          <a:p>
            <a:pPr indent="450850" eaLnBrk="0" hangingPunct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- становление творческого начала, развитие воображения ребенка посредством вовлечения его в активный процесс познания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349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23850" y="620713"/>
            <a:ext cx="8569325" cy="461665"/>
          </a:xfrm>
          <a:prstGeom prst="rect">
            <a:avLst/>
          </a:prstGeom>
          <a:noFill/>
          <a:ln w="9525">
            <a:solidFill>
              <a:srgbClr val="92D050">
                <a:alpha val="59999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568952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</a:rPr>
              <a:t>Развитие и воспитание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</a:rPr>
              <a:t> духовно-нравственной личности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628800"/>
            <a:ext cx="6624736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1 ступень </a:t>
            </a:r>
            <a:r>
              <a:rPr lang="ru-RU" sz="2800" dirty="0" smtClean="0">
                <a:solidFill>
                  <a:srgbClr val="000000"/>
                </a:solidFill>
              </a:rPr>
              <a:t>-семья и ценности семейной жизни, осознание себя как личности.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2 ступень </a:t>
            </a:r>
            <a:r>
              <a:rPr lang="ru-RU" sz="2800" dirty="0" smtClean="0">
                <a:solidFill>
                  <a:srgbClr val="000000"/>
                </a:solidFill>
              </a:rPr>
              <a:t>– осознанное принятие традиций, ценностей, социальной и духовной жизни города, района и страны в целом.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3 ступень </a:t>
            </a:r>
            <a:r>
              <a:rPr lang="ru-RU" sz="2800" dirty="0" smtClean="0">
                <a:solidFill>
                  <a:srgbClr val="000000"/>
                </a:solidFill>
              </a:rPr>
              <a:t>– принятие культуры и духовных ценностей многонационального народа РФ.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569"/>
            <a:ext cx="9144000" cy="685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481012" y="260648"/>
            <a:ext cx="8662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Ознакомительный этап</a:t>
            </a:r>
            <a:endParaRPr lang="ru-RU" sz="28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0" y="105273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60" y="3947290"/>
            <a:ext cx="349188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06" y="1052736"/>
            <a:ext cx="3995936" cy="2548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052735"/>
            <a:ext cx="4427984" cy="2548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567"/>
            <a:ext cx="9144000" cy="685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274638"/>
            <a:ext cx="6912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Аналитический  </a:t>
            </a:r>
            <a:r>
              <a:rPr lang="ru-RU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3" y="492795"/>
            <a:ext cx="2503289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24" y="860592"/>
            <a:ext cx="2719313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15" y="3065572"/>
            <a:ext cx="2763639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69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2" y="-185022"/>
            <a:ext cx="9144000" cy="685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116632"/>
            <a:ext cx="510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Закрепляющий  </a:t>
            </a:r>
            <a:r>
              <a:rPr lang="ru-RU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5841"/>
            <a:ext cx="2879725" cy="352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92" y="2855841"/>
            <a:ext cx="3008212" cy="3597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C:\Users\User\Desktop\Папка Кузнецовой Т.В\кинез\P11508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10" y="722832"/>
            <a:ext cx="2652979" cy="1768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C:\Users\User\Desktop\фото творчество детей\SDC151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92" y="423296"/>
            <a:ext cx="2980620" cy="1925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76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2" y="-185022"/>
            <a:ext cx="9144000" cy="685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0402"/>
            <a:ext cx="3363838" cy="3170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19" y="0"/>
            <a:ext cx="3524311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92" y="3902054"/>
            <a:ext cx="4127938" cy="27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5968"/>
            <a:ext cx="4355976" cy="3259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13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311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120</cp:revision>
  <dcterms:created xsi:type="dcterms:W3CDTF">2012-09-02T09:07:28Z</dcterms:created>
  <dcterms:modified xsi:type="dcterms:W3CDTF">2023-10-20T11:16:20Z</dcterms:modified>
</cp:coreProperties>
</file>