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  <a:srgbClr val="660033"/>
    <a:srgbClr val="003399"/>
    <a:srgbClr val="0C788E"/>
    <a:srgbClr val="3366CC"/>
    <a:srgbClr val="422C16"/>
    <a:srgbClr val="006666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382" autoAdjust="0"/>
    <p:restoredTop sz="91474" autoAdjust="0"/>
  </p:normalViewPr>
  <p:slideViewPr>
    <p:cSldViewPr>
      <p:cViewPr varScale="1"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EB93F-2B48-4EE6-81C1-F9702A954199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9E3F-4ACA-4DEB-9C12-786A0D9942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80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29E3F-4ACA-4DEB-9C12-786A0D9942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3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683568" y="5062034"/>
            <a:ext cx="7772400" cy="1593662"/>
          </a:xfrm>
        </p:spPr>
        <p:txBody>
          <a:bodyPr/>
          <a:lstStyle/>
          <a:p>
            <a:pPr algn="ctr"/>
            <a:r>
              <a:rPr lang="ru-RU" altLang="ru-RU" sz="2000" kern="1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Отчет о проделанной работе </a:t>
            </a:r>
            <a:r>
              <a:rPr lang="ru-RU" altLang="ru-RU" sz="2000" kern="120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altLang="ru-RU" sz="2000" kern="120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sz="2000" kern="120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2023-2024 </a:t>
            </a:r>
            <a:r>
              <a:rPr lang="ru-RU" altLang="ru-RU" sz="2000" kern="1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учебный год</a:t>
            </a:r>
            <a:br>
              <a:rPr lang="ru-RU" altLang="ru-RU" sz="2000" kern="1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sz="2000" kern="120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старшей </a:t>
            </a:r>
            <a:r>
              <a:rPr lang="ru-RU" altLang="ru-RU" sz="2000" kern="1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группы </a:t>
            </a:r>
            <a:r>
              <a:rPr lang="ru-RU" altLang="ru-RU" sz="20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«Незабудки»</a:t>
            </a:r>
            <a:endParaRPr lang="es-ES" sz="2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720079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Феоктистова М.А..                       Кузнецова Т.В.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6" name="Picture 2" descr="C:\Users\User\Desktop\фото стар.гр. май 2019\DSCF0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316224" cy="2487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то стар.гр. май 2019\DSCF0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4752"/>
            <a:ext cx="3316224" cy="2487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274638"/>
            <a:ext cx="6912768" cy="706090"/>
          </a:xfrm>
        </p:spPr>
        <p:txBody>
          <a:bodyPr/>
          <a:lstStyle/>
          <a:p>
            <a:r>
              <a:rPr lang="ru-RU" alt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Участие в </a:t>
            </a:r>
            <a:r>
              <a:rPr lang="ru-RU" alt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конкурсах,</a:t>
            </a:r>
            <a:br>
              <a:rPr lang="ru-RU" alt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акциях, выставках</a:t>
            </a:r>
            <a:endParaRPr lang="ru-RU" sz="24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16" y="3397416"/>
            <a:ext cx="2376264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274" y="627683"/>
            <a:ext cx="2360860" cy="3043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563" y="976336"/>
            <a:ext cx="2924944" cy="2968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439" y="4149080"/>
            <a:ext cx="3356992" cy="2344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256" y="3815256"/>
            <a:ext cx="24928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3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837"/>
          </a:xfrm>
        </p:spPr>
        <p:txBody>
          <a:bodyPr/>
          <a:lstStyle/>
          <a:p>
            <a:r>
              <a:rPr lang="ru-RU" sz="2400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А также </a:t>
            </a:r>
            <a:r>
              <a:rPr lang="ru-RU" sz="2400" dirty="0">
                <a:solidFill>
                  <a:srgbClr val="660033"/>
                </a:solidFill>
                <a:latin typeface="Comic Sans MS" panose="030F0702030302020204" pitchFamily="66" charset="0"/>
              </a:rPr>
              <a:t>в </a:t>
            </a:r>
            <a:r>
              <a:rPr lang="ru-RU" sz="2400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районных, всероссийских  мероприятиях</a:t>
            </a:r>
            <a:endParaRPr lang="ru-RU" sz="2400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55" y="852027"/>
            <a:ext cx="2632061" cy="3153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843" y="1456967"/>
            <a:ext cx="2304256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33" y="753893"/>
            <a:ext cx="2503920" cy="3505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4145" y="753893"/>
            <a:ext cx="2184502" cy="3717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319" y="2442270"/>
            <a:ext cx="210807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6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400" dirty="0" smtClean="0">
                <a:solidFill>
                  <a:srgbClr val="0099CC"/>
                </a:solidFill>
                <a:latin typeface="Comic Sans MS" panose="030F0702030302020204" pitchFamily="66" charset="0"/>
              </a:rPr>
              <a:t>В течение года мы приобщали родителей к участию в жизни детского сада</a:t>
            </a:r>
            <a:endParaRPr lang="ru-RU" sz="2400" dirty="0">
              <a:solidFill>
                <a:srgbClr val="0099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285860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857496"/>
            <a:ext cx="2605956" cy="3785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80" y="3573016"/>
            <a:ext cx="2996952" cy="3032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3857628"/>
            <a:ext cx="2313646" cy="2732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79"/>
          <a:stretch>
            <a:fillRect/>
          </a:stretch>
        </p:blipFill>
        <p:spPr>
          <a:xfrm>
            <a:off x="4214810" y="1071546"/>
            <a:ext cx="4054784" cy="26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7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Работа с родителями была очень разнообразна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При работе с родителями  </a:t>
            </a:r>
            <a:r>
              <a:rPr lang="ru-RU" sz="1600" dirty="0" smtClean="0">
                <a:latin typeface="+mj-lt"/>
              </a:rPr>
              <a:t>были использованы  </a:t>
            </a:r>
            <a:r>
              <a:rPr lang="ru-RU" sz="1600" dirty="0">
                <a:latin typeface="+mj-lt"/>
              </a:rPr>
              <a:t>активные формы и методы работы </a:t>
            </a:r>
            <a:endParaRPr lang="ru-RU" sz="1600" dirty="0" smtClean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- </a:t>
            </a:r>
            <a:r>
              <a:rPr lang="ru-RU" sz="1600" dirty="0">
                <a:latin typeface="+mj-lt"/>
              </a:rPr>
              <a:t>наглядная пропаганда, газета  </a:t>
            </a:r>
            <a:r>
              <a:rPr lang="ru-RU" sz="1600" dirty="0" smtClean="0">
                <a:latin typeface="+mj-lt"/>
              </a:rPr>
              <a:t>группы ,  анкетирование</a:t>
            </a:r>
            <a:r>
              <a:rPr lang="ru-RU" sz="1600" dirty="0">
                <a:latin typeface="+mj-lt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ru-RU" sz="1600" dirty="0" smtClean="0">
                <a:latin typeface="+mj-lt"/>
              </a:rPr>
              <a:t>родительские </a:t>
            </a:r>
            <a:r>
              <a:rPr lang="ru-RU" sz="1600" dirty="0">
                <a:latin typeface="+mj-lt"/>
              </a:rPr>
              <a:t>собрания </a:t>
            </a:r>
            <a:endParaRPr lang="ru-RU" sz="1600" dirty="0" smtClean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- консультации :«Учимся писать",  </a:t>
            </a:r>
            <a:r>
              <a:rPr lang="ru-RU" sz="1600" dirty="0">
                <a:latin typeface="+mj-lt"/>
              </a:rPr>
              <a:t>«Как подготовить детей к </a:t>
            </a:r>
            <a:r>
              <a:rPr lang="ru-RU" sz="1600" dirty="0" smtClean="0">
                <a:latin typeface="+mj-lt"/>
              </a:rPr>
              <a:t>школе » и  </a:t>
            </a:r>
            <a:r>
              <a:rPr lang="ru-RU" sz="1600" dirty="0">
                <a:latin typeface="+mj-lt"/>
              </a:rPr>
              <a:t>др.)</a:t>
            </a:r>
          </a:p>
          <a:p>
            <a:pPr algn="just"/>
            <a:r>
              <a:rPr lang="ru-RU" sz="1600" dirty="0">
                <a:latin typeface="+mj-lt"/>
              </a:rPr>
              <a:t>-совместные мероприятия с детьми и родителями :  </a:t>
            </a:r>
            <a:r>
              <a:rPr lang="ru-RU" sz="1600" dirty="0" smtClean="0">
                <a:latin typeface="+mj-lt"/>
              </a:rPr>
              <a:t>воспитанники </a:t>
            </a:r>
            <a:r>
              <a:rPr lang="ru-RU" sz="1600" dirty="0">
                <a:latin typeface="+mj-lt"/>
              </a:rPr>
              <a:t>вместе с мамами, папами</a:t>
            </a:r>
            <a:r>
              <a:rPr lang="ru-RU" sz="1600" dirty="0" smtClean="0">
                <a:latin typeface="+mj-lt"/>
              </a:rPr>
              <a:t>, с </a:t>
            </a:r>
            <a:r>
              <a:rPr lang="ru-RU" sz="1600" dirty="0">
                <a:latin typeface="+mj-lt"/>
              </a:rPr>
              <a:t>удовольствием поучаствовали </a:t>
            </a:r>
            <a:r>
              <a:rPr lang="ru-RU" sz="1600" dirty="0" smtClean="0">
                <a:latin typeface="+mj-lt"/>
              </a:rPr>
              <a:t> в  праздниках. к 23 февраля и 8 марта. Родители </a:t>
            </a:r>
            <a:r>
              <a:rPr lang="ru-RU" sz="1600" dirty="0">
                <a:latin typeface="+mj-lt"/>
              </a:rPr>
              <a:t>с удовольствием </a:t>
            </a:r>
            <a:r>
              <a:rPr lang="ru-RU" sz="1600" dirty="0" smtClean="0">
                <a:latin typeface="+mj-lt"/>
              </a:rPr>
              <a:t>принимали  </a:t>
            </a:r>
            <a:r>
              <a:rPr lang="ru-RU" sz="1600" dirty="0">
                <a:latin typeface="+mj-lt"/>
              </a:rPr>
              <a:t>участие в таких мероприятия и </a:t>
            </a:r>
            <a:r>
              <a:rPr lang="ru-RU" sz="1600" dirty="0" smtClean="0">
                <a:latin typeface="+mj-lt"/>
              </a:rPr>
              <a:t>приходили на </a:t>
            </a:r>
            <a:r>
              <a:rPr lang="ru-RU" sz="1600" dirty="0">
                <a:latin typeface="+mj-lt"/>
              </a:rPr>
              <a:t>утренники в детский сад посмотреть на своего ребенка и получить большой заряд энергии.</a:t>
            </a:r>
          </a:p>
          <a:p>
            <a:pPr algn="just"/>
            <a:r>
              <a:rPr lang="ru-RU" sz="1600" dirty="0">
                <a:latin typeface="+mj-lt"/>
              </a:rPr>
              <a:t>  - совместные  </a:t>
            </a:r>
            <a:r>
              <a:rPr lang="ru-RU" sz="1600" dirty="0" smtClean="0">
                <a:latin typeface="+mj-lt"/>
              </a:rPr>
              <a:t>мероприятия вне детского сада объединяли родителей и ребят 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нашей группы  у Обелиска  </a:t>
            </a:r>
            <a:r>
              <a:rPr lang="ru-RU" sz="1600" dirty="0">
                <a:latin typeface="+mj-lt"/>
              </a:rPr>
              <a:t>Славы, </a:t>
            </a:r>
            <a:r>
              <a:rPr lang="ru-RU" sz="1600" dirty="0" smtClean="0">
                <a:latin typeface="+mj-lt"/>
              </a:rPr>
              <a:t>Еще </a:t>
            </a:r>
            <a:r>
              <a:rPr lang="ru-RU" sz="1600" dirty="0">
                <a:latin typeface="+mj-lt"/>
              </a:rPr>
              <a:t>были привлечены родители в смотрах-конкурсах («Осенняя фантазия»,  </a:t>
            </a:r>
            <a:r>
              <a:rPr lang="ru-RU" sz="1600" dirty="0" smtClean="0">
                <a:latin typeface="+mj-lt"/>
              </a:rPr>
              <a:t>«Букет для милой мамочки», «Новогодние фантазии», «Золотые руки», «</a:t>
            </a:r>
            <a:r>
              <a:rPr lang="ru-RU" sz="1600" dirty="0">
                <a:latin typeface="+mj-lt"/>
              </a:rPr>
              <a:t>Золотая </a:t>
            </a:r>
            <a:r>
              <a:rPr lang="ru-RU" sz="1600" dirty="0" smtClean="0">
                <a:latin typeface="+mj-lt"/>
              </a:rPr>
              <a:t>осень»).. Активное участие принимали родители и в жизни группы</a:t>
            </a:r>
            <a:r>
              <a:rPr lang="ru-RU" sz="14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Наши кружоки: «Грамотейка», «Радуга красок», «Развивайка»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11608"/>
            <a:ext cx="270892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556792"/>
            <a:ext cx="275124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0136" y="3271292"/>
            <a:ext cx="309634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Наши успехи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5256584" cy="2808312"/>
          </a:xfrm>
        </p:spPr>
        <p:txBody>
          <a:bodyPr/>
          <a:lstStyle/>
          <a:p>
            <a:pPr marL="342900" lvl="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Физическое развитие      </a:t>
            </a:r>
            <a:r>
              <a:rPr lang="ru-RU" altLang="ru-RU" sz="1600" kern="1200" dirty="0" smtClean="0">
                <a:solidFill>
                  <a:prstClr val="black"/>
                </a:solidFill>
                <a:latin typeface="Arial" charset="0"/>
              </a:rPr>
              <a:t>                         </a:t>
            </a: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 21%    58%</a:t>
            </a:r>
            <a:endParaRPr lang="ru-RU" altLang="ru-RU" sz="1600" kern="12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Социально-коммуникативное                      36 %   78%                     </a:t>
            </a:r>
            <a:r>
              <a:rPr lang="ru-RU" altLang="ru-RU" sz="1600" kern="1200" dirty="0" smtClean="0">
                <a:solidFill>
                  <a:prstClr val="black"/>
                </a:solidFill>
                <a:latin typeface="Arial" charset="0"/>
              </a:rPr>
              <a:t>       </a:t>
            </a: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               </a:t>
            </a:r>
            <a:endParaRPr lang="ru-RU" altLang="ru-RU" sz="1600" kern="12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Познавательное развитие                             15%    63%                     </a:t>
            </a:r>
            <a:r>
              <a:rPr lang="ru-RU" altLang="ru-RU" sz="1600" kern="1200" dirty="0" smtClean="0">
                <a:solidFill>
                  <a:prstClr val="black"/>
                </a:solidFill>
                <a:latin typeface="Arial" charset="0"/>
              </a:rPr>
              <a:t>        </a:t>
            </a: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               </a:t>
            </a:r>
            <a:endParaRPr lang="ru-RU" altLang="ru-RU" sz="1600" kern="12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Речевое развитие                                             0 %     47%</a:t>
            </a:r>
          </a:p>
          <a:p>
            <a:pPr marL="342900" lvl="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Художественно-эстетическое развитие    </a:t>
            </a:r>
            <a:r>
              <a:rPr lang="ru-RU" altLang="ru-RU" sz="16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600" kern="1200" dirty="0" smtClean="0">
                <a:solidFill>
                  <a:prstClr val="black"/>
                </a:solidFill>
                <a:latin typeface="Calibri"/>
              </a:rPr>
              <a:t> 0 %     63%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439" y="404665"/>
            <a:ext cx="2852085" cy="1957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383" y="2522473"/>
            <a:ext cx="2852084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439" y="4490843"/>
            <a:ext cx="2852086" cy="2134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792" y="3356992"/>
            <a:ext cx="245641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24" y="3356992"/>
            <a:ext cx="26369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6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/>
              <a:t>Детский сад ,детский сад</a:t>
            </a:r>
            <a:br>
              <a:rPr lang="ru-RU" sz="4400" b="1" i="1" dirty="0"/>
            </a:br>
            <a:r>
              <a:rPr lang="ru-RU" sz="4400" b="1" i="1" dirty="0"/>
              <a:t>почему так говорят?</a:t>
            </a:r>
            <a:br>
              <a:rPr lang="ru-RU" sz="4400" b="1" i="1" dirty="0"/>
            </a:br>
            <a:r>
              <a:rPr lang="ru-RU" sz="4400" b="1" i="1" dirty="0"/>
              <a:t>Потому что дружно в нём</a:t>
            </a:r>
            <a:br>
              <a:rPr lang="ru-RU" sz="4400" b="1" i="1" dirty="0"/>
            </a:br>
            <a:r>
              <a:rPr lang="ru-RU" sz="4400" b="1" i="1" dirty="0"/>
              <a:t>мы одной семьёй растём!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430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8229600" cy="939825"/>
          </a:xfrm>
        </p:spPr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ХАРАКТЕРИСТИКА ГРУППЫ</a:t>
            </a:r>
            <a:b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ВОЗРАСТ: 5 – 7 ЛЕТ.  СПИСОЧНЫЙ СОСТАВ: 24 ДЕТЕЙ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8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14 МАЛЬЧИКОВ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ДЕВОЧЕК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1571612"/>
            <a:ext cx="462667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Работа старшей группы «Незабудки» </a:t>
            </a:r>
            <a:r>
              <a:rPr lang="ru-RU" sz="2400" b="1" dirty="0">
                <a:solidFill>
                  <a:srgbClr val="7030A0"/>
                </a:solidFill>
              </a:rPr>
              <a:t>осуществлялась исходя из основных годовых задач и в соответствии с </a:t>
            </a:r>
            <a:r>
              <a:rPr lang="ru-RU" sz="2400" b="1" dirty="0" smtClean="0">
                <a:solidFill>
                  <a:srgbClr val="7030A0"/>
                </a:solidFill>
              </a:rPr>
              <a:t>ФГОС,  </a:t>
            </a:r>
            <a:r>
              <a:rPr lang="ru-RU" sz="2400" b="1" dirty="0">
                <a:solidFill>
                  <a:srgbClr val="7030A0"/>
                </a:solidFill>
              </a:rPr>
              <a:t>годовым планом работы </a:t>
            </a:r>
            <a:r>
              <a:rPr lang="ru-RU" sz="2400" b="1" dirty="0" smtClean="0">
                <a:solidFill>
                  <a:srgbClr val="7030A0"/>
                </a:solidFill>
              </a:rPr>
              <a:t>ДОУ.  </a:t>
            </a:r>
            <a:r>
              <a:rPr lang="ru-RU" sz="2400" b="1" dirty="0">
                <a:solidFill>
                  <a:srgbClr val="7030A0"/>
                </a:solidFill>
              </a:rPr>
              <a:t>В течение года дети развивались согласно </a:t>
            </a:r>
            <a:r>
              <a:rPr lang="ru-RU" sz="2400" b="1" dirty="0" smtClean="0">
                <a:solidFill>
                  <a:srgbClr val="7030A0"/>
                </a:solidFill>
              </a:rPr>
              <a:t>возрасту, программе ДОУ,  основанной на  примерной общеобразовательной программе </a:t>
            </a:r>
            <a:r>
              <a:rPr lang="ru-RU" sz="2400" b="1" dirty="0">
                <a:solidFill>
                  <a:srgbClr val="7030A0"/>
                </a:solidFill>
              </a:rPr>
              <a:t>дошкольного возраста «От рождения до школы» под ред. Н. Е. </a:t>
            </a:r>
            <a:r>
              <a:rPr lang="ru-RU" sz="2400" b="1" dirty="0" err="1">
                <a:solidFill>
                  <a:srgbClr val="7030A0"/>
                </a:solidFill>
              </a:rPr>
              <a:t>Вераксы</a:t>
            </a:r>
            <a:r>
              <a:rPr lang="ru-RU" sz="2400" b="1" dirty="0">
                <a:solidFill>
                  <a:srgbClr val="7030A0"/>
                </a:solidFill>
              </a:rPr>
              <a:t>, Т. С. Комаровой, М. А. Васильевой и показали позитивную динамику по всем направлениям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358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alt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  <a:r>
              <a:rPr lang="ru-RU" altLang="ru-RU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r>
              <a:rPr lang="ru-RU" altLang="ru-RU" sz="3200" dirty="0" smtClean="0">
                <a:solidFill>
                  <a:srgbClr val="FF33CC"/>
                </a:solidFill>
              </a:rPr>
              <a:t/>
            </a:r>
            <a:br>
              <a:rPr lang="ru-RU" altLang="ru-RU" sz="3200" dirty="0" smtClean="0">
                <a:solidFill>
                  <a:srgbClr val="FF33CC"/>
                </a:solidFill>
              </a:rPr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2098576" cy="3960440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b="1" i="1" kern="1200" dirty="0">
                <a:solidFill>
                  <a:srgbClr val="0C788E"/>
                </a:solidFill>
                <a:latin typeface="Arial" charset="0"/>
                <a:cs typeface="Arial" charset="0"/>
              </a:rPr>
              <a:t>Познавательно-речевое </a:t>
            </a:r>
            <a:r>
              <a:rPr lang="ru-RU" altLang="ru-RU" sz="1400" b="1" i="1" kern="1200" dirty="0" smtClean="0">
                <a:solidFill>
                  <a:srgbClr val="0C788E"/>
                </a:solidFill>
                <a:latin typeface="Arial" charset="0"/>
                <a:cs typeface="Arial" charset="0"/>
              </a:rPr>
              <a:t>развитие</a:t>
            </a:r>
            <a:endParaRPr lang="ru-RU" altLang="ru-RU" sz="1400" i="1" kern="12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ru-RU" altLang="ru-RU" sz="1400" i="1" u="sng" kern="12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sz="1400" i="1" kern="1200" dirty="0">
                <a:solidFill>
                  <a:srgbClr val="660033"/>
                </a:solidFill>
                <a:latin typeface="Arial" charset="0"/>
                <a:cs typeface="Arial" charset="0"/>
              </a:rPr>
              <a:t>Большое внимание уделялось развитию речевой активности и самостоятельности в процессе общения, а также стремление удовлетворить детскую любознательность, умению сравнивать и анализировать, проявлять инициативу, </a:t>
            </a:r>
            <a:r>
              <a:rPr lang="ru-RU" altLang="ru-RU" sz="1400" i="1" kern="1200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приучая </a:t>
            </a:r>
            <a:r>
              <a:rPr lang="ru-RU" altLang="ru-RU" sz="1400" i="1" kern="1200" dirty="0">
                <a:solidFill>
                  <a:srgbClr val="660033"/>
                </a:solidFill>
                <a:latin typeface="Arial" charset="0"/>
                <a:cs typeface="Arial" charset="0"/>
              </a:rPr>
              <a:t>добывать познавательную информацию </a:t>
            </a:r>
            <a:r>
              <a:rPr lang="ru-RU" altLang="ru-RU" sz="1400" i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из </a:t>
            </a:r>
            <a:r>
              <a:rPr lang="ru-RU" altLang="ru-RU" sz="1400" i="1" kern="1200" dirty="0">
                <a:solidFill>
                  <a:srgbClr val="660033"/>
                </a:solidFill>
                <a:latin typeface="Arial" charset="0"/>
                <a:cs typeface="Arial" charset="0"/>
              </a:rPr>
              <a:t>разных </a:t>
            </a:r>
            <a:r>
              <a:rPr lang="ru-RU" altLang="ru-RU" sz="1400" i="1" kern="1200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источников</a:t>
            </a:r>
            <a:endParaRPr lang="ru-RU" sz="1400" i="1" dirty="0">
              <a:solidFill>
                <a:srgbClr val="660033"/>
              </a:solidFill>
            </a:endParaRPr>
          </a:p>
        </p:txBody>
      </p:sp>
      <p:pic>
        <p:nvPicPr>
          <p:cNvPr id="2052" name="Picture 4" descr="D:\Рабочий стол\SDC1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05913" y="-656431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911685"/>
            <a:ext cx="2288852" cy="3021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901700"/>
            <a:ext cx="2728268" cy="3031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663" y="4149080"/>
            <a:ext cx="2801242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635" y="4149080"/>
            <a:ext cx="29523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1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60040"/>
          </a:xfrm>
        </p:spPr>
        <p:txBody>
          <a:bodyPr/>
          <a:lstStyle/>
          <a:p>
            <a:pPr marL="342900" lvl="0" indent="-342900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altLang="ru-RU" sz="2000" u="sng" kern="1200" dirty="0" smtClean="0">
                <a:solidFill>
                  <a:srgbClr val="FF0000"/>
                </a:solidFill>
                <a:latin typeface="Calibri"/>
              </a:rPr>
              <a:t> Социально-нравственное развитие</a:t>
            </a:r>
            <a:br>
              <a:rPr lang="ru-RU" altLang="ru-RU" sz="2000" u="sng" kern="1200" dirty="0" smtClean="0">
                <a:solidFill>
                  <a:srgbClr val="FF0000"/>
                </a:solidFill>
                <a:latin typeface="Calibri"/>
              </a:rPr>
            </a:br>
            <a:r>
              <a:rPr lang="ru-RU" altLang="ru-RU" sz="1600" u="sng" kern="1200" dirty="0" smtClean="0">
                <a:solidFill>
                  <a:srgbClr val="993300"/>
                </a:solidFill>
                <a:latin typeface="Calibri"/>
              </a:rPr>
              <a:t/>
            </a:r>
            <a:br>
              <a:rPr lang="ru-RU" altLang="ru-RU" sz="1600" u="sng" kern="1200" dirty="0" smtClean="0">
                <a:solidFill>
                  <a:srgbClr val="993300"/>
                </a:solidFill>
                <a:latin typeface="Calibri"/>
              </a:rPr>
            </a:br>
            <a:r>
              <a:rPr lang="ru-RU" altLang="ru-RU" sz="1400" kern="1200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Общение </a:t>
            </a:r>
            <a:r>
              <a:rPr lang="ru-RU" altLang="ru-RU" sz="1400" kern="1200" dirty="0">
                <a:solidFill>
                  <a:srgbClr val="993300"/>
                </a:solidFill>
                <a:latin typeface="Comic Sans MS" panose="030F0702030302020204" pitchFamily="66" charset="0"/>
              </a:rPr>
              <a:t>с окружающими людьми, ознакомление с предметным миром, трудом </a:t>
            </a:r>
            <a:r>
              <a:rPr lang="ru-RU" altLang="ru-RU" sz="1400" kern="1200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взрослых.  Игра </a:t>
            </a:r>
            <a:r>
              <a:rPr lang="ru-RU" altLang="ru-RU" sz="1400" kern="1200" dirty="0">
                <a:solidFill>
                  <a:srgbClr val="993300"/>
                </a:solidFill>
                <a:latin typeface="Comic Sans MS" panose="030F0702030302020204" pitchFamily="66" charset="0"/>
              </a:rPr>
              <a:t>– естественная деятельность дошкольника, она сопровождает детей в течение всего времени пребывания в детском </a:t>
            </a:r>
            <a:r>
              <a:rPr lang="ru-RU" altLang="ru-RU" sz="1400" kern="1200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саду.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91"/>
          <a:stretch>
            <a:fillRect/>
          </a:stretch>
        </p:blipFill>
        <p:spPr>
          <a:xfrm>
            <a:off x="285720" y="3714752"/>
            <a:ext cx="2286016" cy="2714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48" y="1512532"/>
            <a:ext cx="2537784" cy="1887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377" y="3599036"/>
            <a:ext cx="2504876" cy="2837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181" y="3952884"/>
            <a:ext cx="3384376" cy="2450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901" y="1512532"/>
            <a:ext cx="2908453" cy="2292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825"/>
          <a:stretch>
            <a:fillRect/>
          </a:stretch>
        </p:blipFill>
        <p:spPr>
          <a:xfrm>
            <a:off x="6715140" y="1357298"/>
            <a:ext cx="1886551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7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1371840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altLang="ru-RU" u="sng" kern="1200" dirty="0" smtClean="0">
                <a:solidFill>
                  <a:srgbClr val="FF0000"/>
                </a:solidFill>
                <a:latin typeface="Calibri"/>
              </a:rPr>
              <a:t>Художественно-эстетическое</a:t>
            </a:r>
            <a:br>
              <a:rPr lang="ru-RU" altLang="ru-RU" u="sng" kern="1200" dirty="0" smtClean="0">
                <a:solidFill>
                  <a:srgbClr val="FF0000"/>
                </a:solidFill>
                <a:latin typeface="Calibri"/>
              </a:rPr>
            </a:br>
            <a:r>
              <a:rPr lang="ru-RU" altLang="ru-RU" u="sng" kern="1200" dirty="0" smtClean="0">
                <a:solidFill>
                  <a:srgbClr val="FF0000"/>
                </a:solidFill>
                <a:latin typeface="Calibri"/>
              </a:rPr>
              <a:t> развитие</a:t>
            </a:r>
            <a:r>
              <a:rPr lang="ru-RU" altLang="ru-RU" sz="1800" b="0" u="sng" kern="1200" dirty="0">
                <a:solidFill>
                  <a:srgbClr val="993300"/>
                </a:solidFill>
                <a:latin typeface="Calibri"/>
              </a:rPr>
              <a:t/>
            </a:r>
            <a:br>
              <a:rPr lang="ru-RU" altLang="ru-RU" sz="1800" b="0" u="sng" kern="1200" dirty="0">
                <a:solidFill>
                  <a:srgbClr val="993300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86608" cy="4691063"/>
          </a:xfrm>
        </p:spPr>
        <p:txBody>
          <a:bodyPr/>
          <a:lstStyle/>
          <a:p>
            <a:r>
              <a:rPr lang="ru-RU" altLang="ru-RU" sz="1800" kern="1200" dirty="0" smtClean="0">
                <a:solidFill>
                  <a:srgbClr val="993300"/>
                </a:solidFill>
                <a:latin typeface="Calibri"/>
              </a:rPr>
              <a:t>-</a:t>
            </a:r>
            <a:r>
              <a:rPr lang="ru-RU" altLang="ru-RU" sz="1600" kern="1200" dirty="0" smtClean="0">
                <a:solidFill>
                  <a:srgbClr val="993300"/>
                </a:solidFill>
                <a:latin typeface="Calibri"/>
              </a:rPr>
              <a:t>процесс </a:t>
            </a:r>
            <a:r>
              <a:rPr lang="ru-RU" altLang="ru-RU" sz="1600" kern="1200" dirty="0">
                <a:solidFill>
                  <a:srgbClr val="993300"/>
                </a:solidFill>
                <a:latin typeface="Calibri"/>
              </a:rPr>
              <a:t>формирования творческой личности, способной воспринимать, чувствовать, оценивать прекрасное и создавать художественные ценности</a:t>
            </a:r>
            <a:endParaRPr lang="ru-RU" dirty="0"/>
          </a:p>
        </p:txBody>
      </p:sp>
      <p:pic>
        <p:nvPicPr>
          <p:cNvPr id="8" name="Picture 5" descr="H:\годовой отчет\w8zGYoq52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595">
            <a:off x="2812143" y="625247"/>
            <a:ext cx="2873436" cy="2008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575" y="738447"/>
            <a:ext cx="2229593" cy="2132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43" y="3467796"/>
            <a:ext cx="2448864" cy="3074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112" y="3433386"/>
            <a:ext cx="2474521" cy="3142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267" y="3134472"/>
            <a:ext cx="29861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4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13328"/>
          </a:xfrm>
        </p:spPr>
        <p:txBody>
          <a:bodyPr/>
          <a:lstStyle/>
          <a:p>
            <a:pPr algn="r"/>
            <a:r>
              <a:rPr lang="ru-RU" sz="2000" dirty="0">
                <a:solidFill>
                  <a:srgbClr val="003399"/>
                </a:solidFill>
                <a:latin typeface="Comic Sans MS" panose="030F0702030302020204" pitchFamily="66" charset="0"/>
              </a:rPr>
              <a:t>Физкультурой мы в саду</a:t>
            </a:r>
            <a:br>
              <a:rPr lang="ru-RU" sz="2000" dirty="0">
                <a:solidFill>
                  <a:srgbClr val="003399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3399"/>
                </a:solidFill>
                <a:latin typeface="Comic Sans MS" panose="030F0702030302020204" pitchFamily="66" charset="0"/>
              </a:rPr>
              <a:t>Много занимались</a:t>
            </a:r>
            <a:r>
              <a:rPr lang="ru-RU" sz="20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.</a:t>
            </a:r>
            <a:br>
              <a:rPr lang="ru-RU" sz="2000" dirty="0" smtClean="0">
                <a:solidFill>
                  <a:srgbClr val="003399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Comic Sans MS" panose="030F0702030302020204" pitchFamily="66" charset="0"/>
              </a:rPr>
              <a:t>зарядке по утрам</a:t>
            </a:r>
            <a:br>
              <a:rPr lang="ru-RU" sz="2000" dirty="0">
                <a:solidFill>
                  <a:srgbClr val="003399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3399"/>
                </a:solidFill>
                <a:latin typeface="Comic Sans MS" panose="030F0702030302020204" pitchFamily="66" charset="0"/>
              </a:rPr>
              <a:t>Крепли, </a:t>
            </a:r>
            <a:r>
              <a:rPr lang="ru-RU" sz="2000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закалялись!</a:t>
            </a:r>
            <a:endParaRPr lang="ru-RU" sz="2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607" y="476672"/>
            <a:ext cx="3710930" cy="3051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321" y="3836401"/>
            <a:ext cx="2651944" cy="2701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901024"/>
            <a:ext cx="3393008" cy="2032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74702"/>
            <a:ext cx="2663751" cy="29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6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трудиться каждый день нам совсем не лень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653" y="1090464"/>
            <a:ext cx="1666386" cy="2221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06" y="4365104"/>
            <a:ext cx="2996842" cy="2173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856" y="1173778"/>
            <a:ext cx="3356992" cy="2084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193" y="3541360"/>
            <a:ext cx="3442319" cy="2965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12" y="1136944"/>
            <a:ext cx="3024336" cy="2868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035" y="3682048"/>
            <a:ext cx="1737004" cy="26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Утренники:</a:t>
            </a:r>
            <a:br>
              <a:rPr 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«Осенний праздник</a:t>
            </a:r>
            <a:r>
              <a:rPr lang="ru-RU" sz="2000" b="1" dirty="0">
                <a:latin typeface="Comic Sans MS" panose="030F0702030302020204" pitchFamily="66" charset="0"/>
              </a:rPr>
              <a:t> </a:t>
            </a:r>
            <a:r>
              <a:rPr 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», «День Матери»,</a:t>
            </a:r>
            <a:br>
              <a:rPr 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«Новый год», «23 февраля», « 8 марта»,«Пасха», «9 мая»</a:t>
            </a:r>
            <a:endParaRPr lang="ru-RU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920" y="1383616"/>
            <a:ext cx="292626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76" y="4094812"/>
            <a:ext cx="3737360" cy="2473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856" y="1459676"/>
            <a:ext cx="2303944" cy="2883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045268"/>
            <a:ext cx="3209528" cy="247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76" y="1383616"/>
            <a:ext cx="3013736" cy="26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6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7206</TotalTime>
  <Words>289</Words>
  <Application>Microsoft Office PowerPoint</Application>
  <PresentationFormat>Экран (4:3)</PresentationFormat>
  <Paragraphs>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Отчет о проделанной работе  за 2023-2024 учебный год старшей группы «Незабудки»</vt:lpstr>
      <vt:lpstr>ХАРАКТЕРИСТИКА ГРУППЫ  ВОЗРАСТ: 5 – 7 ЛЕТ.  СПИСОЧНЫЙ СОСТАВ: 24 ДЕТЕЙ 14 МАЛЬЧИКОВ , 5 ДЕВОЧЕК  </vt:lpstr>
      <vt:lpstr>Слайд 3</vt:lpstr>
      <vt:lpstr>Направления деятельности </vt:lpstr>
      <vt:lpstr> Социально-нравственное развитие  Общение с окружающими людьми, ознакомление с предметным миром, трудом взрослых.  Игра – естественная деятельность дошкольника, она сопровождает детей в течение всего времени пребывания в детском саду.</vt:lpstr>
      <vt:lpstr>Художественно-эстетическое  развитие </vt:lpstr>
      <vt:lpstr>Физкультурой мы в саду Много занимались. На зарядке по утрам Крепли, закалялись!</vt:lpstr>
      <vt:lpstr>И трудиться каждый день нам совсем не лень</vt:lpstr>
      <vt:lpstr>Утренники: «Осенний праздник », «День Матери»,  «Новый год», «23 февраля», « 8 марта»,«Пасха», «9 мая»</vt:lpstr>
      <vt:lpstr>Участие в конкурсах,  акциях, выставках</vt:lpstr>
      <vt:lpstr>А также в районных, всероссийских  мероприятиях</vt:lpstr>
      <vt:lpstr>В течение года мы приобщали родителей к участию в жизни детского сада</vt:lpstr>
      <vt:lpstr>Работа с родителями была очень разнообразна</vt:lpstr>
      <vt:lpstr>Наши кружоки: «Грамотейка», «Радуга красок», «Развивайка»</vt:lpstr>
      <vt:lpstr>Наши успехи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843</cp:revision>
  <dcterms:created xsi:type="dcterms:W3CDTF">2010-05-23T14:28:12Z</dcterms:created>
  <dcterms:modified xsi:type="dcterms:W3CDTF">2024-05-23T10:28:37Z</dcterms:modified>
</cp:coreProperties>
</file>