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EB1A-D254-42D0-AE34-61E01FC8C0B5}" type="datetimeFigureOut">
              <a:rPr lang="ru-RU" smtClean="0"/>
              <a:pPr/>
              <a:t>04.03.2019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A175A-CC91-420A-8C70-5642A97A2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28728" y="500043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МДОУ «</a:t>
            </a:r>
            <a:r>
              <a:rPr lang="ru-RU" b="1" dirty="0" smtClean="0">
                <a:latin typeface="Century Gothic" pitchFamily="34" charset="0"/>
              </a:rPr>
              <a:t>Детский сад №1 </a:t>
            </a:r>
            <a:r>
              <a:rPr lang="ru-RU" dirty="0" err="1" smtClean="0">
                <a:latin typeface="Century Gothic" pitchFamily="34" charset="0"/>
              </a:rPr>
              <a:t>Сонковского</a:t>
            </a:r>
            <a:r>
              <a:rPr lang="ru-RU" dirty="0" smtClean="0">
                <a:latin typeface="Century Gothic" pitchFamily="34" charset="0"/>
              </a:rPr>
              <a:t> района Тверской области»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1582341"/>
            <a:ext cx="45720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66"/>
                </a:solidFill>
                <a:latin typeface="Century Gothic" pitchFamily="34" charset="0"/>
              </a:rPr>
              <a:t>ПОРТФОЛИО</a:t>
            </a:r>
            <a:endParaRPr lang="ru-RU" sz="3200" b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Воспитателя первой квалификационной категории</a:t>
            </a:r>
          </a:p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66"/>
                </a:solidFill>
                <a:latin typeface="Century Gothic" pitchFamily="34" charset="0"/>
              </a:rPr>
              <a:t>Кузнецовой Татьяны Викторовны</a:t>
            </a:r>
          </a:p>
          <a:p>
            <a:pPr algn="ctr"/>
            <a:endParaRPr lang="ru-RU" sz="2800" b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Моё кредо:</a:t>
            </a:r>
          </a:p>
          <a:p>
            <a:pPr algn="ctr"/>
            <a:endParaRPr lang="ru-RU" sz="20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s://pp.userapi.com/c834400/v834400403/a9d29/HtK7VJ6P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2857500" cy="43548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47863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smtClean="0">
                <a:cs typeface="Arabic Typesetting" pitchFamily="66" charset="-78"/>
              </a:rPr>
              <a:t>«Познавая </a:t>
            </a:r>
            <a:r>
              <a:rPr lang="ru-RU" b="1" i="1" dirty="0" smtClean="0">
                <a:cs typeface="Arabic Typesetting" pitchFamily="66" charset="-78"/>
              </a:rPr>
              <a:t>ребенка, дай познать себя. Делай это грамотно, осторожно, боясь обидеть ненароком. И ребенок станет величайшим открытием!»</a:t>
            </a:r>
            <a:endParaRPr lang="ru-RU" dirty="0"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Успехи воспитанников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7" name="Рисунок 6" descr="SDC15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5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92867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5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92867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5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92867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57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857628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DC157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0562" y="378619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DC157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378619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дипломы март\282955ВО1.Б.2019.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3857628"/>
            <a:ext cx="1891288" cy="267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Личные достижения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4" name="Рисунок 3" descr="SDC15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857232"/>
            <a:ext cx="3474720" cy="2606040"/>
          </a:xfrm>
          <a:prstGeom prst="rect">
            <a:avLst/>
          </a:prstGeom>
        </p:spPr>
      </p:pic>
      <p:pic>
        <p:nvPicPr>
          <p:cNvPr id="5" name="Рисунок 4" descr="SDC157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928670"/>
            <a:ext cx="2345436" cy="3127248"/>
          </a:xfrm>
          <a:prstGeom prst="rect">
            <a:avLst/>
          </a:prstGeom>
        </p:spPr>
      </p:pic>
      <p:pic>
        <p:nvPicPr>
          <p:cNvPr id="6" name="Рисунок 5" descr="SDC15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500438"/>
            <a:ext cx="2345436" cy="3127248"/>
          </a:xfrm>
          <a:prstGeom prst="rect">
            <a:avLst/>
          </a:prstGeom>
        </p:spPr>
      </p:pic>
      <p:pic>
        <p:nvPicPr>
          <p:cNvPr id="7" name="Рисунок 6" descr="SDC157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928670"/>
            <a:ext cx="2345436" cy="3127248"/>
          </a:xfrm>
          <a:prstGeom prst="rect">
            <a:avLst/>
          </a:prstGeom>
        </p:spPr>
      </p:pic>
      <p:pic>
        <p:nvPicPr>
          <p:cNvPr id="8" name="Рисунок 7" descr="SDC157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3500438"/>
            <a:ext cx="2345436" cy="3127248"/>
          </a:xfrm>
          <a:prstGeom prst="rect">
            <a:avLst/>
          </a:prstGeom>
        </p:spPr>
      </p:pic>
      <p:pic>
        <p:nvPicPr>
          <p:cNvPr id="9" name="Рисунок 8" descr="SDC157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3500438"/>
            <a:ext cx="2345436" cy="3127248"/>
          </a:xfrm>
          <a:prstGeom prst="rect">
            <a:avLst/>
          </a:prstGeom>
        </p:spPr>
      </p:pic>
      <p:pic>
        <p:nvPicPr>
          <p:cNvPr id="10" name="Рисунок 9" descr="SDC157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3500438"/>
            <a:ext cx="2345436" cy="312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Благодарность родителей</a:t>
            </a:r>
            <a:endParaRPr lang="ru-RU" dirty="0"/>
          </a:p>
        </p:txBody>
      </p:sp>
      <p:pic>
        <p:nvPicPr>
          <p:cNvPr id="3" name="Рисунок 2" descr="SDC157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285992"/>
            <a:ext cx="2606040" cy="3474720"/>
          </a:xfrm>
          <a:prstGeom prst="rect">
            <a:avLst/>
          </a:prstGeom>
        </p:spPr>
      </p:pic>
      <p:pic>
        <p:nvPicPr>
          <p:cNvPr id="4" name="Рисунок 3" descr="SDC15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4"/>
            <a:ext cx="2606040" cy="3474720"/>
          </a:xfrm>
          <a:prstGeom prst="rect">
            <a:avLst/>
          </a:prstGeom>
        </p:spPr>
      </p:pic>
      <p:pic>
        <p:nvPicPr>
          <p:cNvPr id="5" name="Рисунок 4" descr="SDC15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071810"/>
            <a:ext cx="2606040" cy="3474720"/>
          </a:xfrm>
          <a:prstGeom prst="rect">
            <a:avLst/>
          </a:prstGeom>
        </p:spPr>
      </p:pic>
      <p:pic>
        <p:nvPicPr>
          <p:cNvPr id="6" name="Рисунок 5" descr="SDC157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1500174"/>
            <a:ext cx="260604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52149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/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Личные </a:t>
            </a:r>
            <a:r>
              <a:rPr lang="ru-RU" b="1" dirty="0" smtClean="0">
                <a:latin typeface="Century Gothic" pitchFamily="34" charset="0"/>
              </a:rPr>
              <a:t>достижения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sz="1700" dirty="0" smtClean="0"/>
              <a:t> Грамота  отдела образования  администрации </a:t>
            </a:r>
            <a:r>
              <a:rPr lang="ru-RU" sz="1700" dirty="0" err="1" smtClean="0"/>
              <a:t>Сонковского</a:t>
            </a:r>
            <a:r>
              <a:rPr lang="ru-RU" sz="1700" dirty="0" smtClean="0"/>
              <a:t> р-на (Приказ №36 от 27.08.2012г.) </a:t>
            </a:r>
            <a:br>
              <a:rPr lang="ru-RU" sz="1700" dirty="0" smtClean="0"/>
            </a:br>
            <a:r>
              <a:rPr lang="ru-RU" sz="1700" dirty="0" smtClean="0"/>
              <a:t>Диплом победителя районного конкурса педагогического мастерства от 28.02.2014г.</a:t>
            </a:r>
            <a:br>
              <a:rPr lang="ru-RU" sz="1700" dirty="0" smtClean="0"/>
            </a:br>
            <a:r>
              <a:rPr lang="ru-RU" sz="1700" dirty="0" smtClean="0"/>
              <a:t>Диплом </a:t>
            </a:r>
            <a:r>
              <a:rPr lang="en-US" sz="1700" dirty="0" smtClean="0"/>
              <a:t>II</a:t>
            </a:r>
            <a:r>
              <a:rPr lang="ru-RU" sz="1700" dirty="0" smtClean="0"/>
              <a:t> степени за участие в муниципальном конкурсе «Мой лучший урок» от 17.02.2013г.</a:t>
            </a:r>
            <a:br>
              <a:rPr lang="ru-RU" sz="1700" dirty="0" smtClean="0"/>
            </a:br>
            <a:r>
              <a:rPr lang="ru-RU" sz="1700" dirty="0" smtClean="0"/>
              <a:t>Диплом победителя в международном конкурсе поделок «Шкатулка талантов» от 12.09.2015г.</a:t>
            </a:r>
            <a:br>
              <a:rPr lang="ru-RU" sz="1700" dirty="0" smtClean="0"/>
            </a:br>
            <a:r>
              <a:rPr lang="ru-RU" sz="1700" dirty="0" smtClean="0"/>
              <a:t>Сертификат участника в конкурсе методических работ на образовательном портале «Учись, учись» от 9.09.2015г</a:t>
            </a:r>
            <a:r>
              <a:rPr lang="ru-RU" sz="1700" dirty="0" smtClean="0"/>
              <a:t>.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Благодарности МДОУ «Детский сад №1» :</a:t>
            </a:r>
            <a:br>
              <a:rPr lang="ru-RU" sz="1700" dirty="0" smtClean="0"/>
            </a:br>
            <a:r>
              <a:rPr lang="ru-RU" sz="1700" dirty="0" smtClean="0"/>
              <a:t>Приказ №9 от 09.03.2011г.;</a:t>
            </a:r>
            <a:br>
              <a:rPr lang="ru-RU" sz="1700" dirty="0" smtClean="0"/>
            </a:br>
            <a:r>
              <a:rPr lang="ru-RU" sz="1700" dirty="0" smtClean="0"/>
              <a:t>Приказ №3 от 11.03.2013г. ;</a:t>
            </a:r>
            <a:br>
              <a:rPr lang="ru-RU" sz="1700" dirty="0" smtClean="0"/>
            </a:br>
            <a:r>
              <a:rPr lang="ru-RU" sz="1700" dirty="0" smtClean="0"/>
              <a:t>Приказ «6 от 25.02.2014г.;</a:t>
            </a:r>
            <a:br>
              <a:rPr lang="ru-RU" sz="1700" dirty="0" smtClean="0"/>
            </a:br>
            <a:r>
              <a:rPr lang="ru-RU" sz="1700" dirty="0" smtClean="0"/>
              <a:t>Приказ №8 от 24.03.2014г. ;</a:t>
            </a:r>
            <a:br>
              <a:rPr lang="ru-RU" sz="1700" dirty="0" smtClean="0"/>
            </a:br>
            <a:r>
              <a:rPr lang="ru-RU" sz="1700" dirty="0" smtClean="0"/>
              <a:t>Приказ №14 от 26.09.2014г. ;</a:t>
            </a:r>
            <a:br>
              <a:rPr lang="ru-RU" sz="1700" dirty="0" smtClean="0"/>
            </a:br>
            <a:r>
              <a:rPr lang="ru-RU" sz="1700" dirty="0" smtClean="0"/>
              <a:t>Приказ №11 от 10.02.2015г. </a:t>
            </a:r>
            <a:br>
              <a:rPr lang="ru-RU" sz="1700" dirty="0" smtClean="0"/>
            </a:br>
            <a:r>
              <a:rPr lang="ru-RU" sz="1700" dirty="0" smtClean="0"/>
              <a:t>Благодарность Главы </a:t>
            </a:r>
            <a:r>
              <a:rPr lang="ru-RU" sz="1700" dirty="0" err="1" smtClean="0"/>
              <a:t>Сонковского</a:t>
            </a:r>
            <a:r>
              <a:rPr lang="ru-RU" sz="1700" dirty="0" smtClean="0"/>
              <a:t> района  от 24.08.2016  №</a:t>
            </a:r>
            <a:r>
              <a:rPr lang="ru-RU" sz="1700" dirty="0" smtClean="0"/>
              <a:t>125-рг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Диплом </a:t>
            </a:r>
            <a:r>
              <a:rPr lang="en-US" sz="1700" dirty="0" smtClean="0"/>
              <a:t>I</a:t>
            </a:r>
            <a:r>
              <a:rPr lang="ru-RU" sz="1700" dirty="0" smtClean="0"/>
              <a:t>место  в международном творческом образовательном конкурсе « Ярмарка талантов» декабрь 2017г</a:t>
            </a:r>
            <a:r>
              <a:rPr lang="ru-RU" sz="1700" dirty="0" smtClean="0"/>
              <a:t>.</a:t>
            </a:r>
            <a:br>
              <a:rPr lang="ru-RU" sz="1700" dirty="0" smtClean="0"/>
            </a:br>
            <a:r>
              <a:rPr lang="ru-RU" sz="1700" dirty="0" smtClean="0"/>
              <a:t>Диплом </a:t>
            </a:r>
            <a:r>
              <a:rPr lang="en-US" sz="1700" dirty="0" smtClean="0"/>
              <a:t>I</a:t>
            </a:r>
            <a:r>
              <a:rPr lang="ru-RU" sz="1700" dirty="0" smtClean="0"/>
              <a:t> степени </a:t>
            </a:r>
            <a:r>
              <a:rPr lang="ru-RU" sz="1700" dirty="0" smtClean="0"/>
              <a:t>за участие в муниципальном </a:t>
            </a:r>
            <a:r>
              <a:rPr lang="ru-RU" sz="1700" dirty="0" smtClean="0"/>
              <a:t> профессиональном конкурсе </a:t>
            </a:r>
            <a:r>
              <a:rPr lang="ru-RU" sz="1700" dirty="0" smtClean="0"/>
              <a:t>«Мой лучший урок» </a:t>
            </a:r>
            <a:r>
              <a:rPr lang="ru-RU" sz="1700" dirty="0" smtClean="0"/>
              <a:t> от 27.03.2017г.</a:t>
            </a:r>
            <a:br>
              <a:rPr lang="ru-RU" sz="1700" dirty="0" smtClean="0"/>
            </a:br>
            <a:r>
              <a:rPr lang="ru-RU" sz="1700" dirty="0" smtClean="0"/>
              <a:t>Благодарственное письмо от председателя территориальной избирательной комиссии </a:t>
            </a:r>
            <a:r>
              <a:rPr lang="ru-RU" sz="1700" dirty="0" err="1" smtClean="0"/>
              <a:t>Сонковского</a:t>
            </a:r>
            <a:r>
              <a:rPr lang="ru-RU" sz="1700" dirty="0" smtClean="0"/>
              <a:t> района  март 2018г.</a:t>
            </a:r>
            <a:br>
              <a:rPr lang="ru-RU" sz="1700" dirty="0" smtClean="0"/>
            </a:br>
            <a:r>
              <a:rPr lang="ru-RU" sz="1700" dirty="0" smtClean="0"/>
              <a:t>Диплом победителя муниципального профессионального конкурса «Моя лучшая методическая разработка»  от 23.04.2018  № 33</a:t>
            </a:r>
            <a:br>
              <a:rPr lang="ru-RU" sz="1700" dirty="0" smtClean="0"/>
            </a:br>
            <a:r>
              <a:rPr lang="ru-RU" sz="1700" dirty="0" smtClean="0"/>
              <a:t>Грамота от заведующей РОО от 27.09.2018г. № 53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857232"/>
            <a:ext cx="7072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714620"/>
            <a:ext cx="537198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 внимание!</a:t>
            </a:r>
            <a:endParaRPr lang="ru-RU" sz="6000" b="1" i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72866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Общие сведения</a:t>
            </a:r>
          </a:p>
          <a:p>
            <a:pPr algn="ctr"/>
            <a:endParaRPr lang="ru-RU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600" dirty="0" smtClean="0">
                <a:latin typeface="Century Gothic" pitchFamily="34" charset="0"/>
              </a:rPr>
              <a:t>Дата рождения </a:t>
            </a:r>
          </a:p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22 сентября 1975г.</a:t>
            </a:r>
          </a:p>
          <a:p>
            <a:pPr algn="ctr"/>
            <a:r>
              <a:rPr lang="ru-RU" sz="3600" dirty="0" smtClean="0">
                <a:latin typeface="Century Gothic" pitchFamily="34" charset="0"/>
              </a:rPr>
              <a:t>Занимаемая должность </a:t>
            </a:r>
          </a:p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воспитатель детского сада</a:t>
            </a:r>
          </a:p>
          <a:p>
            <a:pPr algn="ctr"/>
            <a:r>
              <a:rPr lang="ru-RU" sz="3600" dirty="0" smtClean="0">
                <a:latin typeface="Century Gothic" pitchFamily="34" charset="0"/>
              </a:rPr>
              <a:t>Общий трудовой стаж </a:t>
            </a:r>
          </a:p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24 </a:t>
            </a:r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года</a:t>
            </a:r>
          </a:p>
          <a:p>
            <a:pPr algn="ctr"/>
            <a:r>
              <a:rPr lang="ru-RU" sz="3600" dirty="0" smtClean="0">
                <a:latin typeface="Century Gothic" pitchFamily="34" charset="0"/>
              </a:rPr>
              <a:t>Стаж педагогической работы </a:t>
            </a:r>
          </a:p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24 </a:t>
            </a:r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года</a:t>
            </a:r>
          </a:p>
          <a:p>
            <a:pPr algn="ctr"/>
            <a:r>
              <a:rPr lang="ru-RU" sz="3600" dirty="0" smtClean="0">
                <a:latin typeface="Century Gothic" pitchFamily="34" charset="0"/>
              </a:rPr>
              <a:t>В данном учреждении </a:t>
            </a:r>
            <a:endParaRPr lang="ru-RU" sz="3600" dirty="0" smtClean="0">
              <a:latin typeface="Century Gothic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20 </a:t>
            </a:r>
            <a:r>
              <a:rPr lang="ru-RU" sz="3600" b="1" dirty="0" smtClean="0">
                <a:solidFill>
                  <a:srgbClr val="D60093"/>
                </a:solidFill>
                <a:latin typeface="Century Gothic" pitchFamily="34" charset="0"/>
              </a:rPr>
              <a:t>лет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28680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Century Gothic" pitchFamily="34" charset="0"/>
              </a:rPr>
              <a:t>Образование</a:t>
            </a:r>
            <a:endParaRPr lang="ru-RU" sz="2400" u="sng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b="1" dirty="0" err="1" smtClean="0">
                <a:latin typeface="Century Gothic" pitchFamily="34" charset="0"/>
              </a:rPr>
              <a:t>Калязинский</a:t>
            </a:r>
            <a:r>
              <a:rPr lang="ru-RU" b="1" dirty="0" smtClean="0">
                <a:latin typeface="Century Gothic" pitchFamily="34" charset="0"/>
              </a:rPr>
              <a:t> филиал Тверского </a:t>
            </a:r>
            <a:r>
              <a:rPr lang="ru-RU" b="1" dirty="0" err="1" smtClean="0">
                <a:latin typeface="Century Gothic" pitchFamily="34" charset="0"/>
              </a:rPr>
              <a:t>пед</a:t>
            </a:r>
            <a:r>
              <a:rPr lang="ru-RU" b="1" dirty="0" smtClean="0">
                <a:latin typeface="Century Gothic" pitchFamily="34" charset="0"/>
              </a:rPr>
              <a:t>. училища 1995г.</a:t>
            </a:r>
          </a:p>
          <a:p>
            <a:pPr algn="ctr"/>
            <a:r>
              <a:rPr lang="ru-RU" sz="1600" b="1" i="1" dirty="0" smtClean="0">
                <a:latin typeface="Century Gothic" pitchFamily="34" charset="0"/>
              </a:rPr>
              <a:t>Специальность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–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учитель начальных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классов</a:t>
            </a:r>
            <a:endParaRPr lang="ru-RU" sz="1600" b="1" i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ГБОУ </a:t>
            </a:r>
            <a:r>
              <a:rPr lang="ru-RU" sz="1600" b="1" dirty="0" smtClean="0">
                <a:latin typeface="Century Gothic" pitchFamily="34" charset="0"/>
              </a:rPr>
              <a:t>ДО Институт усовершенствования учителей (</a:t>
            </a:r>
            <a:r>
              <a:rPr lang="ru-RU" sz="1600" b="1" dirty="0" smtClean="0">
                <a:latin typeface="Century Gothic" pitchFamily="34" charset="0"/>
              </a:rPr>
              <a:t>2013)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     Программа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Актуальные проблемы и перспективы развития ДОО в условиях ФГОС</a:t>
            </a:r>
            <a:endParaRPr lang="ru-RU" sz="1600" b="1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           ГАОУ </a:t>
            </a:r>
            <a:r>
              <a:rPr lang="ru-RU" sz="1600" b="1" dirty="0" smtClean="0">
                <a:latin typeface="Century Gothic" pitchFamily="34" charset="0"/>
              </a:rPr>
              <a:t>ВО Московский городской педагогический университет (2016) </a:t>
            </a:r>
          </a:p>
          <a:p>
            <a:pPr algn="ctr"/>
            <a:r>
              <a:rPr lang="ru-RU" sz="1600" b="1" i="1" dirty="0" smtClean="0">
                <a:latin typeface="Century Gothic" pitchFamily="34" charset="0"/>
              </a:rPr>
              <a:t>     Специальность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Дошкольная педагогика. Воспитание и развитие детей в ДОО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ГБОУ ДО Институт усовершенствования учителей (2018)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Программа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Экспертная оценка профессиональной деятельности педагогических работников Тверской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области</a:t>
            </a:r>
          </a:p>
          <a:p>
            <a:pPr algn="ctr"/>
            <a:r>
              <a:rPr lang="ru-RU" sz="1600" b="1" i="1" dirty="0" smtClean="0">
                <a:latin typeface="Century Gothic" pitchFamily="34" charset="0"/>
              </a:rPr>
              <a:t>Частное образовательное учреждение дополнительного профессионального образования «Образовательный центр</a:t>
            </a:r>
          </a:p>
          <a:p>
            <a:pPr algn="ctr"/>
            <a:r>
              <a:rPr lang="ru-RU" sz="1600" b="1" i="1" dirty="0" smtClean="0">
                <a:latin typeface="Century Gothic" pitchFamily="34" charset="0"/>
              </a:rPr>
              <a:t> </a:t>
            </a:r>
            <a:r>
              <a:rPr lang="ru-RU" sz="1600" i="1" dirty="0" smtClean="0">
                <a:latin typeface="Century Gothic" pitchFamily="34" charset="0"/>
              </a:rPr>
              <a:t>«Открытое образование» </a:t>
            </a:r>
            <a:r>
              <a:rPr lang="ru-RU" sz="1600" b="1" i="1" dirty="0" smtClean="0">
                <a:latin typeface="Century Gothic" pitchFamily="34" charset="0"/>
              </a:rPr>
              <a:t>(2018)</a:t>
            </a:r>
          </a:p>
          <a:p>
            <a:pPr algn="ctr"/>
            <a:r>
              <a:rPr lang="ru-RU" sz="1600" b="1" i="1" dirty="0" smtClean="0">
                <a:latin typeface="Century Gothic" pitchFamily="34" charset="0"/>
              </a:rPr>
              <a:t>Специальность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– Педагог дополнительного образования 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Частное образовательное учреждение дополнительного           профессионального образования «Образовательный центр «Открытое образование» (2019)</a:t>
            </a:r>
          </a:p>
          <a:p>
            <a:pPr algn="ctr"/>
            <a:r>
              <a:rPr lang="ru-RU" sz="1600" b="1" dirty="0" smtClean="0">
                <a:latin typeface="Century Gothic" pitchFamily="34" charset="0"/>
              </a:rPr>
              <a:t> Программа </a:t>
            </a:r>
            <a:r>
              <a:rPr lang="ru-RU" sz="1600" i="1" dirty="0" smtClean="0">
                <a:solidFill>
                  <a:srgbClr val="FF0066"/>
                </a:solidFill>
                <a:latin typeface="Century Gothic" pitchFamily="34" charset="0"/>
              </a:rPr>
              <a:t>– Теория, методика и образовательно-воспитательные технологии дошкольного образования при введении и реализации ФГОС ДО</a:t>
            </a:r>
          </a:p>
          <a:p>
            <a:pPr algn="ctr"/>
            <a:endParaRPr lang="ru-RU" sz="1600" i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endParaRPr lang="ru-RU" sz="1600" i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endParaRPr lang="ru-RU" sz="2000" i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endParaRPr lang="ru-RU" b="1" dirty="0" smtClean="0">
              <a:latin typeface="Century Gothic" pitchFamily="34" charset="0"/>
            </a:endParaRPr>
          </a:p>
          <a:p>
            <a:pPr algn="ctr"/>
            <a:endParaRPr lang="ru-RU" i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endParaRPr lang="ru-RU" i="1" dirty="0" smtClean="0">
              <a:solidFill>
                <a:srgbClr val="FF0066"/>
              </a:solidFill>
              <a:latin typeface="Century Gothic" pitchFamily="34" charset="0"/>
            </a:endParaRPr>
          </a:p>
          <a:p>
            <a:pPr algn="ctr"/>
            <a:endParaRPr lang="ru-RU" i="1" dirty="0" smtClean="0">
              <a:solidFill>
                <a:srgbClr val="FF00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Century Gothic" pitchFamily="34" charset="0"/>
              </a:rPr>
              <a:t>Дополнительная информация</a:t>
            </a: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3600" dirty="0" smtClean="0">
                <a:latin typeface="Century Gothic" pitchFamily="34" charset="0"/>
              </a:rPr>
              <a:t>Навыки работы с ПК: </a:t>
            </a:r>
            <a:r>
              <a:rPr lang="en-US" sz="3600" i="1" dirty="0" smtClean="0">
                <a:solidFill>
                  <a:srgbClr val="FF0066"/>
                </a:solidFill>
                <a:latin typeface="Century Gothic" pitchFamily="34" charset="0"/>
              </a:rPr>
              <a:t>Ms Office, PowerPoint</a:t>
            </a:r>
            <a:r>
              <a:rPr lang="ru-RU" sz="3600" i="1" dirty="0" smtClean="0">
                <a:solidFill>
                  <a:srgbClr val="FF0066"/>
                </a:solidFill>
                <a:latin typeface="Century Gothic" pitchFamily="34" charset="0"/>
              </a:rPr>
              <a:t>, работа с проектами.</a:t>
            </a:r>
          </a:p>
          <a:p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  <a:p>
            <a:r>
              <a:rPr lang="ru-RU" sz="3600" dirty="0" smtClean="0">
                <a:latin typeface="Century Gothic" pitchFamily="34" charset="0"/>
              </a:rPr>
              <a:t>Интересы, хобби: </a:t>
            </a:r>
            <a:r>
              <a:rPr lang="ru-RU" sz="3600" i="1" dirty="0" smtClean="0">
                <a:solidFill>
                  <a:srgbClr val="FF0066"/>
                </a:solidFill>
                <a:latin typeface="Century Gothic" pitchFamily="34" charset="0"/>
              </a:rPr>
              <a:t>чтение художественной и педагогической литературы, вязание, работа по декорированию приусадебного участка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Участие в педсоветах, семинарах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5" name="Рисунок 4" descr="SDC10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474720" cy="26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DC15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26537">
            <a:off x="6427445" y="983324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3806">
            <a:off x="4222694" y="1496815"/>
            <a:ext cx="2143140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DC157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2244">
            <a:off x="6188095" y="3896628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entury Gothic" pitchFamily="34" charset="0"/>
              </a:rPr>
              <a:t>Методические разработки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1285861"/>
            <a:ext cx="50720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entury Gothic" pitchFamily="34" charset="0"/>
              </a:rPr>
              <a:t>«Артикуляционный кубик», «Ветерок», «Мы весёлые матрёшки», «Смешные человечки», «Волшебные точки», «Мы сажаем огород», «Геометрический автобус», « Осенние краски», « Белый цвет» – </a:t>
            </a:r>
            <a:r>
              <a:rPr lang="ru-RU" dirty="0" smtClean="0">
                <a:latin typeface="Century Gothic" pitchFamily="34" charset="0"/>
              </a:rPr>
              <a:t>дидактические игры, сделанные своими руками;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«Игрушки» </a:t>
            </a:r>
            <a:r>
              <a:rPr lang="ru-RU" dirty="0" smtClean="0">
                <a:latin typeface="Century Gothic" pitchFamily="34" charset="0"/>
              </a:rPr>
              <a:t>– занятие в младшей группе;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«Путешествие в страну эмоций» </a:t>
            </a:r>
            <a:r>
              <a:rPr lang="ru-RU" dirty="0" smtClean="0">
                <a:latin typeface="Century Gothic" pitchFamily="34" charset="0"/>
              </a:rPr>
              <a:t>– занятие для детей в средней группе;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«Навстречу звёздам» </a:t>
            </a:r>
            <a:r>
              <a:rPr lang="ru-RU" dirty="0" smtClean="0">
                <a:latin typeface="Century Gothic" pitchFamily="34" charset="0"/>
              </a:rPr>
              <a:t>– занятие в старшей группе по познавательному развитию;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Century Gothic" pitchFamily="34" charset="0"/>
              </a:rPr>
              <a:t> «Юные волшебники» </a:t>
            </a:r>
            <a:r>
              <a:rPr lang="ru-RU" dirty="0" smtClean="0">
                <a:latin typeface="Century Gothic" pitchFamily="34" charset="0"/>
              </a:rPr>
              <a:t>– интегрированное занятие в старшей группе;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b="1" dirty="0" smtClean="0">
                <a:latin typeface="Century Gothic" pitchFamily="34" charset="0"/>
              </a:rPr>
              <a:t>«Забавные кляксы» </a:t>
            </a:r>
            <a:r>
              <a:rPr lang="ru-RU" dirty="0" smtClean="0">
                <a:latin typeface="Century Gothic" pitchFamily="34" charset="0"/>
              </a:rPr>
              <a:t>– нетрадиционные техники в изобразительной деятельности в старшей группе;</a:t>
            </a:r>
          </a:p>
        </p:txBody>
      </p:sp>
      <p:pic>
        <p:nvPicPr>
          <p:cNvPr id="6" name="Рисунок 5" descr="SAM_09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00504"/>
            <a:ext cx="3415284" cy="227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37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7298"/>
            <a:ext cx="3127248" cy="234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Разработка сценариев </a:t>
            </a:r>
            <a:br>
              <a:rPr lang="ru-RU" b="1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и участие в праздниках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8" name="Рисунок 7" descr="SDC1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00174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02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00174"/>
            <a:ext cx="2779776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1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500570"/>
            <a:ext cx="2779776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DC118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28586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DC119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3786190"/>
            <a:ext cx="2084832" cy="277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SDC1436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4429132"/>
            <a:ext cx="2779776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Работа с родителями</a:t>
            </a:r>
            <a:br>
              <a:rPr lang="ru-RU" b="1" dirty="0" smtClean="0">
                <a:latin typeface="Century Gothic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48" y="610136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latin typeface="Century Gothic" pitchFamily="34" charset="0"/>
              </a:rPr>
              <a:t>Родительские собрания на тему: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«Особенности развития детей 2-3 лет»;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«Игрушки в жизни ребенка»;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«Капризы и упрямство»;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«Что такое самостоятельность»;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«Задачи воспитания и обучения на год»;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«Использование элементов русского народного фольклора в обучении детей»;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«Учимся играя»;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«Индивидуальный подход к ребенку»;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«Родителям о ФГОС»;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«Как отвечать на детские вопросы»;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«Ваш ребенок идет в школу»;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entury Gothic" pitchFamily="34" charset="0"/>
              </a:rPr>
              <a:t> «Вот и стали мы на год взрослее»</a:t>
            </a:r>
          </a:p>
        </p:txBody>
      </p:sp>
      <p:pic>
        <p:nvPicPr>
          <p:cNvPr id="6" name="Рисунок 5" descr="SDC13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3127248" cy="234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DC15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000504"/>
            <a:ext cx="3127248" cy="234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entury Gothic" pitchFamily="34" charset="0"/>
              </a:rPr>
              <a:t>Оформительская деятельность</a:t>
            </a:r>
            <a:r>
              <a:rPr lang="ru-RU" sz="5400" b="1" dirty="0" smtClean="0">
                <a:latin typeface="Century Gothic" pitchFamily="34" charset="0"/>
              </a:rPr>
              <a:t/>
            </a:r>
            <a:br>
              <a:rPr lang="ru-RU" sz="5400" b="1" dirty="0" smtClean="0">
                <a:latin typeface="Century Gothic" pitchFamily="34" charset="0"/>
              </a:rPr>
            </a:br>
            <a:endParaRPr lang="ru-RU" dirty="0"/>
          </a:p>
        </p:txBody>
      </p:sp>
      <p:pic>
        <p:nvPicPr>
          <p:cNvPr id="4" name="Рисунок 3" descr="паз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2487168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шар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642918"/>
            <a:ext cx="2114093" cy="281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каз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643446"/>
            <a:ext cx="2643206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1502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285860"/>
            <a:ext cx="2984602" cy="198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DC12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500570"/>
            <a:ext cx="2779776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DC151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16" y="4143380"/>
            <a:ext cx="2779776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468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Участие в педсоветах, семинарах </vt:lpstr>
      <vt:lpstr>Методические разработки</vt:lpstr>
      <vt:lpstr>Разработка сценариев  и участие в праздниках </vt:lpstr>
      <vt:lpstr>Работа с родителями </vt:lpstr>
      <vt:lpstr>Оформительская деятельность </vt:lpstr>
      <vt:lpstr>Успехи воспитанников </vt:lpstr>
      <vt:lpstr>Личные достижения </vt:lpstr>
      <vt:lpstr>Благодарность родителей</vt:lpstr>
      <vt:lpstr>    Личные достижения  Грамота  отдела образования  администрации Сонковского р-на (Приказ №36 от 27.08.2012г.)  Диплом победителя районного конкурса педагогического мастерства от 28.02.2014г. Диплом II степени за участие в муниципальном конкурсе «Мой лучший урок» от 17.02.2013г. Диплом победителя в международном конкурсе поделок «Шкатулка талантов» от 12.09.2015г. Сертификат участника в конкурсе методических работ на образовательном портале «Учись, учись» от 9.09.2015г. Благодарности МДОУ «Детский сад №1» : Приказ №9 от 09.03.2011г.; Приказ №3 от 11.03.2013г. ; Приказ «6 от 25.02.2014г.; Приказ №8 от 24.03.2014г. ; Приказ №14 от 26.09.2014г. ; Приказ №11 от 10.02.2015г.  Благодарность Главы Сонковского района  от 24.08.2016  №125-рг Диплом Iместо  в международном творческом образовательном конкурсе « Ярмарка талантов» декабрь 2017г. Диплом I степени за участие в муниципальном  профессиональном конкурсе «Мой лучший урок»  от 27.03.2017г. Благодарственное письмо от председателя территориальной избирательной комиссии Сонковского района  март 2018г. Диплом победителя муниципального профессионального конкурса «Моя лучшая методическая разработка»  от 23.04.2018  № 33 Грамота от заведующей РОО от 27.09.2018г. № 53   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фантазия</dc:title>
  <dc:creator>Татьяна</dc:creator>
  <cp:lastModifiedBy>USER</cp:lastModifiedBy>
  <cp:revision>30</cp:revision>
  <dcterms:created xsi:type="dcterms:W3CDTF">2015-03-01T14:26:54Z</dcterms:created>
  <dcterms:modified xsi:type="dcterms:W3CDTF">2019-03-04T11:18:15Z</dcterms:modified>
</cp:coreProperties>
</file>