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3" r:id="rId4"/>
    <p:sldId id="262" r:id="rId5"/>
    <p:sldId id="261" r:id="rId6"/>
    <p:sldId id="260" r:id="rId7"/>
    <p:sldId id="258" r:id="rId8"/>
    <p:sldId id="259" r:id="rId9"/>
    <p:sldId id="264" r:id="rId10"/>
    <p:sldId id="265" r:id="rId11"/>
    <p:sldId id="269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92A2B-2D42-4A7A-871E-ADE23B6C364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4707-5DFD-4A0A-A9BF-649E48BAE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54707-5DFD-4A0A-A9BF-649E48BAE7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33AE-DDD1-4A70-91F1-4A5FEF24FE01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pisarevskaya.rusedu.net/gallery/1415/zakladk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44"/>
            <a:ext cx="9395311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789040"/>
            <a:ext cx="92157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Маленькие щаги к большим проектам:новые возможности технологии проектной деятельности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4525" y="188640"/>
            <a:ext cx="4965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Проект – это </a:t>
            </a:r>
            <a:r>
              <a:rPr lang="ru-RU" sz="40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sz="4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«П»</a:t>
            </a:r>
            <a:endParaRPr lang="ru-RU" sz="4000" i="1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96752"/>
            <a:ext cx="5256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-проблема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-проектирование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(планирование)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-поиск информации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-продукт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-презентация</a:t>
            </a:r>
            <a:endParaRPr lang="ru-RU" sz="4400" b="1" i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\фото развлечение Весёлые старты\SDC14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7" y="2125980"/>
            <a:ext cx="347472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32" y="83671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Calibri" panose="020F0502020204030204" pitchFamily="34" charset="0"/>
            </a:endParaRPr>
          </a:p>
          <a:p>
            <a:r>
              <a:rPr lang="ru-RU" sz="3600" b="1" i="1" dirty="0" smtClean="0">
                <a:latin typeface="Calibri" panose="020F0502020204030204" pitchFamily="34" charset="0"/>
              </a:rPr>
              <a:t>Метод </a:t>
            </a:r>
            <a:r>
              <a:rPr lang="ru-RU" sz="3600" b="1" i="1" dirty="0">
                <a:latin typeface="Calibri" panose="020F0502020204030204" pitchFamily="34" charset="0"/>
              </a:rPr>
              <a:t>проектов актуален и очень эффективен, он даёт ребёнку возможность экспериментировать, синтезировать полученные знания. развивать творческие способности и коммуникативные навыки, что позволяет ему успешно адаптироваться к изменившейся ситуации школьного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34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2958088" y="2412872"/>
            <a:ext cx="3672408" cy="237626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Проектная деятельность </a:t>
            </a:r>
            <a:endParaRPr lang="ru-RU" sz="2400" b="1" i="1" dirty="0">
              <a:solidFill>
                <a:srgbClr val="FF0000"/>
              </a:solidFill>
              <a:latin typeface="Calibri" panose="020F050202020403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89573" y="116632"/>
            <a:ext cx="2724894" cy="2492896"/>
          </a:xfrm>
          <a:prstGeom prst="ellipse">
            <a:avLst/>
          </a:prstGeom>
          <a:solidFill>
            <a:srgbClr val="FF0000"/>
          </a:solidFill>
          <a:ln>
            <a:solidFill>
              <a:srgbClr val="7F1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выявляет </a:t>
            </a:r>
            <a:r>
              <a:rPr lang="ru-RU" b="1" i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«</a:t>
            </a:r>
            <a:r>
              <a:rPr lang="ru-RU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зона </a:t>
            </a:r>
            <a:r>
              <a:rPr lang="ru-RU" b="1" i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ближайшего развития» 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940152" y="1052736"/>
            <a:ext cx="2808311" cy="2448272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400" dirty="0" smtClean="0"/>
          </a:p>
          <a:p>
            <a:pPr algn="ctr" eaLnBrk="0" hangingPunct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реализует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интересы  и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потребности ребёнка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21990" y="1232732"/>
            <a:ext cx="2728019" cy="2502024"/>
          </a:xfrm>
          <a:prstGeom prst="ellipse">
            <a:avLst/>
          </a:prstGeom>
          <a:solidFill>
            <a:srgbClr val="A55DF5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0" hangingPunct="0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формирует субъектную  позицию 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у  ребёнка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940152" y="3628428"/>
            <a:ext cx="2864172" cy="2502556"/>
          </a:xfrm>
          <a:prstGeom prst="ellipse">
            <a:avLst/>
          </a:prstGeom>
          <a:solidFill>
            <a:srgbClr val="FF00FF"/>
          </a:solidFill>
          <a:ln w="9525">
            <a:solidFill>
              <a:srgbClr val="A55DF5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sz="1400" dirty="0" smtClean="0"/>
          </a:p>
          <a:p>
            <a:pPr algn="ctr" eaLnBrk="0" hangingPunct="0"/>
            <a:r>
              <a:rPr lang="ru-RU" b="1" i="1" dirty="0" smtClean="0">
                <a:solidFill>
                  <a:srgbClr val="660066"/>
                </a:solidFill>
                <a:latin typeface="Calibri" panose="020F0502020204030204" pitchFamily="34" charset="0"/>
                <a:cs typeface="Arial" pitchFamily="34" charset="0"/>
              </a:rPr>
              <a:t>способствует </a:t>
            </a:r>
            <a:r>
              <a:rPr lang="ru-RU" b="1" i="1" dirty="0">
                <a:solidFill>
                  <a:srgbClr val="660066"/>
                </a:solidFill>
                <a:latin typeface="Calibri" panose="020F0502020204030204" pitchFamily="34" charset="0"/>
                <a:cs typeface="Arial" pitchFamily="34" charset="0"/>
              </a:rPr>
              <a:t>личностному  развитию  ребёнка</a:t>
            </a:r>
            <a:endParaRPr lang="ru-RU" b="1" i="1" dirty="0">
              <a:solidFill>
                <a:srgbClr val="660066"/>
              </a:solidFill>
              <a:latin typeface="Calibri" panose="020F050202020403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043608" y="3861048"/>
            <a:ext cx="2880320" cy="2520280"/>
          </a:xfrm>
          <a:prstGeom prst="ellipse">
            <a:avLst/>
          </a:prstGeom>
          <a:solidFill>
            <a:srgbClr val="00FFFF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раскрывает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его  индивидуальность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Arc 3"/>
          <p:cNvSpPr>
            <a:spLocks/>
          </p:cNvSpPr>
          <p:nvPr/>
        </p:nvSpPr>
        <p:spPr bwMode="auto">
          <a:xfrm rot="512603">
            <a:off x="4611503" y="4710714"/>
            <a:ext cx="576262" cy="215198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 rot="19446454">
            <a:off x="4878915" y="5771793"/>
            <a:ext cx="1381125" cy="2349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 rot="885654">
            <a:off x="4008437" y="5322929"/>
            <a:ext cx="1127125" cy="2952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miranimashek.com/_ph/119/2/6158969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" y="2663046"/>
            <a:ext cx="8793256" cy="17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365104"/>
            <a:ext cx="7768984" cy="18594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4200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 Феоктистова М.А.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1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фото для презентации\SDC11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48" y="1268760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для презентации\SDC11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" y="3212976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460748" y="-584195"/>
            <a:ext cx="45807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«Скажи мне – и я забуду, покажи мне – и я запомню,</a:t>
            </a:r>
          </a:p>
          <a:p>
            <a:r>
              <a:rPr lang="ru-RU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дай мне сделать – и я пойму»</a:t>
            </a:r>
          </a:p>
          <a:p>
            <a:r>
              <a:rPr lang="ru-R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Конфуций</a:t>
            </a:r>
            <a:endParaRPr lang="ru-RU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71703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>
              <a:latin typeface="Calibri" panose="020F0502020204030204" pitchFamily="34" charset="0"/>
            </a:endParaRPr>
          </a:p>
          <a:p>
            <a:pPr algn="just"/>
            <a:r>
              <a:rPr lang="ru-RU" sz="2400" b="1" i="1" dirty="0" smtClean="0">
                <a:latin typeface="Calibri" panose="020F0502020204030204" pitchFamily="34" charset="0"/>
              </a:rPr>
              <a:t>Основной </a:t>
            </a:r>
            <a:r>
              <a:rPr lang="ru-RU" sz="2400" b="1" i="1" dirty="0">
                <a:latin typeface="Calibri" panose="020F0502020204030204" pitchFamily="34" charset="0"/>
              </a:rPr>
              <a:t>целью проектного метода, является развитие свободной творческой личности ребёнка, которое определяется задачами развития и задачами исследовательской деятельности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6632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latin typeface="+mj-lt"/>
                <a:cs typeface="Times New Roman" panose="02020603050405020304" pitchFamily="18" charset="0"/>
              </a:rPr>
              <a:t>проектов - это  педагогическая  технология,  стержнем  которой является  самостоятельная  деятельность  детей - исследовательская,  познавательная, продуктивная, в процессе которой ребёнок познаёт окружающий мир и воплощает новые знания в реальные продукты. </a:t>
            </a:r>
          </a:p>
        </p:txBody>
      </p:sp>
    </p:spTree>
    <p:extLst>
      <p:ext uri="{BB962C8B-B14F-4D97-AF65-F5344CB8AC3E}">
        <p14:creationId xmlns:p14="http://schemas.microsoft.com/office/powerpoint/2010/main" val="31468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3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ПРОЕКТНАЯ 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ДЕЯТЕЛЬНОСТЬ ПОЗВОЛЯЕТ ФОРМИРОВАТЬ  ЛИЧНОСТНЫЕ КАЧЕСТВА РЕБЕНКА </a:t>
            </a:r>
            <a:endParaRPr lang="ru-RU" sz="2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Умение </a:t>
            </a: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работать в коллективе, ощущая себя членом команды, подчинять свой темперамент, характер, время, интересам общего дела.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Умение решать творческие споры, достигая договоренности.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Оказывать помощь участникам деятельности.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Умение обсуждать результаты деятельности.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Оценивать действия каждого, не воспринимая чужие успехи, как свое поражение.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Дети учатся сомневаться, мыслить критически, переживая при этом положительные эмоции: удивление, радость, гордость.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973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513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u="sng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000" b="1" i="1" u="sng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 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количеству: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индивидуальные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групповые</a:t>
            </a:r>
          </a:p>
          <a:p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 содержанию: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Монопроекты (одна образовательная область)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интегративные (две и более образовательные области)</a:t>
            </a:r>
          </a:p>
          <a:p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 продолжительности: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краткосрочные (1-4 недели)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среднесрочные (до 1 месяца)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долгосрочные (полугодие, учебный год)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 доминирующему виду проектной деятельности: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игровые(младшая группа)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информационные(средняя группа)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исследовательские(старшая группа)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творческие(младшая группа)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63640"/>
            <a:ext cx="731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Corbel" panose="020B0503020204020204" pitchFamily="34" charset="0"/>
              </a:rPr>
              <a:t>Типология проектов в ДОУ</a:t>
            </a:r>
            <a:endParaRPr lang="ru-RU" sz="4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02834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исследовательские-творческие </a:t>
            </a:r>
            <a:r>
              <a:rPr lang="ru-RU" sz="2400" b="1" i="1" dirty="0" smtClean="0"/>
              <a:t>проекты:</a:t>
            </a:r>
            <a:r>
              <a:rPr lang="ru-RU" sz="2400" i="1" dirty="0" smtClean="0"/>
              <a:t> дети экспериментируют, а затем результаты оформляют в виде газет, драматизации, детского дизайна;</a:t>
            </a:r>
          </a:p>
          <a:p>
            <a:r>
              <a:rPr lang="ru-RU" sz="2400" b="1" i="1" dirty="0" smtClean="0"/>
              <a:t>ролево-игровые проекты </a:t>
            </a:r>
            <a:r>
              <a:rPr lang="ru-RU" sz="2400" i="1" dirty="0" smtClean="0"/>
              <a:t>(с элементами творческих игр, когда дети входят в образ персонажей сказки и решают по-своему поставленные проблемы);</a:t>
            </a:r>
          </a:p>
          <a:p>
            <a:r>
              <a:rPr lang="ru-RU" sz="2400" b="1" i="1" dirty="0" smtClean="0"/>
              <a:t>информационно-практико-ориентированные проекты:</a:t>
            </a:r>
            <a:r>
              <a:rPr lang="ru-RU" sz="2400" i="1" dirty="0" smtClean="0"/>
              <a:t>дети собирают информацию и реализуют её, ориентируясь на социальные интересы (оформление и дизайн группы, витражи и др.);</a:t>
            </a:r>
          </a:p>
          <a:p>
            <a:r>
              <a:rPr lang="ru-RU" sz="2400" b="1" i="1" dirty="0" smtClean="0"/>
              <a:t>творческие проекты в детском саду</a:t>
            </a:r>
            <a:r>
              <a:rPr lang="ru-RU" sz="2400" i="1" dirty="0" smtClean="0"/>
              <a:t> (оформление результата в виде детского праздника, детского дизайна, например «театральная неделя»).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548680"/>
            <a:ext cx="4021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ВИДЫ ПРОЕКТОВ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236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libri" panose="020F0502020204030204" pitchFamily="34" charset="0"/>
              </a:rPr>
              <a:t>Проект «Цветы</a:t>
            </a:r>
            <a:r>
              <a:rPr lang="ru-RU" sz="2000" b="1" i="1" dirty="0" smtClean="0">
                <a:latin typeface="Calibri" panose="020F0502020204030204" pitchFamily="34" charset="0"/>
              </a:rPr>
              <a:t>»</a:t>
            </a:r>
          </a:p>
          <a:p>
            <a:r>
              <a:rPr lang="ru-RU" sz="2000" b="1" i="1" dirty="0" smtClean="0">
                <a:latin typeface="Calibri" panose="020F0502020204030204" pitchFamily="34" charset="0"/>
              </a:rPr>
              <a:t>( </a:t>
            </a:r>
            <a:r>
              <a:rPr lang="ru-RU" sz="2000" b="1" i="1" dirty="0" smtClean="0">
                <a:latin typeface="Calibri" panose="020F0502020204030204" pitchFamily="34" charset="0"/>
              </a:rPr>
              <a:t>младшая группа)</a:t>
            </a:r>
            <a:endParaRPr lang="ru-RU" sz="2000" b="1" i="1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User\Desktop\фото для презентации марины\P115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6287">
            <a:off x="143751" y="2246056"/>
            <a:ext cx="4311091" cy="28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презентации марины\SDC11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0090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ля презентации марины\SDC11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6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641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libri" panose="020F0502020204030204" pitchFamily="34" charset="0"/>
              </a:rPr>
              <a:t>Проект «Волшебные превращения воды</a:t>
            </a:r>
            <a:r>
              <a:rPr lang="ru-RU" sz="2000" b="1" i="1" dirty="0" smtClean="0">
                <a:latin typeface="Calibri" panose="020F0502020204030204" pitchFamily="34" charset="0"/>
              </a:rPr>
              <a:t>»</a:t>
            </a:r>
          </a:p>
          <a:p>
            <a:r>
              <a:rPr lang="ru-RU" sz="2000" b="1" i="1" dirty="0" smtClean="0">
                <a:latin typeface="Calibri" panose="020F0502020204030204" pitchFamily="34" charset="0"/>
              </a:rPr>
              <a:t>(</a:t>
            </a:r>
            <a:r>
              <a:rPr lang="ru-RU" sz="2000" b="1" i="1" dirty="0" smtClean="0">
                <a:latin typeface="Calibri" panose="020F0502020204030204" pitchFamily="34" charset="0"/>
              </a:rPr>
              <a:t>средняя группа)</a:t>
            </a:r>
            <a:endParaRPr lang="ru-RU" sz="2000" b="1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User\Desktop\фото для презентации марины\SDC11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9368"/>
            <a:ext cx="3387852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презентации марины\SDC14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7936"/>
            <a:ext cx="347472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для презентации марины\SDC11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32" y="1277922"/>
            <a:ext cx="347472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72816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Проект </a:t>
            </a:r>
            <a:r>
              <a:rPr lang="ru-RU" sz="2000" b="1" i="1" dirty="0" smtClean="0"/>
              <a:t>«За здоровьем в детский сад</a:t>
            </a:r>
            <a:r>
              <a:rPr lang="ru-RU" sz="2000" b="1" i="1" dirty="0" smtClean="0"/>
              <a:t>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</a:t>
            </a:r>
            <a:r>
              <a:rPr lang="ru-RU" sz="2000" b="1" i="1" dirty="0" smtClean="0"/>
              <a:t>(</a:t>
            </a:r>
            <a:r>
              <a:rPr lang="ru-RU" sz="2000" b="1" i="1" dirty="0" smtClean="0"/>
              <a:t>старшая группа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Picture 2" descr="C:\Users\User\Desktop\фото для презентации марины\SDC15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502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ля презентации марины\SDC14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для презентации марины\SDC15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87" y="3455060"/>
            <a:ext cx="3752698" cy="28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336</Words>
  <Application>Microsoft Office PowerPoint</Application>
  <PresentationFormat>Экран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</dc:title>
  <dc:creator>7</dc:creator>
  <cp:lastModifiedBy>User</cp:lastModifiedBy>
  <cp:revision>24</cp:revision>
  <dcterms:created xsi:type="dcterms:W3CDTF">2015-10-04T09:06:57Z</dcterms:created>
  <dcterms:modified xsi:type="dcterms:W3CDTF">2017-11-15T09:20:16Z</dcterms:modified>
</cp:coreProperties>
</file>