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57" r:id="rId3"/>
  </p:sldMasterIdLst>
  <p:notesMasterIdLst>
    <p:notesMasterId r:id="rId14"/>
  </p:notesMasterIdLst>
  <p:sldIdLst>
    <p:sldId id="256" r:id="rId4"/>
    <p:sldId id="257" r:id="rId5"/>
    <p:sldId id="258" r:id="rId6"/>
    <p:sldId id="260" r:id="rId7"/>
    <p:sldId id="265" r:id="rId8"/>
    <p:sldId id="264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5B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91" autoAdjust="0"/>
  </p:normalViewPr>
  <p:slideViewPr>
    <p:cSldViewPr>
      <p:cViewPr varScale="1">
        <p:scale>
          <a:sx n="61" d="100"/>
          <a:sy n="61" d="100"/>
        </p:scale>
        <p:origin x="-21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05BA5-B1F7-4AA3-8E23-F4750F2C56B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49472-8A8C-4B30-AAE3-5993A388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0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На современном этапе развития образовательной системы в России появляются новые технологии и формы взаимодействия с воспитанниками и их родителями, в основе которых лежит активизация первых и включение вторых в непосредственное участие в образовательный процесс ДОУ. 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Особенно хорошо они сочетаются в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квест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-технологии, или как его еще называют образовательный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квест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, который чаще всего пользуется популярностью у подростков и взрослых, благодаря неординарной организации образовательной деятельности и захватывающего сюжета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9472-8A8C-4B30-AAE3-5993A388B6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8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Если мы обратимся к словарю, то само понятие «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квест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» собственно и будет обозначать игру, поиски, которые требуют от игроков решения тех или иных умственных задач для преодоления препятствий и движения по сюжету, который может быть определен или же иметь множество исходов, где выбор будет зависеть от действий самого игрока.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9472-8A8C-4B30-AAE3-5993A388B6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5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Образовательный </a:t>
            </a:r>
            <a:r>
              <a:rPr lang="ru-RU" sz="1200" b="1" dirty="0" err="1" smtClean="0">
                <a:effectLst/>
                <a:latin typeface="Times New Roman"/>
                <a:ea typeface="Times New Roman"/>
                <a:cs typeface="Times New Roman"/>
              </a:rPr>
              <a:t>квест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– это совершенно новая форма обучающих и развлекательных программ, с помощью которой дети полностью погружаются в происходящее, получают заряд положительных эмоций и активно включаются в деятельность, ведь что может быть увлекательнее хорошей игры? Живой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квест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не только позволяет каждому участнику проявить свои знания, способности, но и способствует развитию коммуникационных взаимодействий между игроками, что стимулирует общение и служит хорошим способом сплотить играющих. 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квестах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присутствует элемент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соревновательности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, а также эффект неожиданности (неожиданная встреча, таинственность, атмосфера, декорации). Они способствуют развитию аналитических способностей, развивают фантазию и творчество, т.к. участники могут дополнять живые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квесты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по ходу их прохождения. Использование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квестов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позволяет уйти от традиционных форм обучения детей и значительно расширить рамки образовательного пространства. 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Для того, чтобы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квест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действительно был увлекательным и в тоже время, обучающим, чтобы задействовать всех участников и дать возможность каждому проявить себя, от педагога требуется высокий профессионализм как в плане подготовки такой игры, так и в ходе ее проведения. 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Идей для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квестов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может быть много, но самое главное – грамотно все реализовать. Сценарий должен быть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понятным, детальным, продуманным до мелочей.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9472-8A8C-4B30-AAE3-5993A388B6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6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Monotype Corsiva" panose="03010101010201010101" pitchFamily="66" charset="0"/>
              </a:rPr>
              <a:t>1. Вовлечение каждого ребёнка в активный познавательный процесс. </a:t>
            </a:r>
          </a:p>
          <a:p>
            <a:pPr marL="0" indent="0">
              <a:buNone/>
            </a:pPr>
            <a:r>
              <a:rPr lang="ru-RU" sz="1200" dirty="0" smtClean="0">
                <a:latin typeface="Monotype Corsiva" panose="03010101010201010101" pitchFamily="66" charset="0"/>
              </a:rPr>
              <a:t>2. Развитие </a:t>
            </a:r>
            <a:r>
              <a:rPr lang="ru-RU" sz="12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</a:rPr>
              <a:t>интереса к предмету </a:t>
            </a:r>
            <a:r>
              <a:rPr lang="ru-RU" sz="1200" dirty="0" smtClean="0">
                <a:latin typeface="Monotype Corsiva" panose="03010101010201010101" pitchFamily="66" charset="0"/>
              </a:rPr>
              <a:t>творческих способностей, воображения дошкольников.</a:t>
            </a:r>
          </a:p>
          <a:p>
            <a:pPr marL="0" indent="0">
              <a:buNone/>
            </a:pPr>
            <a:r>
              <a:rPr lang="ru-RU" sz="1200" dirty="0" smtClean="0">
                <a:latin typeface="Monotype Corsiva" panose="03010101010201010101" pitchFamily="66" charset="0"/>
              </a:rPr>
              <a:t>3. Формирование навыков исследовательской деятельности, умений самостоятельной работы с информацией, расширение кругозора, эрудиции, мотивации.</a:t>
            </a:r>
          </a:p>
          <a:p>
            <a:pPr marL="0" indent="0">
              <a:buNone/>
            </a:pPr>
            <a:r>
              <a:rPr lang="ru-RU" sz="1200" dirty="0" smtClean="0">
                <a:latin typeface="Monotype Corsiva" panose="03010101010201010101" pitchFamily="66" charset="0"/>
              </a:rPr>
              <a:t>4. Воспитание личной ответственности за выполнение задания.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9472-8A8C-4B30-AAE3-5993A388B6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9472-8A8C-4B30-AAE3-5993A388B6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9472-8A8C-4B30-AAE3-5993A388B6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0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9472-8A8C-4B30-AAE3-5993A388B6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8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4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9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69" y="1432223"/>
            <a:ext cx="7593331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5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4"/>
            <a:ext cx="47450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1" cy="639762"/>
          </a:xfrm>
        </p:spPr>
        <p:txBody>
          <a:bodyPr/>
          <a:lstStyle>
            <a:lvl1pPr>
              <a:defRPr sz="2800"/>
            </a:lvl1pPr>
          </a:lstStyle>
          <a:p>
            <a:fld id="{DA4DB965-B0C4-4E92-8D64-9893E23CD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80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4D7B1-3017-4E96-B5CE-D022EB84B0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5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1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24EFA-EC89-486C-8766-4690C822DE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65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3E8831-7102-44FA-8A40-7D8BAFB498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9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4664075"/>
            <a:ext cx="915035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4" y="4953001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EB8EE0-E15E-4080-BED9-6209E48D587D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D13B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AEF356-3356-4292-91C3-DF3CAD2DF0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027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121F-36B6-4F75-A9E8-DD5B47ABC68A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0D84D-719D-4C5B-B8B5-D0B5B32FDC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55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1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BD009E9A-162D-4FCD-8B0A-04F7D36936FA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608F70-4E17-476E-9B74-3E6B80C71D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34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1E6E7EA-E32F-43CF-ADCB-F8181626B1E3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C77F6B-B962-4213-8ACF-4905CD8776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83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289646-4991-4D17-8E2B-0BDC9EE4C435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C091-8D36-4FF5-8EE2-4B36D8FF9F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263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BC4A4D7F-8689-40BB-919E-D79F5B3682AC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D194F3-9BF4-4ADC-AFEA-7E0A63E0C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320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E9AD-D3E5-4527-8DC8-4F00861A43F6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2C4F9-0D2B-4011-9167-F00CB32A07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81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E8E75-702F-4856-944F-3468E24F7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41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5D331-FA76-4268-BF4B-595F6EA885AD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03C9E-73B3-4B10-B100-7A6EC8F102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252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4"/>
            <a:ext cx="3802063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DA4CF84C-7B3A-400D-BD82-B32B7358EBEB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50048F-FFB8-4170-BCFB-898A3D61B8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753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8311-01DF-4EB2-9CEB-2FDCA0471940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2F5D6-C7A6-4672-AFF3-C05E3634C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2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66E8-A0A2-4289-BD1E-48AEAE7A46BD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8DE79-D89E-4ACC-957D-B229F96C5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55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DB965-B0C4-4E92-8D64-9893E23CDF2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25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E8E75-702F-4856-944F-3468E24F7B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748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74F2-857E-42FF-A612-78D88F6CB60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015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B0C6D-E794-404C-8F36-9CE016BB0A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23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BB36D-3454-4040-B7C9-8ADE0D6024F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56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A9605-31B5-4946-B1CA-54B2AF3056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8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1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214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4" y="6272214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1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fld id="{E1C674F2-857E-42FF-A612-78D88F6CB6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436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B3E28-E1C7-46CC-98E5-7BA0451744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07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FB1F-0FF3-4D24-90DD-0F90861A68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487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4B88E-038B-46E4-9020-73734EED5D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403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4D7B1-3017-4E96-B5CE-D022EB84B0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751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24EFA-EC89-486C-8766-4690C822DE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32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9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B0C6D-E794-404C-8F36-9CE016BB0A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2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BB36D-3454-4040-B7C9-8ADE0D6024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63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A9605-31B5-4946-B1CA-54B2AF3056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03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B3E28-E1C7-46CC-98E5-7BA0451744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99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5" y="2"/>
            <a:ext cx="291619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1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1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1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FB1F-0FF3-4D24-90DD-0F90861A68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89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5" y="2"/>
            <a:ext cx="291619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1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1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1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4B88E-038B-46E4-9020-73734EED5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21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8523288" y="6254751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9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1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4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272214"/>
            <a:ext cx="4745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1" y="6272214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fld id="{7BCD37FF-9E24-4E18-A62C-66D8D4D897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itchFamily="18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rgbClr val="37609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rgbClr val="376092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rgbClr val="37609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rgbClr val="37609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rgbClr val="37609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4"/>
            <a:ext cx="3802063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1" name="Полилиния 11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9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A22DCC5-07B9-4597-9822-04E7EEA6FFE9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4" y="6408739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9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fld id="{72BE39B3-42D8-4B8B-B11C-7BBD42291B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CD37FF-9E24-4E18-A62C-66D8D4D897C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560840" cy="3672408"/>
          </a:xfrm>
        </p:spPr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Семинар для педагогов по теме: </a:t>
            </a:r>
            <a:br>
              <a:rPr lang="ru-RU" sz="5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«Квест – технологии в ДОУ».</a:t>
            </a:r>
            <a:endParaRPr lang="ru-RU" sz="5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013177"/>
            <a:ext cx="5559152" cy="1387624"/>
          </a:xfrm>
        </p:spPr>
        <p:txBody>
          <a:bodyPr/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Подготовила воспитатель Феоктистова М.А.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8" name="Picture 5" descr="C:\Users\ольга\Desktop\f0c43130141ad7c9d202f1e76f08b4e1_1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725144"/>
            <a:ext cx="1440160" cy="172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8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554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5" name="Содержимое 3" descr="1396423142_zsgnqrlrpu8as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69305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3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0">
              <a:srgbClr val="85C2FF">
                <a:lumMod val="62000"/>
                <a:lumOff val="38000"/>
              </a:srgbClr>
            </a:gs>
            <a:gs pos="7000">
              <a:schemeClr val="accent1"/>
            </a:gs>
            <a:gs pos="44000">
              <a:schemeClr val="accent1"/>
            </a:gs>
            <a:gs pos="23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Актуальность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5" descr="C:\Users\ольга\Desktop\f0c43130141ad7c9d202f1e76f08b4e1_1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48" y="4941168"/>
            <a:ext cx="1368151" cy="163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16835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современном этапе развития образовательной системы в России появляются новые технологии и формы взаимодействия с воспитанниками и их родителями, в основе которых лежит активизация первых и включение вторых в непосредственное участие в образовательный процесс ДОУ. </a:t>
            </a:r>
          </a:p>
          <a:p>
            <a:pPr marL="0" indent="0">
              <a:buNone/>
            </a:pP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Особенно хорошо они сочетаются в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-технологии, или как его еще называют образовательный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который чаще всего пользуется популярностью у подростков и взрослых, благодаря неординарной организации образовательной деятельности и захватывающего сюжета. </a:t>
            </a:r>
            <a:endParaRPr lang="ru-RU" sz="2800" i="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0">
              <a:srgbClr val="85C2FF">
                <a:lumMod val="62000"/>
                <a:lumOff val="38000"/>
              </a:srgbClr>
            </a:gs>
            <a:gs pos="7000">
              <a:schemeClr val="accent1"/>
            </a:gs>
            <a:gs pos="44000">
              <a:schemeClr val="accent1"/>
            </a:gs>
            <a:gs pos="23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1520" y="188640"/>
            <a:ext cx="6264696" cy="93610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такое Квест?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211755" y="984965"/>
            <a:ext cx="8229600" cy="223224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Квест – это игры, </a:t>
            </a:r>
            <a:r>
              <a:rPr lang="ru-RU" sz="2800" dirty="0">
                <a:latin typeface="Monotype Corsiva" panose="03010101010201010101" pitchFamily="66" charset="0"/>
              </a:rPr>
              <a:t>поиски, которые требуют от игроков решения тех или иных умственных задач для преодоления препятствий и движения по сюжету, который может быть определен или же иметь множество исходов, где выбор будет зависеть от действий самого игрока.</a:t>
            </a:r>
          </a:p>
        </p:txBody>
      </p:sp>
      <p:pic>
        <p:nvPicPr>
          <p:cNvPr id="5" name="Picture 5" descr="C:\Users\ольга\Desktop\f0c43130141ad7c9d202f1e76f08b4e1_1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931345"/>
            <a:ext cx="1368151" cy="163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324433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  <a:endParaRPr lang="ru-RU" dirty="0"/>
          </a:p>
        </p:txBody>
      </p:sp>
      <p:pic>
        <p:nvPicPr>
          <p:cNvPr id="1026" name="Picture 2" descr="C:\Users\User\Desktop\фото для презнтации квест\SDC14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15610"/>
            <a:ext cx="4169664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0">
              <a:srgbClr val="85C2FF">
                <a:lumMod val="62000"/>
                <a:lumOff val="38000"/>
              </a:srgbClr>
            </a:gs>
            <a:gs pos="7000">
              <a:schemeClr val="accent1"/>
            </a:gs>
            <a:gs pos="44000">
              <a:schemeClr val="accent1"/>
            </a:gs>
            <a:gs pos="23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935594" y="274638"/>
            <a:ext cx="7452829" cy="1354162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такое образовательный </a:t>
            </a:r>
            <a:r>
              <a:rPr lang="ru-RU" sz="5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квест</a:t>
            </a:r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4973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Образовательный </a:t>
            </a:r>
            <a:r>
              <a:rPr lang="ru-RU" sz="2800" dirty="0" err="1" smtClean="0">
                <a:latin typeface="Monotype Corsiva" panose="03010101010201010101" pitchFamily="66" charset="0"/>
              </a:rPr>
              <a:t>квест</a:t>
            </a:r>
            <a:r>
              <a:rPr lang="ru-RU" sz="2800" dirty="0" smtClean="0">
                <a:latin typeface="Monotype Corsiva" panose="03010101010201010101" pitchFamily="66" charset="0"/>
              </a:rPr>
              <a:t> - </a:t>
            </a:r>
            <a:r>
              <a:rPr lang="ru-RU" sz="2800" dirty="0">
                <a:latin typeface="Monotype Corsiva" panose="03010101010201010101" pitchFamily="66" charset="0"/>
              </a:rPr>
              <a:t>это совершенно новая форма обучающих и развлекательных программ, с помощью которой дети полностью погружаются в происходящее, получают заряд положительных эмоций и активно включаются в </a:t>
            </a:r>
            <a:r>
              <a:rPr lang="ru-RU" sz="2800" dirty="0" smtClean="0">
                <a:latin typeface="Monotype Corsiva" panose="03010101010201010101" pitchFamily="66" charset="0"/>
              </a:rPr>
              <a:t>деятельность.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5" descr="C:\Users\ольга\Desktop\f0c43130141ad7c9d202f1e76f08b4e1_1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931345"/>
            <a:ext cx="1368151" cy="163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фото для презнтации квест\SDC14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44188"/>
            <a:ext cx="4169664" cy="27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0">
              <a:srgbClr val="85C2FF">
                <a:lumMod val="62000"/>
                <a:lumOff val="38000"/>
              </a:srgbClr>
            </a:gs>
            <a:gs pos="7000">
              <a:schemeClr val="accent1"/>
            </a:gs>
            <a:gs pos="44000">
              <a:schemeClr val="accent1"/>
            </a:gs>
            <a:gs pos="23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f0c43130141ad7c9d202f1e76f08b4e1_1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4941168"/>
            <a:ext cx="1368151" cy="163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Задачи: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8539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1. Вовлечение каждого ребёнка в активный познавательный процесс. </a:t>
            </a:r>
          </a:p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2. Развитие </a:t>
            </a:r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</a:rPr>
              <a:t>интереса к предмету </a:t>
            </a:r>
            <a:r>
              <a:rPr lang="ru-RU" sz="2800" dirty="0" smtClean="0">
                <a:latin typeface="Monotype Corsiva" panose="03010101010201010101" pitchFamily="66" charset="0"/>
              </a:rPr>
              <a:t>творческих способностей, воображения дошкольников.</a:t>
            </a:r>
          </a:p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3. Формирование навыков исследовательской деятельности, умений самостоятельной работы с информацией, расширение кругозора, эрудиции, мотивации.</a:t>
            </a:r>
          </a:p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4. Воспитание личной ответственности за выполнение задания. </a:t>
            </a:r>
          </a:p>
          <a:p>
            <a:pPr marL="0" indent="0">
              <a:buNone/>
            </a:pP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0">
              <a:srgbClr val="85C2FF">
                <a:lumMod val="62000"/>
                <a:lumOff val="38000"/>
              </a:srgbClr>
            </a:gs>
            <a:gs pos="7000">
              <a:schemeClr val="accent1"/>
            </a:gs>
            <a:gs pos="44000">
              <a:schemeClr val="accent1"/>
            </a:gs>
            <a:gs pos="23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Принципы организации </a:t>
            </a:r>
            <a:r>
              <a:rPr lang="ru-RU" sz="5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квеста</a:t>
            </a:r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507288" cy="4713388"/>
          </a:xfrm>
        </p:spPr>
        <p:txBody>
          <a:bodyPr/>
          <a:lstStyle/>
          <a:p>
            <a:pPr>
              <a:buClr>
                <a:srgbClr val="4D25BD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Monotype Corsiva" panose="03010101010201010101" pitchFamily="66" charset="0"/>
              </a:rPr>
              <a:t>все игры и задания должны быть безопасными ;</a:t>
            </a:r>
          </a:p>
          <a:p>
            <a:pPr>
              <a:buClr>
                <a:srgbClr val="4D25BD"/>
              </a:buClr>
            </a:pPr>
            <a:r>
              <a:rPr lang="ru-RU" sz="2400" dirty="0" smtClean="0">
                <a:latin typeface="Monotype Corsiva" panose="03010101010201010101" pitchFamily="66" charset="0"/>
              </a:rPr>
              <a:t>задачи</a:t>
            </a:r>
            <a:r>
              <a:rPr lang="ru-RU" sz="2400" dirty="0">
                <a:latin typeface="Monotype Corsiva" panose="03010101010201010101" pitchFamily="66" charset="0"/>
              </a:rPr>
              <a:t>, поставленные перед детьми, должны соответствовать возрасту участников и их индивидуальным особенностям;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>
              <a:buClr>
                <a:srgbClr val="4D25BD"/>
              </a:buClr>
            </a:pPr>
            <a:r>
              <a:rPr lang="ru-RU" sz="2400" dirty="0" smtClean="0">
                <a:latin typeface="Monotype Corsiva" panose="03010101010201010101" pitchFamily="66" charset="0"/>
              </a:rPr>
              <a:t>в </a:t>
            </a:r>
            <a:r>
              <a:rPr lang="ru-RU" sz="2400" dirty="0">
                <a:latin typeface="Monotype Corsiva" panose="03010101010201010101" pitchFamily="66" charset="0"/>
              </a:rPr>
              <a:t>содержание сценария требуется внедрить разные виды </a:t>
            </a:r>
            <a:r>
              <a:rPr lang="ru-RU" sz="2400" dirty="0" smtClean="0">
                <a:latin typeface="Monotype Corsiva" panose="03010101010201010101" pitchFamily="66" charset="0"/>
              </a:rPr>
              <a:t>деятельности</a:t>
            </a:r>
            <a:r>
              <a:rPr lang="ru-RU" sz="2400" dirty="0">
                <a:latin typeface="Monotype Corsiva" panose="03010101010201010101" pitchFamily="66" charset="0"/>
              </a:rPr>
              <a:t>;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>
              <a:buClr>
                <a:srgbClr val="4D25BD"/>
              </a:buClr>
            </a:pPr>
            <a:r>
              <a:rPr lang="ru-RU" sz="2400" dirty="0" smtClean="0">
                <a:latin typeface="Monotype Corsiva" panose="03010101010201010101" pitchFamily="66" charset="0"/>
              </a:rPr>
              <a:t>задания должны быть последовательными</a:t>
            </a:r>
            <a:r>
              <a:rPr lang="ru-RU" sz="2400" dirty="0">
                <a:latin typeface="Monotype Corsiva" panose="03010101010201010101" pitchFamily="66" charset="0"/>
              </a:rPr>
              <a:t>, логически взаимосвязанными;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>
              <a:buClr>
                <a:srgbClr val="4D25BD"/>
              </a:buClr>
            </a:pPr>
            <a:r>
              <a:rPr lang="ru-RU" sz="2400" dirty="0" smtClean="0">
                <a:latin typeface="Monotype Corsiva" panose="03010101010201010101" pitchFamily="66" charset="0"/>
              </a:rPr>
              <a:t>игра должна быть эмоционально окрашена ; </a:t>
            </a:r>
          </a:p>
          <a:p>
            <a:pPr>
              <a:buClr>
                <a:srgbClr val="4D25BD"/>
              </a:buClr>
            </a:pPr>
            <a:r>
              <a:rPr lang="ru-RU" sz="2400" dirty="0" smtClean="0">
                <a:latin typeface="Monotype Corsiva" panose="03010101010201010101" pitchFamily="66" charset="0"/>
              </a:rPr>
              <a:t>дошкольники </a:t>
            </a:r>
            <a:r>
              <a:rPr lang="ru-RU" sz="2400" dirty="0">
                <a:latin typeface="Monotype Corsiva" panose="03010101010201010101" pitchFamily="66" charset="0"/>
              </a:rPr>
              <a:t>должны четко представлять цель игры, к которой они стремятся </a:t>
            </a:r>
            <a:r>
              <a:rPr lang="ru-RU" sz="2400" dirty="0" smtClean="0">
                <a:latin typeface="Monotype Corsiva" panose="03010101010201010101" pitchFamily="66" charset="0"/>
              </a:rPr>
              <a:t>;</a:t>
            </a:r>
          </a:p>
          <a:p>
            <a:pPr>
              <a:buClr>
                <a:srgbClr val="4D25BD"/>
              </a:buClr>
            </a:pPr>
            <a:r>
              <a:rPr lang="ru-RU" sz="2400" dirty="0" smtClean="0">
                <a:latin typeface="Monotype Corsiva" panose="03010101010201010101" pitchFamily="66" charset="0"/>
              </a:rPr>
              <a:t>следует </a:t>
            </a:r>
            <a:r>
              <a:rPr lang="ru-RU" sz="2400" dirty="0">
                <a:latin typeface="Monotype Corsiva" panose="03010101010201010101" pitchFamily="66" charset="0"/>
              </a:rPr>
              <a:t>продумать временные </a:t>
            </a:r>
            <a:r>
              <a:rPr lang="ru-RU" sz="2400" dirty="0" smtClean="0">
                <a:latin typeface="Monotype Corsiva" panose="03010101010201010101" pitchFamily="66" charset="0"/>
              </a:rPr>
              <a:t>интервалы;</a:t>
            </a:r>
          </a:p>
          <a:p>
            <a:pPr>
              <a:buClr>
                <a:srgbClr val="4D25BD"/>
              </a:buClr>
            </a:pP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роль педагога в игре — направлять </a:t>
            </a:r>
            <a:r>
              <a:rPr lang="ru-RU" sz="2400" dirty="0" smtClean="0">
                <a:latin typeface="Monotype Corsiva" panose="03010101010201010101" pitchFamily="66" charset="0"/>
              </a:rPr>
              <a:t>детей. </a:t>
            </a:r>
            <a:endParaRPr lang="ru-RU" sz="24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7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0">
              <a:srgbClr val="85C2FF">
                <a:lumMod val="62000"/>
                <a:lumOff val="38000"/>
              </a:srgbClr>
            </a:gs>
            <a:gs pos="7000">
              <a:schemeClr val="accent1"/>
            </a:gs>
            <a:gs pos="44000">
              <a:schemeClr val="accent1"/>
            </a:gs>
            <a:gs pos="23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Вывод: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latin typeface="Monotype Corsiva" panose="03010101010201010101" pitchFamily="66" charset="0"/>
              </a:rPr>
              <a:t>С</a:t>
            </a:r>
            <a:r>
              <a:rPr lang="ru-RU" sz="4000" dirty="0" smtClean="0">
                <a:latin typeface="Monotype Corsiva" panose="03010101010201010101" pitchFamily="66" charset="0"/>
              </a:rPr>
              <a:t>амое </a:t>
            </a:r>
            <a:r>
              <a:rPr lang="ru-RU" sz="4000" dirty="0">
                <a:latin typeface="Monotype Corsiva" panose="03010101010201010101" pitchFamily="66" charset="0"/>
              </a:rPr>
              <a:t>главное, это то, что </a:t>
            </a:r>
            <a:r>
              <a:rPr lang="ru-RU" sz="4000" dirty="0" err="1">
                <a:latin typeface="Monotype Corsiva" panose="03010101010201010101" pitchFamily="66" charset="0"/>
              </a:rPr>
              <a:t>квесты</a:t>
            </a:r>
            <a:r>
              <a:rPr lang="ru-RU" sz="4000" dirty="0">
                <a:latin typeface="Monotype Corsiva" panose="03010101010201010101" pitchFamily="66" charset="0"/>
              </a:rPr>
              <a:t> помогают нам активизировать и детей, и родителей, и педагогов. Это игра, в которой задействуется одновременно и интеллект участников, их физические способности, воображение и творчество. </a:t>
            </a:r>
          </a:p>
        </p:txBody>
      </p:sp>
    </p:spTree>
    <p:extLst>
      <p:ext uri="{BB962C8B-B14F-4D97-AF65-F5344CB8AC3E}">
        <p14:creationId xmlns:p14="http://schemas.microsoft.com/office/powerpoint/2010/main" val="5206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Квест- игра 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/>
          <a:lstStyle/>
          <a:p>
            <a:r>
              <a:rPr lang="ru-RU" u="sng" dirty="0" smtClean="0"/>
              <a:t>Задание №1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detsad-275738-1485699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4293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Задание №2</a:t>
            </a:r>
          </a:p>
          <a:p>
            <a:r>
              <a:rPr lang="ru-RU" dirty="0"/>
              <a:t>125+38-26</a:t>
            </a:r>
          </a:p>
          <a:p>
            <a:r>
              <a:rPr lang="ru-RU" u="sng" dirty="0"/>
              <a:t>Задание №3</a:t>
            </a:r>
          </a:p>
          <a:p>
            <a:r>
              <a:rPr lang="ru-RU" dirty="0"/>
              <a:t>Какой вид деятельности ДОУ является ведущим?</a:t>
            </a:r>
          </a:p>
          <a:p>
            <a:r>
              <a:rPr lang="ru-RU" u="sng" dirty="0"/>
              <a:t>Задание №4</a:t>
            </a:r>
          </a:p>
          <a:p>
            <a:r>
              <a:rPr lang="ru-RU" dirty="0"/>
              <a:t>В какой русской народной сказке животные жили в лесу?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Дерево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54791</Template>
  <TotalTime>1843</TotalTime>
  <Words>689</Words>
  <Application>Microsoft Office PowerPoint</Application>
  <PresentationFormat>Экран (4:3)</PresentationFormat>
  <Paragraphs>53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Дерево</vt:lpstr>
      <vt:lpstr>Открытая</vt:lpstr>
      <vt:lpstr>Diseño predeterminado</vt:lpstr>
      <vt:lpstr>Семинар для педагогов по теме:  «Квест – технологии в ДОУ».</vt:lpstr>
      <vt:lpstr>Актуальность</vt:lpstr>
      <vt:lpstr>Что такое Квест?</vt:lpstr>
      <vt:lpstr>Что такое образовательный квест?</vt:lpstr>
      <vt:lpstr>Задачи:</vt:lpstr>
      <vt:lpstr>Принципы организации квеста.</vt:lpstr>
      <vt:lpstr>Вывод:</vt:lpstr>
      <vt:lpstr>Квест- игра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2017-08-21T11:01:20Z</dcterms:created>
  <dcterms:modified xsi:type="dcterms:W3CDTF">2018-01-23T06:04:04Z</dcterms:modified>
</cp:coreProperties>
</file>