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4"/>
  </p:notesMasterIdLst>
  <p:handoutMasterIdLst>
    <p:handoutMasterId r:id="rId15"/>
  </p:handoutMasterIdLst>
  <p:sldIdLst>
    <p:sldId id="573" r:id="rId2"/>
    <p:sldId id="632" r:id="rId3"/>
    <p:sldId id="623" r:id="rId4"/>
    <p:sldId id="624" r:id="rId5"/>
    <p:sldId id="625" r:id="rId6"/>
    <p:sldId id="626" r:id="rId7"/>
    <p:sldId id="628" r:id="rId8"/>
    <p:sldId id="629" r:id="rId9"/>
    <p:sldId id="594" r:id="rId10"/>
    <p:sldId id="634" r:id="rId11"/>
    <p:sldId id="633" r:id="rId12"/>
    <p:sldId id="635" r:id="rId13"/>
  </p:sldIdLst>
  <p:sldSz cx="12192000" cy="6858000"/>
  <p:notesSz cx="6797675" cy="9926638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20577D47-EB3F-4E5E-B829-BB86A2AA7BD4}">
          <p14:sldIdLst>
            <p14:sldId id="573"/>
            <p14:sldId id="632"/>
            <p14:sldId id="623"/>
            <p14:sldId id="624"/>
            <p14:sldId id="625"/>
            <p14:sldId id="626"/>
            <p14:sldId id="628"/>
            <p14:sldId id="629"/>
            <p14:sldId id="594"/>
            <p14:sldId id="634"/>
            <p14:sldId id="633"/>
            <p14:sldId id="635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7E4BD"/>
    <a:srgbClr val="E9DB89"/>
    <a:srgbClr val="EFF8D0"/>
    <a:srgbClr val="FF9933"/>
    <a:srgbClr val="000000"/>
    <a:srgbClr val="3379CD"/>
    <a:srgbClr val="2F70BF"/>
    <a:srgbClr val="3333FF"/>
    <a:srgbClr val="4F81BD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0A1B5D5-9B99-4C35-A422-299274C87663}" styleName="Средний стиль 1 -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8A107856-5554-42FB-B03E-39F5DBC370BA}" styleName="Средний стиль 4 -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69C7853C-536D-4A76-A0AE-DD22124D55A5}" styleName="Стиль из темы 1 - акцент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D7AC3CCA-C797-4891-BE02-D94E43425B78}" styleName="Средний стиль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D113A9D2-9D6B-4929-AA2D-F23B5EE8CBE7}" styleName="Стиль из темы 2 - акцент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0505E3EF-67EA-436B-97B2-0124C06EBD24}" styleName="Средний стиль 4 —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 autoAdjust="0"/>
    <p:restoredTop sz="94537" autoAdjust="0"/>
  </p:normalViewPr>
  <p:slideViewPr>
    <p:cSldViewPr>
      <p:cViewPr varScale="1">
        <p:scale>
          <a:sx n="69" d="100"/>
          <a:sy n="69" d="100"/>
        </p:scale>
        <p:origin x="756" y="7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300" y="1057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60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0" y="8"/>
            <a:ext cx="2946351" cy="496095"/>
          </a:xfrm>
          <a:prstGeom prst="rect">
            <a:avLst/>
          </a:prstGeom>
        </p:spPr>
        <p:txBody>
          <a:bodyPr vert="horz" lIns="90794" tIns="45397" rIns="90794" bIns="45397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49739" y="8"/>
            <a:ext cx="2946351" cy="496095"/>
          </a:xfrm>
          <a:prstGeom prst="rect">
            <a:avLst/>
          </a:prstGeom>
        </p:spPr>
        <p:txBody>
          <a:bodyPr vert="horz" lIns="90794" tIns="45397" rIns="90794" bIns="45397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89249E17-8172-4849-8EAA-A67AD988C886}" type="datetimeFigureOut">
              <a:rPr lang="ru-RU"/>
              <a:pPr>
                <a:defRPr/>
              </a:pPr>
              <a:t>чт 06.08.20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10" y="9428965"/>
            <a:ext cx="2946351" cy="496094"/>
          </a:xfrm>
          <a:prstGeom prst="rect">
            <a:avLst/>
          </a:prstGeom>
        </p:spPr>
        <p:txBody>
          <a:bodyPr vert="horz" lIns="90794" tIns="45397" rIns="90794" bIns="45397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49739" y="9428965"/>
            <a:ext cx="2946351" cy="496094"/>
          </a:xfrm>
          <a:prstGeom prst="rect">
            <a:avLst/>
          </a:prstGeom>
        </p:spPr>
        <p:txBody>
          <a:bodyPr vert="horz" lIns="90794" tIns="45397" rIns="90794" bIns="45397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AAF2D0DE-5479-499C-97BF-766F33C1F74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248039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0" y="8"/>
            <a:ext cx="2946351" cy="496095"/>
          </a:xfrm>
          <a:prstGeom prst="rect">
            <a:avLst/>
          </a:prstGeom>
        </p:spPr>
        <p:txBody>
          <a:bodyPr vert="horz" lIns="90794" tIns="45397" rIns="90794" bIns="45397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49739" y="8"/>
            <a:ext cx="2946351" cy="496095"/>
          </a:xfrm>
          <a:prstGeom prst="rect">
            <a:avLst/>
          </a:prstGeom>
        </p:spPr>
        <p:txBody>
          <a:bodyPr vert="horz" lIns="90794" tIns="45397" rIns="90794" bIns="45397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E8EF77C4-2B47-477C-B0CD-4E99B4629A1A}" type="datetimeFigureOut">
              <a:rPr lang="ru-RU"/>
              <a:pPr>
                <a:defRPr/>
              </a:pPr>
              <a:t>чт 06.08.20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794" tIns="45397" rIns="90794" bIns="45397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932" y="4715278"/>
            <a:ext cx="5437822" cy="4466433"/>
          </a:xfrm>
          <a:prstGeom prst="rect">
            <a:avLst/>
          </a:prstGeom>
        </p:spPr>
        <p:txBody>
          <a:bodyPr vert="horz" lIns="90794" tIns="45397" rIns="90794" bIns="45397" rtlCol="0">
            <a:normAutofit/>
          </a:bodyPr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10" y="9428965"/>
            <a:ext cx="2946351" cy="496094"/>
          </a:xfrm>
          <a:prstGeom prst="rect">
            <a:avLst/>
          </a:prstGeom>
        </p:spPr>
        <p:txBody>
          <a:bodyPr vert="horz" lIns="90794" tIns="45397" rIns="90794" bIns="45397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49739" y="9428965"/>
            <a:ext cx="2946351" cy="496094"/>
          </a:xfrm>
          <a:prstGeom prst="rect">
            <a:avLst/>
          </a:prstGeom>
        </p:spPr>
        <p:txBody>
          <a:bodyPr vert="horz" lIns="90794" tIns="45397" rIns="90794" bIns="45397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01C261BF-5584-4368-BEB2-10BD2BDEA4F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852789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01600" y="749300"/>
            <a:ext cx="6657975" cy="3744913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B371A5-A6A5-4076-95C3-7F524055BF93}" type="slidenum">
              <a:rPr lang="ru-RU" smtClean="0"/>
              <a:pPr/>
              <a:t>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426796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77788" y="750888"/>
            <a:ext cx="6667500" cy="37496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B371A5-A6A5-4076-95C3-7F524055BF93}" type="slidenum">
              <a:rPr lang="ru-RU" smtClean="0"/>
              <a:pPr/>
              <a:t>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915994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77788" y="750888"/>
            <a:ext cx="6667500" cy="37496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B371A5-A6A5-4076-95C3-7F524055BF93}" type="slidenum">
              <a:rPr lang="ru-RU" smtClean="0"/>
              <a:pPr/>
              <a:t>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78332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CustomShape 1"/>
          <p:cNvSpPr/>
          <p:nvPr/>
        </p:nvSpPr>
        <p:spPr>
          <a:xfrm>
            <a:off x="3884613" y="9429750"/>
            <a:ext cx="2971800" cy="496888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2160" tIns="46080" rIns="92160" bIns="46080" anchor="b"/>
          <a:lstStyle/>
          <a:p>
            <a:pPr algn="r">
              <a:defRPr/>
            </a:pPr>
            <a:fld id="{C147177D-B372-4583-B270-5EB52E268AA1}" type="slidenum">
              <a:rPr lang="ru-RU" sz="1200">
                <a:solidFill>
                  <a:srgbClr val="000000"/>
                </a:solidFill>
                <a:latin typeface="Calibri" pitchFamily="34" charset="0"/>
              </a:rPr>
              <a:pPr algn="r">
                <a:defRPr/>
              </a:pPr>
              <a:t>3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165891" name="PlaceHolder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20650" y="744538"/>
            <a:ext cx="6618288" cy="37242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sp>
      <p:sp>
        <p:nvSpPr>
          <p:cNvPr id="523" name="PlaceHolder 3"/>
          <p:cNvSpPr>
            <a:spLocks noGrp="1"/>
          </p:cNvSpPr>
          <p:nvPr>
            <p:ph type="body"/>
          </p:nvPr>
        </p:nvSpPr>
        <p:spPr>
          <a:xfrm>
            <a:off x="685800" y="4714875"/>
            <a:ext cx="5486400" cy="169863"/>
          </a:xfrm>
        </p:spPr>
        <p:txBody>
          <a:bodyPr lIns="0" tIns="0" rIns="0" bIns="0">
            <a:spAutoFit/>
          </a:bodyPr>
          <a:lstStyle/>
          <a:p>
            <a:pPr>
              <a:defRPr/>
            </a:pPr>
            <a:endParaRPr lang="en-US" sz="1100" spc="-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79634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CustomShape 1"/>
          <p:cNvSpPr/>
          <p:nvPr/>
        </p:nvSpPr>
        <p:spPr>
          <a:xfrm>
            <a:off x="3884613" y="9429750"/>
            <a:ext cx="2971800" cy="496888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2160" tIns="46080" rIns="92160" bIns="46080" anchor="b"/>
          <a:lstStyle/>
          <a:p>
            <a:pPr algn="r">
              <a:defRPr/>
            </a:pPr>
            <a:fld id="{F599E516-CD36-40E9-8361-0A46E97C9710}" type="slidenum">
              <a:rPr lang="ru-RU" sz="1200">
                <a:solidFill>
                  <a:srgbClr val="000000"/>
                </a:solidFill>
                <a:latin typeface="Calibri" pitchFamily="34" charset="0"/>
              </a:rPr>
              <a:pPr algn="r">
                <a:defRPr/>
              </a:pPr>
              <a:t>4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167939" name="PlaceHolder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20650" y="744538"/>
            <a:ext cx="6618288" cy="37242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sp>
      <p:sp>
        <p:nvSpPr>
          <p:cNvPr id="523" name="PlaceHolder 3"/>
          <p:cNvSpPr>
            <a:spLocks noGrp="1"/>
          </p:cNvSpPr>
          <p:nvPr>
            <p:ph type="body"/>
          </p:nvPr>
        </p:nvSpPr>
        <p:spPr>
          <a:xfrm>
            <a:off x="685800" y="4714875"/>
            <a:ext cx="5486400" cy="169863"/>
          </a:xfrm>
        </p:spPr>
        <p:txBody>
          <a:bodyPr lIns="0" tIns="0" rIns="0" bIns="0">
            <a:spAutoFit/>
          </a:bodyPr>
          <a:lstStyle/>
          <a:p>
            <a:pPr>
              <a:defRPr/>
            </a:pPr>
            <a:endParaRPr lang="en-US" sz="1100" spc="-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63560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CustomShape 1"/>
          <p:cNvSpPr/>
          <p:nvPr/>
        </p:nvSpPr>
        <p:spPr>
          <a:xfrm>
            <a:off x="3884613" y="9429750"/>
            <a:ext cx="2971800" cy="496888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2160" tIns="46080" rIns="92160" bIns="46080" anchor="b"/>
          <a:lstStyle/>
          <a:p>
            <a:pPr algn="r">
              <a:defRPr/>
            </a:pPr>
            <a:fld id="{68A130C2-C8E1-4B39-8310-6066122C3EC8}" type="slidenum">
              <a:rPr lang="ru-RU" sz="1200">
                <a:solidFill>
                  <a:srgbClr val="000000"/>
                </a:solidFill>
                <a:latin typeface="Calibri" pitchFamily="34" charset="0"/>
              </a:rPr>
              <a:pPr algn="r">
                <a:defRPr/>
              </a:pPr>
              <a:t>5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169987" name="PlaceHolder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20650" y="744538"/>
            <a:ext cx="6618288" cy="37242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sp>
      <p:sp>
        <p:nvSpPr>
          <p:cNvPr id="523" name="PlaceHolder 3"/>
          <p:cNvSpPr>
            <a:spLocks noGrp="1"/>
          </p:cNvSpPr>
          <p:nvPr>
            <p:ph type="body"/>
          </p:nvPr>
        </p:nvSpPr>
        <p:spPr>
          <a:xfrm>
            <a:off x="685800" y="4714875"/>
            <a:ext cx="5486400" cy="169863"/>
          </a:xfrm>
        </p:spPr>
        <p:txBody>
          <a:bodyPr lIns="0" tIns="0" rIns="0" bIns="0">
            <a:spAutoFit/>
          </a:bodyPr>
          <a:lstStyle/>
          <a:p>
            <a:pPr>
              <a:defRPr/>
            </a:pPr>
            <a:endParaRPr lang="en-US" sz="1100" spc="-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22455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CustomShape 1"/>
          <p:cNvSpPr/>
          <p:nvPr/>
        </p:nvSpPr>
        <p:spPr>
          <a:xfrm>
            <a:off x="3884613" y="9429750"/>
            <a:ext cx="2971800" cy="496888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2160" tIns="46080" rIns="92160" bIns="46080" anchor="b"/>
          <a:lstStyle/>
          <a:p>
            <a:pPr algn="r">
              <a:defRPr/>
            </a:pPr>
            <a:fld id="{A446E32A-F573-4E06-996D-DEB7298680F9}" type="slidenum">
              <a:rPr lang="ru-RU" sz="1200">
                <a:solidFill>
                  <a:srgbClr val="000000"/>
                </a:solidFill>
                <a:latin typeface="Calibri" pitchFamily="34" charset="0"/>
              </a:rPr>
              <a:pPr algn="r">
                <a:defRPr/>
              </a:pPr>
              <a:t>6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172035" name="PlaceHolder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20650" y="744538"/>
            <a:ext cx="6618288" cy="37242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sp>
      <p:sp>
        <p:nvSpPr>
          <p:cNvPr id="523" name="PlaceHolder 3"/>
          <p:cNvSpPr>
            <a:spLocks noGrp="1"/>
          </p:cNvSpPr>
          <p:nvPr>
            <p:ph type="body"/>
          </p:nvPr>
        </p:nvSpPr>
        <p:spPr>
          <a:xfrm>
            <a:off x="685800" y="4714875"/>
            <a:ext cx="5486400" cy="169863"/>
          </a:xfrm>
        </p:spPr>
        <p:txBody>
          <a:bodyPr lIns="0" tIns="0" rIns="0" bIns="0">
            <a:spAutoFit/>
          </a:bodyPr>
          <a:lstStyle/>
          <a:p>
            <a:pPr>
              <a:defRPr/>
            </a:pPr>
            <a:endParaRPr lang="en-US" sz="1100" spc="-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31524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CustomShape 1"/>
          <p:cNvSpPr/>
          <p:nvPr/>
        </p:nvSpPr>
        <p:spPr>
          <a:xfrm>
            <a:off x="3884613" y="9429750"/>
            <a:ext cx="2971800" cy="496888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2160" tIns="46080" rIns="92160" bIns="46080" anchor="b"/>
          <a:lstStyle/>
          <a:p>
            <a:pPr algn="r">
              <a:defRPr/>
            </a:pPr>
            <a:fld id="{EB1192BB-D20A-40C6-8D83-07113045A686}" type="slidenum">
              <a:rPr lang="ru-RU" sz="1200">
                <a:solidFill>
                  <a:srgbClr val="000000"/>
                </a:solidFill>
                <a:latin typeface="Calibri" pitchFamily="34" charset="0"/>
              </a:rPr>
              <a:pPr algn="r">
                <a:defRPr/>
              </a:pPr>
              <a:t>7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176131" name="PlaceHolder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20650" y="744538"/>
            <a:ext cx="6618288" cy="37242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sp>
      <p:sp>
        <p:nvSpPr>
          <p:cNvPr id="523" name="PlaceHolder 3"/>
          <p:cNvSpPr>
            <a:spLocks noGrp="1"/>
          </p:cNvSpPr>
          <p:nvPr>
            <p:ph type="body"/>
          </p:nvPr>
        </p:nvSpPr>
        <p:spPr>
          <a:xfrm>
            <a:off x="685800" y="4714875"/>
            <a:ext cx="5486400" cy="169863"/>
          </a:xfrm>
        </p:spPr>
        <p:txBody>
          <a:bodyPr lIns="0" tIns="0" rIns="0" bIns="0">
            <a:spAutoFit/>
          </a:bodyPr>
          <a:lstStyle/>
          <a:p>
            <a:pPr>
              <a:defRPr/>
            </a:pPr>
            <a:endParaRPr lang="en-US" sz="1100" spc="-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13134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CustomShape 1"/>
          <p:cNvSpPr/>
          <p:nvPr/>
        </p:nvSpPr>
        <p:spPr>
          <a:xfrm>
            <a:off x="3884613" y="9429750"/>
            <a:ext cx="2971800" cy="496888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2160" tIns="46080" rIns="92160" bIns="46080" anchor="b"/>
          <a:lstStyle/>
          <a:p>
            <a:pPr algn="r">
              <a:defRPr/>
            </a:pPr>
            <a:fld id="{1AEAC394-9E40-4892-9068-902A7FF7C523}" type="slidenum">
              <a:rPr lang="ru-RU" sz="1200">
                <a:solidFill>
                  <a:srgbClr val="000000"/>
                </a:solidFill>
                <a:latin typeface="Calibri" pitchFamily="34" charset="0"/>
              </a:rPr>
              <a:pPr algn="r">
                <a:defRPr/>
              </a:pPr>
              <a:t>8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178179" name="PlaceHolder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20650" y="744538"/>
            <a:ext cx="6618288" cy="37242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sp>
      <p:sp>
        <p:nvSpPr>
          <p:cNvPr id="523" name="PlaceHolder 3"/>
          <p:cNvSpPr>
            <a:spLocks noGrp="1"/>
          </p:cNvSpPr>
          <p:nvPr>
            <p:ph type="body"/>
          </p:nvPr>
        </p:nvSpPr>
        <p:spPr>
          <a:xfrm>
            <a:off x="685800" y="4714875"/>
            <a:ext cx="5486400" cy="169863"/>
          </a:xfrm>
        </p:spPr>
        <p:txBody>
          <a:bodyPr lIns="0" tIns="0" rIns="0" bIns="0">
            <a:spAutoFit/>
          </a:bodyPr>
          <a:lstStyle/>
          <a:p>
            <a:pPr>
              <a:defRPr/>
            </a:pPr>
            <a:endParaRPr lang="en-US" sz="1100" spc="-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31680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77788" y="750888"/>
            <a:ext cx="6667500" cy="37496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B371A5-A6A5-4076-95C3-7F524055BF93}" type="slidenum">
              <a:rPr lang="ru-RU" smtClean="0"/>
              <a:pPr/>
              <a:t>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024778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DDEBC37-0501-4EE1-9A95-A07FFD0ABB5B}" type="slidenum">
              <a:rPr lang="ru-RU" smtClean="0"/>
              <a:pPr>
                <a:defRPr/>
              </a:pPr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80684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5EFEB4-02FC-4226-AFAC-B94A526AF13D}" type="datetime1">
              <a:rPr lang="ru-RU"/>
              <a:pPr>
                <a:defRPr/>
              </a:pPr>
              <a:t>чт 06.08.20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477C3B-0668-4704-9AA5-B445F5E6474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06901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174687-B736-4CBD-B0D5-AE0E719D7F1C}" type="datetime1">
              <a:rPr lang="ru-RU"/>
              <a:pPr>
                <a:defRPr/>
              </a:pPr>
              <a:t>чт 06.08.20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ABEF6E-BDA8-44A9-9BEE-AD5A6EF7666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4559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6FC411-0EF0-4492-BE6C-E9AC632DC42D}" type="datetime1">
              <a:rPr lang="ru-RU"/>
              <a:pPr>
                <a:defRPr/>
              </a:pPr>
              <a:t>чт 06.08.20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588876-F098-4228-8B35-6B18469C78E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18789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C05D19-5A5D-44F7-9691-A8520829EBDD}" type="datetime1">
              <a:rPr lang="ru-RU"/>
              <a:pPr>
                <a:defRPr/>
              </a:pPr>
              <a:t>чт 06.08.20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30977F-2B5A-4F31-A432-12F513195AC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900538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F4A669-943C-4354-ACB9-85EEFA1562C0}" type="datetime1">
              <a:rPr lang="ru-RU"/>
              <a:pPr>
                <a:defRPr/>
              </a:pPr>
              <a:t>чт 06.08.20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415E9F-B271-4AAD-8B8E-39F25D140C5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35117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315D15-F45E-4F80-9C7E-E3466E4A36A2}" type="datetime1">
              <a:rPr lang="ru-RU"/>
              <a:pPr>
                <a:defRPr/>
              </a:pPr>
              <a:t>чт 06.08.20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5F9C3A-F514-4B88-A3C3-A593C4FCEE4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46046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70DFCC-E646-49E3-9B99-6BF1067A74DD}" type="datetime1">
              <a:rPr lang="ru-RU"/>
              <a:pPr>
                <a:defRPr/>
              </a:pPr>
              <a:t>чт 06.08.20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3D27FC-841F-48A5-BCBF-50472F5E77F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01678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410E4D-1158-451B-BDDF-7F615566479D}" type="datetime1">
              <a:rPr lang="ru-RU"/>
              <a:pPr>
                <a:defRPr/>
              </a:pPr>
              <a:t>чт 06.08.20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BDA6F2-46EA-4047-9962-F709C4AB9F9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71700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43BA94-645C-44D7-8EDF-20B1D4D2B700}" type="datetime1">
              <a:rPr lang="ru-RU"/>
              <a:pPr>
                <a:defRPr/>
              </a:pPr>
              <a:t>чт 06.08.20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4B6DC0-B65F-4268-ABCD-78BA3F8C99C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98685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7D1C0F-4912-441D-93E1-565F84D748A7}" type="datetime1">
              <a:rPr lang="ru-RU"/>
              <a:pPr>
                <a:defRPr/>
              </a:pPr>
              <a:t>чт 06.08.20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632D68-1A7A-4910-88DE-71964A20476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52642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5BAFE2-F494-4F79-AC14-8CB6040F606F}" type="datetime1">
              <a:rPr lang="ru-RU"/>
              <a:pPr>
                <a:defRPr/>
              </a:pPr>
              <a:t>чт 06.08.20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3A2FF2-A936-4B25-9C7C-5BD45F0BAA5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66779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9E4FBC8-907A-459F-AC16-59FCAB2BCC3B}" type="datetime1">
              <a:rPr lang="ru-RU"/>
              <a:pPr>
                <a:defRPr/>
              </a:pPr>
              <a:t>чт 06.08.20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1F5B6EA4-CE5F-4B14-A666-63DEFCAEC21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png"/><Relationship Id="rId4" Type="http://schemas.openxmlformats.org/officeDocument/2006/relationships/image" Target="../media/image51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13" Type="http://schemas.openxmlformats.org/officeDocument/2006/relationships/image" Target="../media/image24.png"/><Relationship Id="rId3" Type="http://schemas.openxmlformats.org/officeDocument/2006/relationships/image" Target="../media/image14.png"/><Relationship Id="rId7" Type="http://schemas.openxmlformats.org/officeDocument/2006/relationships/image" Target="../media/image18.jpeg"/><Relationship Id="rId12" Type="http://schemas.openxmlformats.org/officeDocument/2006/relationships/image" Target="../media/image23.jpeg"/><Relationship Id="rId17" Type="http://schemas.openxmlformats.org/officeDocument/2006/relationships/image" Target="../media/image28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jpeg"/><Relationship Id="rId15" Type="http://schemas.openxmlformats.org/officeDocument/2006/relationships/image" Target="../media/image26.jpeg"/><Relationship Id="rId10" Type="http://schemas.openxmlformats.org/officeDocument/2006/relationships/image" Target="../media/image21.jpeg"/><Relationship Id="rId4" Type="http://schemas.openxmlformats.org/officeDocument/2006/relationships/image" Target="../media/image15.png"/><Relationship Id="rId9" Type="http://schemas.openxmlformats.org/officeDocument/2006/relationships/image" Target="../media/image20.jpeg"/><Relationship Id="rId1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37.jpeg"/><Relationship Id="rId7" Type="http://schemas.openxmlformats.org/officeDocument/2006/relationships/image" Target="../media/image4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одержимое 4"/>
          <p:cNvSpPr txBox="1">
            <a:spLocks/>
          </p:cNvSpPr>
          <p:nvPr/>
        </p:nvSpPr>
        <p:spPr>
          <a:xfrm>
            <a:off x="1343472" y="260649"/>
            <a:ext cx="10225136" cy="1152127"/>
          </a:xfrm>
          <a:prstGeom prst="rect">
            <a:avLst/>
          </a:prstGeom>
        </p:spPr>
        <p:txBody>
          <a:bodyPr lIns="91440" tIns="45720" rIns="91440" bIns="45720"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algn="ctr">
              <a:buNone/>
              <a:defRPr/>
            </a:pP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 </a:t>
            </a: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неотложных </a:t>
            </a:r>
            <a:r>
              <a:rPr lang="ru-RU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мерах по предупреждению детского травматизма и гибели несовершеннолетних</a:t>
            </a:r>
          </a:p>
          <a:p>
            <a:pPr marL="0" indent="0" algn="ctr" eaLnBrk="1" hangingPunct="1">
              <a:lnSpc>
                <a:spcPct val="80000"/>
              </a:lnSpc>
              <a:spcBef>
                <a:spcPts val="0"/>
              </a:spcBef>
              <a:buNone/>
              <a:defRPr/>
            </a:pPr>
            <a:endParaRPr lang="ru-RU" sz="3600" b="1" kern="1100" spc="-1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407368" y="188640"/>
            <a:ext cx="1137726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>
            <a:off x="407368" y="188640"/>
            <a:ext cx="0" cy="640871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/>
        </p:nvCxnSpPr>
        <p:spPr>
          <a:xfrm>
            <a:off x="407368" y="6669360"/>
            <a:ext cx="1152128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>
            <a:off x="11784632" y="188640"/>
            <a:ext cx="0" cy="648072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6914" y="1573278"/>
            <a:ext cx="4442675" cy="2227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7291" y="1610474"/>
            <a:ext cx="4435253" cy="2219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9261" y="4093459"/>
            <a:ext cx="4450328" cy="2227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7291" y="4041925"/>
            <a:ext cx="4523034" cy="2267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13616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Заголовок 20"/>
          <p:cNvSpPr>
            <a:spLocks noGrp="1"/>
          </p:cNvSpPr>
          <p:nvPr>
            <p:ph type="title"/>
          </p:nvPr>
        </p:nvSpPr>
        <p:spPr>
          <a:xfrm>
            <a:off x="1271464" y="260648"/>
            <a:ext cx="10153128" cy="902830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000" b="1" dirty="0">
                <a:solidFill>
                  <a:srgbClr val="A88000"/>
                </a:solidFill>
                <a:latin typeface="Times New Roman" pitchFamily="18" charset="0"/>
                <a:cs typeface="Times New Roman" pitchFamily="18" charset="0"/>
              </a:rPr>
              <a:t>ПРОВЕДЕНИЕ  МЕРОПРИЯТИЙ ПО БЕЗОПАСНОСТИ НА ТЕРРИТОРИИ ТВЕРСКОЙ </a:t>
            </a:r>
            <a:r>
              <a:rPr lang="ru-RU" sz="2000" b="1" dirty="0" smtClean="0">
                <a:solidFill>
                  <a:srgbClr val="A88000"/>
                </a:solidFill>
                <a:latin typeface="Times New Roman" pitchFamily="18" charset="0"/>
                <a:cs typeface="Times New Roman" pitchFamily="18" charset="0"/>
              </a:rPr>
              <a:t>ОБЛАСТИ</a:t>
            </a:r>
            <a:endParaRPr lang="ru-RU" sz="2000" b="1" dirty="0">
              <a:solidFill>
                <a:srgbClr val="A88000"/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76" name="table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449198" y="1158762"/>
            <a:ext cx="4666813" cy="1886260"/>
          </a:xfrm>
          <a:prstGeom prst="rect">
            <a:avLst/>
          </a:prstGeom>
        </p:spPr>
      </p:pic>
      <p:sp>
        <p:nvSpPr>
          <p:cNvPr id="8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11552238" y="6337300"/>
            <a:ext cx="454023" cy="4095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4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1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</a:t>
            </a:r>
            <a:endParaRPr lang="ru-RU" altLang="ru-RU" sz="16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271464" y="1547840"/>
            <a:ext cx="5472608" cy="923301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12" tIns="45706" rIns="91412" bIns="4570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широкомасштабного мероприятия «Родительский патруль» с участием представителей родительской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общественности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271464" y="2660978"/>
            <a:ext cx="5472608" cy="646303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12" tIns="45706" rIns="91412" bIns="45706">
            <a:spAutoFit/>
          </a:bodyPr>
          <a:lstStyle/>
          <a:p>
            <a:pPr algn="just" eaLnBrk="0" hangingPunct="0"/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контроля за семьями, которые  находятся в трудной жизненной 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ситуации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271464" y="3497118"/>
            <a:ext cx="5472608" cy="923301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12" tIns="45706" rIns="91412" bIns="45706">
            <a:spAutoFit/>
          </a:bodyPr>
          <a:lstStyle/>
          <a:p>
            <a:pPr algn="just" eaLnBrk="0" hangingPunct="0"/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Подомовой обход семей сотрудниками МЧС России по Тверской области, органами опеки и попечительства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285519" y="4610256"/>
            <a:ext cx="5472608" cy="12003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12" tIns="45706" rIns="91412" bIns="45706">
            <a:spAutoFit/>
          </a:bodyPr>
          <a:lstStyle/>
          <a:p>
            <a:pPr algn="just" eaLnBrk="0" hangingPunct="0"/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Разъяснительная работа в учреждениях и на предприятиях Тверской области  по обеспечению безопасности детей, необходимости родительского контроля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2" name="Picture 4" descr="https://www.centrmilkovo.ru/files/images/2018-09-24-134687640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8404" y="3958768"/>
            <a:ext cx="3858856" cy="2637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8404" y="1547840"/>
            <a:ext cx="3858856" cy="2574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0856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Заголовок 20"/>
          <p:cNvSpPr>
            <a:spLocks noGrp="1"/>
          </p:cNvSpPr>
          <p:nvPr>
            <p:ph type="title"/>
          </p:nvPr>
        </p:nvSpPr>
        <p:spPr>
          <a:xfrm>
            <a:off x="1415480" y="260648"/>
            <a:ext cx="10136758" cy="1080120"/>
          </a:xfrm>
          <a:noFill/>
        </p:spPr>
        <p:txBody>
          <a:bodyPr>
            <a:normAutofit/>
          </a:bodyPr>
          <a:lstStyle/>
          <a:p>
            <a:r>
              <a:rPr lang="ru-RU" sz="2000" b="1" dirty="0">
                <a:solidFill>
                  <a:srgbClr val="A88000"/>
                </a:solidFill>
                <a:latin typeface="Times New Roman" pitchFamily="18" charset="0"/>
                <a:cs typeface="Times New Roman" pitchFamily="18" charset="0"/>
              </a:rPr>
              <a:t>ПРОВЕДЕНИЕ  </a:t>
            </a:r>
            <a:r>
              <a:rPr lang="ru-RU" sz="2000" b="1" dirty="0" smtClean="0">
                <a:solidFill>
                  <a:srgbClr val="A88000"/>
                </a:solidFill>
                <a:latin typeface="Times New Roman" pitchFamily="18" charset="0"/>
                <a:cs typeface="Times New Roman" pitchFamily="18" charset="0"/>
              </a:rPr>
              <a:t>МЕРОПРИЯТИЙ ПО </a:t>
            </a:r>
            <a:r>
              <a:rPr lang="ru-RU" sz="2000" b="1" dirty="0">
                <a:solidFill>
                  <a:srgbClr val="A88000"/>
                </a:solidFill>
                <a:latin typeface="Times New Roman" pitchFamily="18" charset="0"/>
                <a:cs typeface="Times New Roman" pitchFamily="18" charset="0"/>
              </a:rPr>
              <a:t>БЕЗОПАСНОСТИ </a:t>
            </a:r>
            <a:r>
              <a:rPr lang="ru-RU" sz="2000" b="1" dirty="0" smtClean="0">
                <a:solidFill>
                  <a:srgbClr val="A88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dirty="0" smtClean="0">
                <a:solidFill>
                  <a:srgbClr val="A88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A88000"/>
                </a:solidFill>
                <a:latin typeface="Times New Roman" pitchFamily="18" charset="0"/>
                <a:cs typeface="Times New Roman" pitchFamily="18" charset="0"/>
              </a:rPr>
              <a:t>В ДОШКОЛЬНЫХ ОБРАЗОВАТЕЛЬНЫХ ОРГАНИЗАЦИЯХ</a:t>
            </a:r>
            <a:endParaRPr lang="ru-RU" sz="2000" b="1" dirty="0">
              <a:solidFill>
                <a:srgbClr val="A88000"/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0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11552238" y="6337300"/>
            <a:ext cx="454023" cy="4095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4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1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26</a:t>
            </a:r>
            <a:endParaRPr lang="ru-RU" altLang="ru-RU" sz="16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830062" y="1628800"/>
            <a:ext cx="5256584" cy="1477299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12" tIns="45706" rIns="91412" bIns="4570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285661" indent="-285661" algn="ctr">
              <a:defRPr/>
            </a:pPr>
            <a:r>
              <a:rPr lang="ru-RU" altLang="ru-RU" dirty="0" smtClean="0">
                <a:latin typeface="Times New Roman" pitchFamily="18" charset="0"/>
                <a:cs typeface="Times New Roman" pitchFamily="18" charset="0"/>
              </a:rPr>
              <a:t>Обучающие мероприятия по изучению правил дорожного движения, правил пожарной безопасности в детских садах </a:t>
            </a:r>
          </a:p>
          <a:p>
            <a:pPr marL="285661" indent="-285661" algn="ctr">
              <a:defRPr/>
            </a:pPr>
            <a:r>
              <a:rPr lang="ru-RU" altLang="ru-RU" dirty="0" smtClean="0">
                <a:latin typeface="Times New Roman" pitchFamily="18" charset="0"/>
                <a:cs typeface="Times New Roman" pitchFamily="18" charset="0"/>
              </a:rPr>
              <a:t>Мероприятия с родителями (родительский лекторий) по профилактике травматизма в быту</a:t>
            </a:r>
            <a:endParaRPr lang="ru-RU" alt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12" descr="http://xn--90anlffn.xn--80aaccp4ajwpkgbl4lpb.xn--p1ai/files/%D0%BA%D0%B0%D1%88%D0%B8%D0%BD1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98"/>
          <a:stretch>
            <a:fillRect/>
          </a:stretch>
        </p:blipFill>
        <p:spPr bwMode="auto">
          <a:xfrm>
            <a:off x="1415480" y="1415580"/>
            <a:ext cx="3816424" cy="2449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Объект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5481" y="3940155"/>
            <a:ext cx="3816424" cy="2663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0998" y="4221088"/>
            <a:ext cx="2508251" cy="1881188"/>
          </a:xfrm>
          <a:prstGeom prst="rect">
            <a:avLst/>
          </a:prstGeom>
        </p:spPr>
      </p:pic>
      <p:pic>
        <p:nvPicPr>
          <p:cNvPr id="11" name="Picture 6" descr="C:\Users\МОРОЗОВА ГА\Pictures\Новая папка\мобильный авто.jpg">
            <a:extLst>
              <a:ext uri="{FF2B5EF4-FFF2-40B4-BE49-F238E27FC236}">
                <a16:creationId xmlns:a16="http://schemas.microsoft.com/office/drawing/2014/main" id="{5C549CFC-C51D-48CF-BC07-3437196FFD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9798" y="3390572"/>
            <a:ext cx="3650336" cy="248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49504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Заголовок 20"/>
          <p:cNvSpPr>
            <a:spLocks noGrp="1"/>
          </p:cNvSpPr>
          <p:nvPr>
            <p:ph type="title"/>
          </p:nvPr>
        </p:nvSpPr>
        <p:spPr>
          <a:xfrm>
            <a:off x="1343472" y="227355"/>
            <a:ext cx="9721079" cy="737501"/>
          </a:xfrm>
          <a:noFill/>
        </p:spPr>
        <p:txBody>
          <a:bodyPr>
            <a:normAutofit/>
          </a:bodyPr>
          <a:lstStyle/>
          <a:p>
            <a:r>
              <a:rPr lang="ru-RU" sz="2000" b="1" dirty="0">
                <a:solidFill>
                  <a:srgbClr val="A88000"/>
                </a:solidFill>
                <a:latin typeface="Times New Roman" pitchFamily="18" charset="0"/>
                <a:cs typeface="Times New Roman" pitchFamily="18" charset="0"/>
              </a:rPr>
              <a:t> ПРОВЕДЕНИЕ  МЕРОПРИЯТИЙ ПО </a:t>
            </a:r>
            <a:r>
              <a:rPr lang="ru-RU" sz="2000" b="1" dirty="0" smtClean="0">
                <a:solidFill>
                  <a:srgbClr val="A88000"/>
                </a:solidFill>
                <a:latin typeface="Times New Roman" pitchFamily="18" charset="0"/>
                <a:cs typeface="Times New Roman" pitchFamily="18" charset="0"/>
              </a:rPr>
              <a:t>БЕЗОПАСНОСТИ</a:t>
            </a:r>
            <a:endParaRPr lang="ru-RU" sz="2000" b="1" dirty="0">
              <a:solidFill>
                <a:srgbClr val="A88000"/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0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11552238" y="6337300"/>
            <a:ext cx="454023" cy="4095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4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1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27</a:t>
            </a:r>
            <a:endParaRPr lang="ru-RU" altLang="ru-RU" sz="16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17" descr="IMG_538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400" y="964856"/>
            <a:ext cx="4274722" cy="3112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7808" y="2492896"/>
            <a:ext cx="3832353" cy="280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98978" y="3717032"/>
            <a:ext cx="4553260" cy="2712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24739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Заголовок 20"/>
          <p:cNvSpPr>
            <a:spLocks noGrp="1"/>
          </p:cNvSpPr>
          <p:nvPr>
            <p:ph type="title"/>
          </p:nvPr>
        </p:nvSpPr>
        <p:spPr>
          <a:xfrm>
            <a:off x="1127448" y="404664"/>
            <a:ext cx="10441160" cy="753254"/>
          </a:xfrm>
          <a:noFill/>
        </p:spPr>
        <p:txBody>
          <a:bodyPr>
            <a:noAutofit/>
          </a:bodyPr>
          <a:lstStyle/>
          <a:p>
            <a:r>
              <a:rPr lang="ru-RU" sz="2000" b="1" dirty="0">
                <a:solidFill>
                  <a:srgbClr val="A88000"/>
                </a:solidFill>
                <a:latin typeface="Times New Roman" pitchFamily="18" charset="0"/>
                <a:cs typeface="Times New Roman" pitchFamily="18" charset="0"/>
              </a:rPr>
              <a:t>ЦЕЛЬ И ЗАДАЧИ </a:t>
            </a:r>
            <a:r>
              <a:rPr lang="ru-RU" sz="2000" b="1" dirty="0" smtClean="0">
                <a:solidFill>
                  <a:srgbClr val="A88000"/>
                </a:solidFill>
                <a:latin typeface="Times New Roman" pitchFamily="18" charset="0"/>
                <a:cs typeface="Times New Roman" pitchFamily="18" charset="0"/>
              </a:rPr>
              <a:t>ПО </a:t>
            </a:r>
            <a:r>
              <a:rPr lang="ru-RU" sz="2000" b="1" dirty="0">
                <a:solidFill>
                  <a:srgbClr val="A88000"/>
                </a:solidFill>
                <a:latin typeface="Times New Roman" pitchFamily="18" charset="0"/>
                <a:cs typeface="Times New Roman" pitchFamily="18" charset="0"/>
              </a:rPr>
              <a:t>СНИЖЕНИЮ ТРАВМАТИЗМА И ГИБЕЛИ НЕСОВЕРШЕННОЛЕТНИХ</a:t>
            </a:r>
            <a:endParaRPr lang="ru-RU" sz="2000" dirty="0">
              <a:solidFill>
                <a:srgbClr val="A88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2" y="4976981"/>
            <a:ext cx="7404636" cy="720080"/>
          </a:xfrm>
          <a:prstGeom prst="rect">
            <a:avLst/>
          </a:prstGeom>
          <a:ln>
            <a:noFill/>
          </a:ln>
        </p:spPr>
        <p:txBody>
          <a:bodyPr lIns="0" tIns="0" rIns="18288" bIns="0" anchor="b">
            <a:normAutofit fontScale="97500"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600" kern="0" dirty="0">
              <a:solidFill>
                <a:schemeClr val="accent1">
                  <a:lumMod val="60000"/>
                  <a:lumOff val="40000"/>
                </a:schemeClr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8976320" y="2636912"/>
            <a:ext cx="671459" cy="43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11552238" y="6337300"/>
            <a:ext cx="454023" cy="4095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4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1415480" y="1409328"/>
            <a:ext cx="10009112" cy="4395936"/>
          </a:xfrm>
          <a:prstGeom prst="rect">
            <a:avLst/>
          </a:prstGeom>
          <a:solidFill>
            <a:schemeClr val="accent3">
              <a:lumMod val="20000"/>
              <a:lumOff val="80000"/>
              <a:alpha val="31000"/>
            </a:schemeClr>
          </a:solidFill>
          <a:ln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indent="0" algn="just">
              <a:defRPr/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ЦЕЛЬ: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снижение травматизма и гибели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несовершеннолетних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661" indent="-285661" algn="just">
              <a:buFont typeface="Wingdings" panose="05000000000000000000" pitchFamily="2" charset="2"/>
              <a:buChar char="§"/>
              <a:defRPr/>
            </a:pP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defRPr/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ЗАДАЧИ: </a:t>
            </a:r>
          </a:p>
          <a:p>
            <a:pPr algn="just">
              <a:buFont typeface="Arial" panose="020B0604020202020204" pitchFamily="34" charset="0"/>
              <a:buChar char="•"/>
              <a:defRPr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у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граждан Тверской области культуры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безопасной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жизнедеятельности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 typeface="Arial" panose="020B0604020202020204" pitchFamily="34" charset="0"/>
              <a:buChar char="•"/>
              <a:defRPr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содействие привитию навыков безопасного поведения в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быту, на водных объектах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на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улично-дорожной сети граждан Тверской области, в том числе несовершеннолетних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 typeface="Arial" panose="020B0604020202020204" pitchFamily="34" charset="0"/>
              <a:buChar char="•"/>
              <a:defRPr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просветительская работа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 населением, в том числе с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родителями (законными представителями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algn="just">
              <a:buFont typeface="Arial" panose="020B0604020202020204" pitchFamily="34" charset="0"/>
              <a:buChar char="•"/>
              <a:defRPr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условий обеспечения безопасности населения</a:t>
            </a:r>
          </a:p>
        </p:txBody>
      </p:sp>
    </p:spTree>
    <p:extLst>
      <p:ext uri="{BB962C8B-B14F-4D97-AF65-F5344CB8AC3E}">
        <p14:creationId xmlns:p14="http://schemas.microsoft.com/office/powerpoint/2010/main" val="2961475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CustomShape 1"/>
          <p:cNvSpPr/>
          <p:nvPr/>
        </p:nvSpPr>
        <p:spPr>
          <a:xfrm>
            <a:off x="1021800" y="179862"/>
            <a:ext cx="11168320" cy="1117255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08926" tIns="54223" rIns="108926" bIns="54223" anchor="ctr"/>
          <a:lstStyle/>
          <a:p>
            <a:pPr algn="ctr" eaLnBrk="0" hangingPunct="0">
              <a:defRPr/>
            </a:pPr>
            <a:r>
              <a:rPr lang="ru-RU" sz="2000" b="1" dirty="0">
                <a:solidFill>
                  <a:srgbClr val="A88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ОСНОВНЫЕ НАПРАВЛЕНИЯ ИНФОРМАЦИОННОЙ КАМПАНИИ</a:t>
            </a:r>
          </a:p>
        </p:txBody>
      </p:sp>
      <p:sp>
        <p:nvSpPr>
          <p:cNvPr id="501" name="CustomShape 3"/>
          <p:cNvSpPr/>
          <p:nvPr/>
        </p:nvSpPr>
        <p:spPr>
          <a:xfrm>
            <a:off x="9202308" y="6381896"/>
            <a:ext cx="2843922" cy="476104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08926" tIns="54223" rIns="108926" bIns="54223"/>
          <a:lstStyle/>
          <a:p>
            <a:pPr algn="r">
              <a:defRPr/>
            </a:pPr>
            <a:fld id="{DA314A78-5FCD-487F-9920-561C5C3BAEA9}" type="slidenum">
              <a:rPr lang="ru-RU" sz="1599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pPr algn="r">
                <a:defRPr/>
              </a:pPr>
              <a:t>3</a:t>
            </a:fld>
            <a:endParaRPr lang="en-US" sz="1599">
              <a:solidFill>
                <a:srgbClr val="000000"/>
              </a:solidFill>
            </a:endParaRPr>
          </a:p>
        </p:txBody>
      </p:sp>
      <p:sp>
        <p:nvSpPr>
          <p:cNvPr id="29" name="Прямоугольник 1"/>
          <p:cNvSpPr>
            <a:spLocks noChangeArrowheads="1"/>
          </p:cNvSpPr>
          <p:nvPr/>
        </p:nvSpPr>
        <p:spPr bwMode="auto">
          <a:xfrm>
            <a:off x="1377290" y="1993285"/>
            <a:ext cx="5268874" cy="43586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 latinLnBrk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 latinLnBrk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 latinLnBrk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 latinLnBrk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 latinLnBrk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marL="533227" indent="-533227" algn="just" latinLnBrk="0">
              <a:spcBef>
                <a:spcPct val="0"/>
              </a:spcBef>
              <a:buClr>
                <a:srgbClr val="000000"/>
              </a:buClr>
              <a:buFont typeface="+mj-lt"/>
              <a:buAutoNum type="romanUcPeriod"/>
              <a:defRPr/>
            </a:pPr>
            <a:r>
              <a:rPr kumimoji="1" lang="ru-RU" altLang="ru-RU" sz="2399" dirty="0">
                <a:solidFill>
                  <a:srgbClr val="000000"/>
                </a:solidFill>
                <a:latin typeface="Times New Roman" panose="02020603050405020304" pitchFamily="18" charset="0"/>
              </a:rPr>
              <a:t>Информационные материалы в областных и районных СМИ</a:t>
            </a:r>
          </a:p>
          <a:p>
            <a:pPr marL="533227" indent="-533227" algn="just" latinLnBrk="0">
              <a:spcBef>
                <a:spcPct val="0"/>
              </a:spcBef>
              <a:buClr>
                <a:srgbClr val="000000"/>
              </a:buClr>
              <a:buFont typeface="+mj-lt"/>
              <a:buAutoNum type="romanUcPeriod"/>
              <a:defRPr/>
            </a:pPr>
            <a:endParaRPr kumimoji="1" lang="ru-RU" altLang="ru-RU" sz="1866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marL="533227" indent="-533227" algn="just" latinLnBrk="0">
              <a:spcBef>
                <a:spcPct val="0"/>
              </a:spcBef>
              <a:buClr>
                <a:srgbClr val="000000"/>
              </a:buClr>
              <a:buFont typeface="+mj-lt"/>
              <a:buAutoNum type="romanUcPeriod"/>
              <a:defRPr/>
            </a:pPr>
            <a:r>
              <a:rPr kumimoji="1" lang="ru-RU" altLang="ru-RU" sz="2399" dirty="0">
                <a:solidFill>
                  <a:srgbClr val="000000"/>
                </a:solidFill>
                <a:latin typeface="Times New Roman" panose="02020603050405020304" pitchFamily="18" charset="0"/>
              </a:rPr>
              <a:t>Социальная реклама</a:t>
            </a:r>
          </a:p>
          <a:p>
            <a:pPr marL="533227" indent="-533227" algn="just" latinLnBrk="0">
              <a:spcBef>
                <a:spcPct val="0"/>
              </a:spcBef>
              <a:buClr>
                <a:srgbClr val="000000"/>
              </a:buClr>
              <a:buFont typeface="+mj-lt"/>
              <a:buAutoNum type="romanUcPeriod"/>
              <a:defRPr/>
            </a:pPr>
            <a:endParaRPr kumimoji="1" lang="ru-RU" altLang="ru-RU" sz="1866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marL="533227" indent="-533227" algn="just" latinLnBrk="0">
              <a:spcBef>
                <a:spcPct val="0"/>
              </a:spcBef>
              <a:buClr>
                <a:srgbClr val="000000"/>
              </a:buClr>
              <a:buFont typeface="+mj-lt"/>
              <a:buAutoNum type="romanUcPeriod"/>
              <a:defRPr/>
            </a:pPr>
            <a:r>
              <a:rPr kumimoji="1" lang="ru-RU" altLang="ru-RU" sz="2399" dirty="0">
                <a:solidFill>
                  <a:srgbClr val="000000"/>
                </a:solidFill>
                <a:latin typeface="Times New Roman" panose="02020603050405020304" pitchFamily="18" charset="0"/>
              </a:rPr>
              <a:t>Распространение  профилактических материалов в муниципальных образованиях Тверской области</a:t>
            </a:r>
          </a:p>
          <a:p>
            <a:pPr algn="just" eaLnBrk="1" latinLnBrk="0" hangingPunct="1">
              <a:spcBef>
                <a:spcPct val="0"/>
              </a:spcBef>
              <a:buClr>
                <a:srgbClr val="000000"/>
              </a:buClr>
              <a:buFont typeface="Wingdings" panose="05000000000000000000" pitchFamily="2" charset="2"/>
              <a:buChar char="§"/>
              <a:defRPr/>
            </a:pPr>
            <a:endParaRPr lang="ru-RU" altLang="ru-RU" sz="2399" dirty="0">
              <a:latin typeface="Times New Roman" panose="02020603050405020304" pitchFamily="18" charset="0"/>
            </a:endParaRPr>
          </a:p>
          <a:p>
            <a:pPr algn="just" eaLnBrk="1" latinLnBrk="0" hangingPunct="1">
              <a:spcBef>
                <a:spcPct val="0"/>
              </a:spcBef>
              <a:buClr>
                <a:srgbClr val="000000"/>
              </a:buClr>
              <a:buFont typeface="Wingdings" panose="05000000000000000000" pitchFamily="2" charset="2"/>
              <a:buChar char="§"/>
              <a:defRPr/>
            </a:pPr>
            <a:endParaRPr lang="ru-RU" altLang="ru-RU" sz="2399" dirty="0">
              <a:latin typeface="Times New Roman" panose="02020603050405020304" pitchFamily="18" charset="0"/>
            </a:endParaRPr>
          </a:p>
          <a:p>
            <a:pPr algn="just" eaLnBrk="1" latinLnBrk="0" hangingPunct="1">
              <a:spcBef>
                <a:spcPct val="0"/>
              </a:spcBef>
              <a:buClr>
                <a:srgbClr val="000000"/>
              </a:buClr>
              <a:buFont typeface="Wingdings" panose="05000000000000000000" pitchFamily="2" charset="2"/>
              <a:buChar char="§"/>
              <a:defRPr/>
            </a:pPr>
            <a:endParaRPr kumimoji="1" lang="ru-RU" altLang="ru-RU" sz="2399" b="1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164870" name="Рисунок 2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16" t="12962" r="40417" b="10001"/>
          <a:stretch>
            <a:fillRect/>
          </a:stretch>
        </p:blipFill>
        <p:spPr bwMode="auto">
          <a:xfrm>
            <a:off x="9540870" y="3774968"/>
            <a:ext cx="2166798" cy="25497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871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4073" y="1534110"/>
            <a:ext cx="4077559" cy="2037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872" name="Рисунок 3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84" t="14445" r="30417" b="13704"/>
          <a:stretch>
            <a:fillRect/>
          </a:stretch>
        </p:blipFill>
        <p:spPr bwMode="auto">
          <a:xfrm>
            <a:off x="7010118" y="3798245"/>
            <a:ext cx="2441880" cy="2469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01147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CustomShape 1"/>
          <p:cNvSpPr/>
          <p:nvPr/>
        </p:nvSpPr>
        <p:spPr>
          <a:xfrm>
            <a:off x="1021800" y="179862"/>
            <a:ext cx="11168320" cy="1117255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08926" tIns="54223" rIns="108926" bIns="54223" anchor="ctr"/>
          <a:lstStyle/>
          <a:p>
            <a:pPr algn="ctr">
              <a:defRPr/>
            </a:pPr>
            <a:r>
              <a:rPr lang="ru-RU" sz="2000" b="1" dirty="0">
                <a:solidFill>
                  <a:srgbClr val="A88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ТЕМАТИЧЕСКИЕ ЛИНИИ ИНФОРМАЦИОННОЙ КАМПАНИИ</a:t>
            </a:r>
          </a:p>
        </p:txBody>
      </p:sp>
      <p:sp>
        <p:nvSpPr>
          <p:cNvPr id="501" name="CustomShape 3"/>
          <p:cNvSpPr/>
          <p:nvPr/>
        </p:nvSpPr>
        <p:spPr>
          <a:xfrm>
            <a:off x="9202308" y="6381896"/>
            <a:ext cx="2843922" cy="476104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08926" tIns="54223" rIns="108926" bIns="54223"/>
          <a:lstStyle/>
          <a:p>
            <a:pPr algn="r">
              <a:defRPr/>
            </a:pPr>
            <a:fld id="{37004880-0A2A-473A-9936-3006C2CAF862}" type="slidenum">
              <a:rPr lang="ru-RU" sz="1599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pPr algn="r">
                <a:defRPr/>
              </a:pPr>
              <a:t>4</a:t>
            </a:fld>
            <a:endParaRPr lang="en-US" sz="1599">
              <a:solidFill>
                <a:srgbClr val="000000"/>
              </a:solidFill>
            </a:endParaRPr>
          </a:p>
        </p:txBody>
      </p:sp>
      <p:sp>
        <p:nvSpPr>
          <p:cNvPr id="166917" name="Прямоугольник 1"/>
          <p:cNvSpPr>
            <a:spLocks noChangeArrowheads="1"/>
          </p:cNvSpPr>
          <p:nvPr/>
        </p:nvSpPr>
        <p:spPr bwMode="auto">
          <a:xfrm>
            <a:off x="1423843" y="1356366"/>
            <a:ext cx="5734397" cy="28983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9pPr>
          </a:lstStyle>
          <a:p>
            <a:pPr latinLnBrk="1">
              <a:lnSpc>
                <a:spcPct val="100000"/>
              </a:lnSpc>
              <a:spcBef>
                <a:spcPct val="20000"/>
              </a:spcBef>
              <a:buFont typeface="Wingdings" panose="05000000000000000000" pitchFamily="2" charset="2"/>
              <a:buChar char="§"/>
            </a:pPr>
            <a:r>
              <a:rPr lang="ru-RU" altLang="ru-RU" sz="2399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Безопасность на дорогах</a:t>
            </a:r>
          </a:p>
          <a:p>
            <a:pPr latinLnBrk="1">
              <a:lnSpc>
                <a:spcPct val="100000"/>
              </a:lnSpc>
              <a:spcBef>
                <a:spcPct val="20000"/>
              </a:spcBef>
              <a:buFont typeface="Wingdings" panose="05000000000000000000" pitchFamily="2" charset="2"/>
              <a:buChar char="§"/>
            </a:pPr>
            <a:r>
              <a:rPr lang="ru-RU" altLang="ru-RU" sz="2399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Опасность выпадения из окон</a:t>
            </a:r>
          </a:p>
          <a:p>
            <a:pPr latinLnBrk="1">
              <a:lnSpc>
                <a:spcPct val="100000"/>
              </a:lnSpc>
              <a:spcBef>
                <a:spcPct val="20000"/>
              </a:spcBef>
              <a:buFont typeface="Wingdings" panose="05000000000000000000" pitchFamily="2" charset="2"/>
              <a:buChar char="§"/>
            </a:pPr>
            <a:r>
              <a:rPr lang="ru-RU" altLang="ru-RU" sz="2399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Безопасность на воде</a:t>
            </a:r>
          </a:p>
          <a:p>
            <a:pPr latinLnBrk="1">
              <a:lnSpc>
                <a:spcPct val="100000"/>
              </a:lnSpc>
              <a:spcBef>
                <a:spcPct val="20000"/>
              </a:spcBef>
              <a:buFont typeface="Wingdings" panose="05000000000000000000" pitchFamily="2" charset="2"/>
              <a:buChar char="§"/>
            </a:pPr>
            <a:r>
              <a:rPr lang="ru-RU" altLang="ru-RU" sz="2399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Безопасность при обращении с огнем</a:t>
            </a:r>
          </a:p>
          <a:p>
            <a:pPr algn="just" eaLnBrk="1" hangingPunct="1">
              <a:lnSpc>
                <a:spcPct val="100000"/>
              </a:lnSpc>
              <a:spcBef>
                <a:spcPct val="0"/>
              </a:spcBef>
              <a:buClr>
                <a:srgbClr val="000000"/>
              </a:buClr>
              <a:buFont typeface="Wingdings" panose="05000000000000000000" pitchFamily="2" charset="2"/>
              <a:buChar char="§"/>
            </a:pPr>
            <a:endParaRPr lang="ru-RU" altLang="ru-RU" sz="2399"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algn="just" eaLnBrk="1" hangingPunct="1">
              <a:lnSpc>
                <a:spcPct val="100000"/>
              </a:lnSpc>
              <a:spcBef>
                <a:spcPct val="0"/>
              </a:spcBef>
              <a:buClr>
                <a:srgbClr val="000000"/>
              </a:buClr>
              <a:buFont typeface="Wingdings" panose="05000000000000000000" pitchFamily="2" charset="2"/>
              <a:buChar char="§"/>
            </a:pPr>
            <a:endParaRPr lang="ru-RU" altLang="ru-RU" sz="2399"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algn="just" eaLnBrk="1" hangingPunct="1">
              <a:lnSpc>
                <a:spcPct val="100000"/>
              </a:lnSpc>
              <a:spcBef>
                <a:spcPct val="0"/>
              </a:spcBef>
              <a:buClr>
                <a:srgbClr val="000000"/>
              </a:buClr>
              <a:buFont typeface="Wingdings" panose="05000000000000000000" pitchFamily="2" charset="2"/>
              <a:buChar char="§"/>
            </a:pPr>
            <a:endParaRPr kumimoji="1" lang="ru-RU" altLang="ru-RU" sz="2399" b="1">
              <a:solidFill>
                <a:srgbClr val="000000"/>
              </a:solidFill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66918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1606" y="3859609"/>
            <a:ext cx="3603572" cy="20271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691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82" t="12720" r="13339" b="12367"/>
          <a:stretch>
            <a:fillRect/>
          </a:stretch>
        </p:blipFill>
        <p:spPr bwMode="auto">
          <a:xfrm>
            <a:off x="1220705" y="3859609"/>
            <a:ext cx="3506235" cy="20271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692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22" t="9491" r="25865" b="33188"/>
          <a:stretch>
            <a:fillRect/>
          </a:stretch>
        </p:blipFill>
        <p:spPr bwMode="auto">
          <a:xfrm>
            <a:off x="4877177" y="3859609"/>
            <a:ext cx="3095729" cy="20292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6921" name="Рисунок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50" t="23334" r="37083" b="19630"/>
          <a:stretch>
            <a:fillRect/>
          </a:stretch>
        </p:blipFill>
        <p:spPr bwMode="auto">
          <a:xfrm>
            <a:off x="7359261" y="1216709"/>
            <a:ext cx="3544322" cy="23149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070403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CustomShape 1"/>
          <p:cNvSpPr/>
          <p:nvPr/>
        </p:nvSpPr>
        <p:spPr>
          <a:xfrm>
            <a:off x="1021800" y="179862"/>
            <a:ext cx="11168320" cy="1117255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08926" tIns="54223" rIns="108926" bIns="54223" anchor="ctr"/>
          <a:lstStyle/>
          <a:p>
            <a:pPr algn="ctr" eaLnBrk="0" hangingPunct="0">
              <a:defRPr/>
            </a:pPr>
            <a:r>
              <a:rPr lang="ru-RU" sz="2000" b="1" dirty="0">
                <a:solidFill>
                  <a:srgbClr val="A88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СОЦИАЛЬНАЯ РЕКЛАМА</a:t>
            </a:r>
          </a:p>
        </p:txBody>
      </p:sp>
      <p:sp>
        <p:nvSpPr>
          <p:cNvPr id="501" name="CustomShape 3"/>
          <p:cNvSpPr/>
          <p:nvPr/>
        </p:nvSpPr>
        <p:spPr>
          <a:xfrm>
            <a:off x="9202308" y="6381896"/>
            <a:ext cx="2843922" cy="476104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08926" tIns="54223" rIns="108926" bIns="54223"/>
          <a:lstStyle/>
          <a:p>
            <a:pPr algn="r">
              <a:defRPr/>
            </a:pPr>
            <a:fld id="{717F7EBD-A7E8-4944-A2BE-95C78EE55357}" type="slidenum">
              <a:rPr lang="ru-RU" sz="1599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pPr algn="r">
                <a:defRPr/>
              </a:pPr>
              <a:t>5</a:t>
            </a:fld>
            <a:endParaRPr lang="en-US" sz="1599">
              <a:solidFill>
                <a:srgbClr val="000000"/>
              </a:solidFill>
            </a:endParaRPr>
          </a:p>
        </p:txBody>
      </p:sp>
      <p:sp>
        <p:nvSpPr>
          <p:cNvPr id="168965" name="Rectangle 9"/>
          <p:cNvSpPr>
            <a:spLocks noChangeArrowheads="1"/>
          </p:cNvSpPr>
          <p:nvPr/>
        </p:nvSpPr>
        <p:spPr bwMode="auto">
          <a:xfrm>
            <a:off x="1021800" y="1940385"/>
            <a:ext cx="4566357" cy="57555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285750" indent="-179388" defTabSz="912813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1pPr>
            <a:lvl2pPr marL="742950" indent="-28575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2pPr>
            <a:lvl3pPr marL="11430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3pPr>
            <a:lvl4pPr marL="16002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4pPr>
            <a:lvl5pPr marL="20574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5pPr>
            <a:lvl6pPr marL="25146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6pPr>
            <a:lvl7pPr marL="29718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7pPr>
            <a:lvl8pPr marL="34290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8pPr>
            <a:lvl9pPr marL="38862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>
                <a:srgbClr val="000000"/>
              </a:buClr>
              <a:buFont typeface="Wingdings" panose="05000000000000000000" pitchFamily="2" charset="2"/>
              <a:buChar char="§"/>
            </a:pPr>
            <a:r>
              <a:rPr kumimoji="1" lang="ru-RU" altLang="ru-RU" sz="2133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3 региональных телеканала;</a:t>
            </a:r>
            <a:br>
              <a:rPr kumimoji="1" lang="ru-RU" altLang="ru-RU" sz="2133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</a:br>
            <a:endParaRPr kumimoji="1" lang="ru-RU" altLang="ru-RU" sz="1066">
              <a:solidFill>
                <a:srgbClr val="0000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>
                <a:srgbClr val="000000"/>
              </a:buClr>
              <a:buFont typeface="Wingdings" panose="05000000000000000000" pitchFamily="2" charset="2"/>
              <a:buChar char="§"/>
            </a:pPr>
            <a:r>
              <a:rPr kumimoji="1" lang="ru-RU" altLang="ru-RU" sz="2133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9 районных телеканалов;</a:t>
            </a:r>
          </a:p>
          <a:p>
            <a:pPr>
              <a:lnSpc>
                <a:spcPct val="100000"/>
              </a:lnSpc>
              <a:spcBef>
                <a:spcPct val="0"/>
              </a:spcBef>
              <a:buClr>
                <a:srgbClr val="000000"/>
              </a:buClr>
              <a:buFont typeface="Wingdings" panose="05000000000000000000" pitchFamily="2" charset="2"/>
              <a:buChar char="§"/>
            </a:pPr>
            <a:endParaRPr kumimoji="1" lang="ru-RU" altLang="ru-RU" sz="1066">
              <a:solidFill>
                <a:srgbClr val="0000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>
                <a:srgbClr val="000000"/>
              </a:buClr>
              <a:buFont typeface="Wingdings" panose="05000000000000000000" pitchFamily="2" charset="2"/>
              <a:buChar char="§"/>
            </a:pPr>
            <a:r>
              <a:rPr lang="ru-RU" altLang="ru-RU" sz="2133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социальные сети электронных региональных и районных СМИ;</a:t>
            </a:r>
          </a:p>
          <a:p>
            <a:pPr>
              <a:lnSpc>
                <a:spcPct val="100000"/>
              </a:lnSpc>
              <a:spcBef>
                <a:spcPct val="0"/>
              </a:spcBef>
              <a:buClr>
                <a:srgbClr val="000000"/>
              </a:buClr>
              <a:buFont typeface="Wingdings" panose="05000000000000000000" pitchFamily="2" charset="2"/>
              <a:buChar char="§"/>
            </a:pPr>
            <a:endParaRPr lang="ru-RU" altLang="ru-RU" sz="1066"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>
                <a:srgbClr val="000000"/>
              </a:buClr>
              <a:buFont typeface="Wingdings" panose="05000000000000000000" pitchFamily="2" charset="2"/>
              <a:buChar char="§"/>
            </a:pPr>
            <a:r>
              <a:rPr lang="ru-RU" altLang="ru-RU" sz="2133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экраны в «Транспорте Верхневолжья»;</a:t>
            </a:r>
          </a:p>
          <a:p>
            <a:pPr>
              <a:lnSpc>
                <a:spcPct val="100000"/>
              </a:lnSpc>
              <a:spcBef>
                <a:spcPct val="0"/>
              </a:spcBef>
              <a:buClr>
                <a:srgbClr val="000000"/>
              </a:buClr>
              <a:buFont typeface="Wingdings" panose="05000000000000000000" pitchFamily="2" charset="2"/>
              <a:buChar char="§"/>
            </a:pPr>
            <a:endParaRPr lang="ru-RU" altLang="ru-RU" sz="1066"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>
                <a:srgbClr val="000000"/>
              </a:buClr>
              <a:buFont typeface="Wingdings" panose="05000000000000000000" pitchFamily="2" charset="2"/>
              <a:buChar char="§"/>
            </a:pPr>
            <a:r>
              <a:rPr lang="ru-RU" altLang="ru-RU" sz="2133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экраны в торговых центрах Твери и Тверской области;</a:t>
            </a:r>
          </a:p>
          <a:p>
            <a:pPr>
              <a:lnSpc>
                <a:spcPct val="100000"/>
              </a:lnSpc>
              <a:spcBef>
                <a:spcPct val="0"/>
              </a:spcBef>
              <a:buClr>
                <a:srgbClr val="000000"/>
              </a:buClr>
              <a:buFont typeface="Wingdings" panose="05000000000000000000" pitchFamily="2" charset="2"/>
              <a:buChar char="§"/>
            </a:pPr>
            <a:endParaRPr lang="ru-RU" altLang="ru-RU" sz="1066"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>
                <a:srgbClr val="000000"/>
              </a:buClr>
              <a:buFont typeface="Wingdings" panose="05000000000000000000" pitchFamily="2" charset="2"/>
              <a:buChar char="§"/>
            </a:pPr>
            <a:r>
              <a:rPr lang="ru-RU" altLang="ru-RU" sz="2133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образовательные учреждения Тверской области</a:t>
            </a:r>
          </a:p>
          <a:p>
            <a:pPr>
              <a:lnSpc>
                <a:spcPct val="100000"/>
              </a:lnSpc>
              <a:spcBef>
                <a:spcPct val="0"/>
              </a:spcBef>
              <a:buClr>
                <a:srgbClr val="000000"/>
              </a:buClr>
              <a:buFont typeface="Wingdings" panose="05000000000000000000" pitchFamily="2" charset="2"/>
              <a:buChar char="§"/>
            </a:pPr>
            <a:endParaRPr lang="ru-RU" altLang="ru-RU" sz="2133"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8966" name="Rectangle 15"/>
          <p:cNvSpPr>
            <a:spLocks noChangeArrowheads="1"/>
          </p:cNvSpPr>
          <p:nvPr/>
        </p:nvSpPr>
        <p:spPr bwMode="auto">
          <a:xfrm>
            <a:off x="1093744" y="1297117"/>
            <a:ext cx="10588532" cy="509959"/>
          </a:xfrm>
          <a:prstGeom prst="rect">
            <a:avLst/>
          </a:prstGeom>
          <a:solidFill>
            <a:srgbClr val="E1EBD7"/>
          </a:solidFill>
          <a:ln w="9544">
            <a:solidFill>
              <a:srgbClr val="A5D07A"/>
            </a:solidFill>
            <a:miter lim="800000"/>
            <a:headEnd/>
            <a:tailEnd/>
          </a:ln>
        </p:spPr>
        <p:txBody>
          <a:bodyPr/>
          <a:lstStyle>
            <a:lvl1pPr defTabSz="912813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1pPr>
            <a:lvl2pPr marL="742950" indent="-28575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2pPr>
            <a:lvl3pPr marL="11430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3pPr>
            <a:lvl4pPr marL="16002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4pPr>
            <a:lvl5pPr marL="20574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5pPr>
            <a:lvl6pPr marL="25146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6pPr>
            <a:lvl7pPr marL="29718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7pPr>
            <a:lvl8pPr marL="34290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8pPr>
            <a:lvl9pPr marL="38862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kumimoji="1" lang="ru-RU" altLang="ru-RU" sz="2133" b="1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Трансляция социальных видеороликов</a:t>
            </a:r>
            <a:endParaRPr kumimoji="1" lang="en-US" altLang="ru-RU" sz="2133">
              <a:solidFill>
                <a:srgbClr val="0000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68967" name="Rectangle 15"/>
          <p:cNvSpPr>
            <a:spLocks noChangeArrowheads="1"/>
          </p:cNvSpPr>
          <p:nvPr/>
        </p:nvSpPr>
        <p:spPr bwMode="auto">
          <a:xfrm>
            <a:off x="5740510" y="2742353"/>
            <a:ext cx="5941766" cy="2312804"/>
          </a:xfrm>
          <a:prstGeom prst="rect">
            <a:avLst/>
          </a:prstGeom>
          <a:noFill/>
          <a:ln w="9544">
            <a:solidFill>
              <a:srgbClr val="A5D07A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defTabSz="912813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1pPr>
            <a:lvl2pPr marL="742950" indent="-28575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2pPr>
            <a:lvl3pPr marL="11430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3pPr>
            <a:lvl4pPr marL="16002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4pPr>
            <a:lvl5pPr marL="20574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5pPr>
            <a:lvl6pPr marL="25146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6pPr>
            <a:lvl7pPr marL="29718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7pPr>
            <a:lvl8pPr marL="34290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8pPr>
            <a:lvl9pPr marL="38862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kumimoji="1" lang="ru-RU" altLang="ru-RU" sz="2133" b="1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Эфирные блоки:</a:t>
            </a:r>
          </a:p>
          <a:p>
            <a:pPr latinLnBrk="1">
              <a:lnSpc>
                <a:spcPct val="1000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ru-RU" altLang="ru-RU" sz="2133" b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ТК «Россия 24 – Тверь»: </a:t>
            </a:r>
            <a:r>
              <a:rPr lang="ru-RU" altLang="ru-RU" sz="2133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20 раз в день</a:t>
            </a:r>
          </a:p>
          <a:p>
            <a:pPr latinLnBrk="1">
              <a:lnSpc>
                <a:spcPct val="1000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ru-RU" altLang="ru-RU" sz="2133" b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КТ «Тверской проспект - регион»: </a:t>
            </a:r>
            <a:br>
              <a:rPr lang="ru-RU" altLang="ru-RU" sz="2133" b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</a:br>
            <a:r>
              <a:rPr lang="ru-RU" altLang="ru-RU" sz="2133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15 раз в день</a:t>
            </a:r>
          </a:p>
          <a:p>
            <a:pPr latinLnBrk="1">
              <a:lnSpc>
                <a:spcPct val="1000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ru-RU" altLang="ru-RU" sz="2133" b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ТК «ОТР» (тверской эфир): </a:t>
            </a:r>
            <a:r>
              <a:rPr lang="ru-RU" altLang="ru-RU" sz="2133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5 раз в день</a:t>
            </a:r>
          </a:p>
          <a:p>
            <a:pPr latinLnBrk="1">
              <a:lnSpc>
                <a:spcPct val="1000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ru-RU" altLang="ru-RU" sz="2133" b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Районные телеканалы </a:t>
            </a:r>
            <a:r>
              <a:rPr lang="ru-RU" altLang="ru-RU" sz="2133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(9 телеканалов): </a:t>
            </a:r>
            <a:br>
              <a:rPr lang="ru-RU" altLang="ru-RU" sz="2133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</a:br>
            <a:r>
              <a:rPr lang="ru-RU" altLang="ru-RU" sz="2133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15 раз в день</a:t>
            </a:r>
          </a:p>
        </p:txBody>
      </p:sp>
      <p:sp>
        <p:nvSpPr>
          <p:cNvPr id="168968" name="Прямоугольник 1"/>
          <p:cNvSpPr>
            <a:spLocks noChangeArrowheads="1"/>
          </p:cNvSpPr>
          <p:nvPr/>
        </p:nvSpPr>
        <p:spPr bwMode="auto">
          <a:xfrm>
            <a:off x="5575461" y="1906528"/>
            <a:ext cx="3021667" cy="7487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kumimoji="1" lang="ru-RU" altLang="ru-RU" sz="2133" b="1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Период трансляции: 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kumimoji="1" lang="ru-RU" altLang="ru-RU" sz="2133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1 августа – 1 октября</a:t>
            </a:r>
          </a:p>
        </p:txBody>
      </p:sp>
      <p:sp>
        <p:nvSpPr>
          <p:cNvPr id="168969" name="Прямоугольник 2"/>
          <p:cNvSpPr>
            <a:spLocks noChangeArrowheads="1"/>
          </p:cNvSpPr>
          <p:nvPr/>
        </p:nvSpPr>
        <p:spPr bwMode="auto">
          <a:xfrm>
            <a:off x="8635216" y="1940385"/>
            <a:ext cx="3199413" cy="7487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kumimoji="1" lang="ru-RU" altLang="ru-RU" sz="2133" b="1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Хронометраж роликов: 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kumimoji="1" lang="ru-RU" altLang="ru-RU" sz="2133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15/30 секунд</a:t>
            </a:r>
            <a:endParaRPr kumimoji="1" lang="en-US" altLang="ru-RU" sz="2133">
              <a:solidFill>
                <a:srgbClr val="0000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8635216" y="2008097"/>
            <a:ext cx="0" cy="710981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pic>
        <p:nvPicPr>
          <p:cNvPr id="168971" name="Рисунок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66" t="20370" r="32500" b="44073"/>
          <a:stretch>
            <a:fillRect/>
          </a:stretch>
        </p:blipFill>
        <p:spPr bwMode="auto">
          <a:xfrm>
            <a:off x="8876442" y="5124985"/>
            <a:ext cx="2708497" cy="16250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8972" name="Рисунок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85" t="6294" r="5415" b="10001"/>
          <a:stretch>
            <a:fillRect/>
          </a:stretch>
        </p:blipFill>
        <p:spPr bwMode="auto">
          <a:xfrm>
            <a:off x="5689726" y="5137681"/>
            <a:ext cx="2994160" cy="16124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441740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CustomShape 1"/>
          <p:cNvSpPr/>
          <p:nvPr/>
        </p:nvSpPr>
        <p:spPr>
          <a:xfrm>
            <a:off x="1021800" y="179862"/>
            <a:ext cx="11168320" cy="1117255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08926" tIns="54223" rIns="108926" bIns="54223" anchor="ctr"/>
          <a:lstStyle/>
          <a:p>
            <a:pPr algn="ctr">
              <a:defRPr/>
            </a:pPr>
            <a:r>
              <a:rPr lang="ru-RU" sz="2000" b="1" spc="-1" dirty="0">
                <a:solidFill>
                  <a:srgbClr val="A88000"/>
                </a:solidFill>
                <a:latin typeface="Times New Roman"/>
              </a:rPr>
              <a:t>СОЦИАЛЬНАЯ РЕКЛАМА (продолжение)</a:t>
            </a:r>
            <a:endParaRPr lang="ru-RU" sz="2000" dirty="0"/>
          </a:p>
        </p:txBody>
      </p:sp>
      <p:sp>
        <p:nvSpPr>
          <p:cNvPr id="501" name="CustomShape 3"/>
          <p:cNvSpPr/>
          <p:nvPr/>
        </p:nvSpPr>
        <p:spPr>
          <a:xfrm>
            <a:off x="9202308" y="6381896"/>
            <a:ext cx="2843922" cy="476104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08926" tIns="54223" rIns="108926" bIns="54223"/>
          <a:lstStyle/>
          <a:p>
            <a:pPr algn="r">
              <a:defRPr/>
            </a:pPr>
            <a:fld id="{C7CEBDF9-C09C-4DF2-BE77-305B74E33459}" type="slidenum">
              <a:rPr lang="ru-RU" sz="1599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pPr algn="r">
                <a:defRPr/>
              </a:pPr>
              <a:t>6</a:t>
            </a:fld>
            <a:endParaRPr lang="en-US" sz="1599">
              <a:solidFill>
                <a:srgbClr val="000000"/>
              </a:solidFill>
            </a:endParaRPr>
          </a:p>
        </p:txBody>
      </p:sp>
      <p:sp>
        <p:nvSpPr>
          <p:cNvPr id="171013" name="Rectangle 15"/>
          <p:cNvSpPr>
            <a:spLocks noChangeArrowheads="1"/>
          </p:cNvSpPr>
          <p:nvPr/>
        </p:nvSpPr>
        <p:spPr bwMode="auto">
          <a:xfrm>
            <a:off x="1093744" y="1297117"/>
            <a:ext cx="10588532" cy="509959"/>
          </a:xfrm>
          <a:prstGeom prst="rect">
            <a:avLst/>
          </a:prstGeom>
          <a:solidFill>
            <a:srgbClr val="E1EBD7"/>
          </a:solidFill>
          <a:ln w="9544">
            <a:solidFill>
              <a:srgbClr val="A5D07A"/>
            </a:solidFill>
            <a:miter lim="800000"/>
            <a:headEnd/>
            <a:tailEnd/>
          </a:ln>
        </p:spPr>
        <p:txBody>
          <a:bodyPr/>
          <a:lstStyle>
            <a:lvl1pPr defTabSz="912813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1pPr>
            <a:lvl2pPr marL="742950" indent="-28575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2pPr>
            <a:lvl3pPr marL="11430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3pPr>
            <a:lvl4pPr marL="16002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4pPr>
            <a:lvl5pPr marL="20574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5pPr>
            <a:lvl6pPr marL="25146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6pPr>
            <a:lvl7pPr marL="29718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7pPr>
            <a:lvl8pPr marL="34290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8pPr>
            <a:lvl9pPr marL="38862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kumimoji="1" lang="ru-RU" altLang="ru-RU" sz="2133" b="1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Трансляция социальных аудиороликов</a:t>
            </a:r>
            <a:endParaRPr kumimoji="1" lang="en-US" altLang="ru-RU" sz="2133">
              <a:solidFill>
                <a:srgbClr val="0000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71014" name="Rectangle 15"/>
          <p:cNvSpPr>
            <a:spLocks noChangeArrowheads="1"/>
          </p:cNvSpPr>
          <p:nvPr/>
        </p:nvSpPr>
        <p:spPr bwMode="auto">
          <a:xfrm>
            <a:off x="6489578" y="2048302"/>
            <a:ext cx="4926080" cy="2587885"/>
          </a:xfrm>
          <a:prstGeom prst="rect">
            <a:avLst/>
          </a:prstGeom>
          <a:noFill/>
          <a:ln w="9544">
            <a:solidFill>
              <a:srgbClr val="A5D07A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defTabSz="912813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1pPr>
            <a:lvl2pPr marL="742950" indent="-28575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2pPr>
            <a:lvl3pPr marL="11430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3pPr>
            <a:lvl4pPr marL="16002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4pPr>
            <a:lvl5pPr marL="20574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5pPr>
            <a:lvl6pPr marL="25146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6pPr>
            <a:lvl7pPr marL="29718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7pPr>
            <a:lvl8pPr marL="34290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8pPr>
            <a:lvl9pPr marL="38862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kumimoji="1" lang="ru-RU" altLang="en-US" sz="2133" b="1" dirty="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Период трансляции: 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kumimoji="1" lang="ru-RU" altLang="ru-RU" sz="2133" dirty="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1 августа – 1 октября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kumimoji="1" lang="ru-RU" altLang="en-US" sz="1333" dirty="0">
              <a:solidFill>
                <a:srgbClr val="0000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kumimoji="1" lang="ru-RU" altLang="en-US" sz="2133" b="1" dirty="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Хронометраж ролика:</a:t>
            </a:r>
            <a:r>
              <a:rPr kumimoji="1" lang="ru-RU" altLang="en-US" sz="2133" dirty="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kumimoji="1" lang="ru-RU" altLang="en-US" sz="2133" dirty="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30 секунд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kumimoji="1" lang="ru-RU" altLang="en-US" sz="1333" dirty="0">
              <a:solidFill>
                <a:srgbClr val="0000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kumimoji="1" lang="ru-RU" altLang="en-US" sz="2133" b="1" dirty="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Эфирные блоки: 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kumimoji="1" lang="ru-RU" altLang="en-US" sz="2133" dirty="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10 раз в день</a:t>
            </a:r>
          </a:p>
        </p:txBody>
      </p:sp>
      <p:grpSp>
        <p:nvGrpSpPr>
          <p:cNvPr id="171015" name="Group 12"/>
          <p:cNvGrpSpPr>
            <a:grpSpLocks/>
          </p:cNvGrpSpPr>
          <p:nvPr/>
        </p:nvGrpSpPr>
        <p:grpSpPr bwMode="auto">
          <a:xfrm>
            <a:off x="6908550" y="4807583"/>
            <a:ext cx="4405540" cy="1891716"/>
            <a:chOff x="3073" y="643"/>
            <a:chExt cx="2391" cy="1028"/>
          </a:xfrm>
        </p:grpSpPr>
        <p:pic>
          <p:nvPicPr>
            <p:cNvPr id="171018" name="Picture 1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764" r="27338"/>
            <a:stretch>
              <a:fillRect/>
            </a:stretch>
          </p:blipFill>
          <p:spPr bwMode="auto">
            <a:xfrm>
              <a:off x="3073" y="643"/>
              <a:ext cx="392" cy="3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71019" name="Picture 1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549" b="20746"/>
            <a:stretch>
              <a:fillRect/>
            </a:stretch>
          </p:blipFill>
          <p:spPr bwMode="auto">
            <a:xfrm>
              <a:off x="4100" y="1359"/>
              <a:ext cx="518" cy="29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71020" name="Picture 15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42" y="1058"/>
              <a:ext cx="365" cy="2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71021" name="Picture 16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75" y="701"/>
              <a:ext cx="276" cy="32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71022" name="Picture 20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35" y="708"/>
              <a:ext cx="421" cy="2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71023" name="Picture 21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73" y="987"/>
              <a:ext cx="354" cy="35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71024" name="Picture 22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26" y="1025"/>
              <a:ext cx="302" cy="31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71025" name="Picture 23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73" y="1332"/>
              <a:ext cx="392" cy="27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71026" name="Picture 24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588" t="7071" r="20885" b="40649"/>
            <a:stretch>
              <a:fillRect/>
            </a:stretch>
          </p:blipFill>
          <p:spPr bwMode="auto">
            <a:xfrm>
              <a:off x="3546" y="665"/>
              <a:ext cx="372" cy="2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71027" name="Picture 25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546" b="18678"/>
            <a:stretch>
              <a:fillRect/>
            </a:stretch>
          </p:blipFill>
          <p:spPr bwMode="auto">
            <a:xfrm>
              <a:off x="3477" y="977"/>
              <a:ext cx="460" cy="27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71028" name="Picture 26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8" y="1346"/>
              <a:ext cx="626" cy="2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71029" name="Picture 27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70" y="701"/>
              <a:ext cx="252" cy="3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71030" name="Picture 28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81" y="1331"/>
              <a:ext cx="341" cy="3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71031" name="Picture 29"/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6666" b="26666"/>
            <a:stretch>
              <a:fillRect/>
            </a:stretch>
          </p:blipFill>
          <p:spPr bwMode="auto">
            <a:xfrm>
              <a:off x="4870" y="1031"/>
              <a:ext cx="486" cy="2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71032" name="Picture 30"/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20" y="1292"/>
              <a:ext cx="444" cy="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71017" name="Прямоугольник 2"/>
          <p:cNvSpPr>
            <a:spLocks noChangeArrowheads="1"/>
          </p:cNvSpPr>
          <p:nvPr/>
        </p:nvSpPr>
        <p:spPr bwMode="auto">
          <a:xfrm>
            <a:off x="1131833" y="6089363"/>
            <a:ext cx="3833229" cy="4205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Wingdings" panose="05000000000000000000" pitchFamily="2" charset="2"/>
              <a:buChar char="§"/>
            </a:pPr>
            <a:r>
              <a:rPr kumimoji="1" lang="ru-RU" altLang="ru-RU" sz="2133" b="1" dirty="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 23 районные радиостанции</a:t>
            </a:r>
          </a:p>
        </p:txBody>
      </p:sp>
      <p:sp>
        <p:nvSpPr>
          <p:cNvPr id="25" name="Rectangle 31"/>
          <p:cNvSpPr>
            <a:spLocks noChangeArrowheads="1"/>
          </p:cNvSpPr>
          <p:nvPr/>
        </p:nvSpPr>
        <p:spPr bwMode="auto">
          <a:xfrm>
            <a:off x="1131833" y="1970413"/>
            <a:ext cx="5444814" cy="40934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285750" indent="-285750" defTabSz="912813" latinLnBrk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 defTabSz="912813" latinLnBrk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 defTabSz="912813" latinLnBrk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 defTabSz="912813" latinLnBrk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 defTabSz="912813" latinLnBrk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defTabSz="912813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defTabSz="912813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defTabSz="912813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defTabSz="912813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latinLnBrk="0" hangingPunct="1">
              <a:spcBef>
                <a:spcPct val="0"/>
              </a:spcBef>
              <a:buFont typeface="Wingdings" panose="05000000000000000000" pitchFamily="2" charset="2"/>
              <a:buChar char="§"/>
              <a:defRPr/>
            </a:pPr>
            <a:r>
              <a:rPr kumimoji="1" lang="ru-RU" altLang="ru-RU" sz="20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1</a:t>
            </a:r>
            <a:r>
              <a:rPr kumimoji="1" lang="en-US" altLang="ru-RU" sz="20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3</a:t>
            </a:r>
            <a:r>
              <a:rPr kumimoji="1" lang="ru-RU" altLang="ru-RU" sz="20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региональных радиостанций</a:t>
            </a: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  <a:defRPr/>
            </a:pPr>
            <a:r>
              <a:rPr lang="ru-RU" sz="2000" dirty="0">
                <a:latin typeface="Times New Roman" panose="02020603050405020304" pitchFamily="18" charset="0"/>
              </a:rPr>
              <a:t>Радио России – Тверь, </a:t>
            </a:r>
            <a:endParaRPr lang="ru-RU" sz="2000" dirty="0" smtClean="0">
              <a:latin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  <a:defRPr/>
            </a:pPr>
            <a:r>
              <a:rPr lang="ru-RU" sz="2000" dirty="0" smtClean="0">
                <a:latin typeface="Times New Roman" panose="02020603050405020304" pitchFamily="18" charset="0"/>
              </a:rPr>
              <a:t>Открытое Радио-Тверь (Радио </a:t>
            </a:r>
            <a:r>
              <a:rPr lang="ru-RU" sz="2000" dirty="0">
                <a:latin typeface="Times New Roman" panose="02020603050405020304" pitchFamily="18" charset="0"/>
              </a:rPr>
              <a:t>7), </a:t>
            </a:r>
            <a:endParaRPr lang="ru-RU" sz="2000" dirty="0" smtClean="0">
              <a:latin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  <a:defRPr/>
            </a:pPr>
            <a:r>
              <a:rPr lang="ru-RU" sz="2000" dirty="0" smtClean="0">
                <a:latin typeface="Times New Roman" panose="02020603050405020304" pitchFamily="18" charset="0"/>
              </a:rPr>
              <a:t>Счастливая волна (</a:t>
            </a:r>
            <a:r>
              <a:rPr lang="en-US" sz="2000" dirty="0">
                <a:latin typeface="Times New Roman" panose="02020603050405020304" pitchFamily="18" charset="0"/>
              </a:rPr>
              <a:t>Love</a:t>
            </a:r>
            <a:r>
              <a:rPr lang="ru-RU" sz="2000" dirty="0">
                <a:latin typeface="Times New Roman" panose="02020603050405020304" pitchFamily="18" charset="0"/>
              </a:rPr>
              <a:t>-радио),</a:t>
            </a: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  <a:defRPr/>
            </a:pPr>
            <a:r>
              <a:rPr lang="ru-RU" sz="2000" dirty="0">
                <a:latin typeface="Times New Roman" panose="02020603050405020304" pitchFamily="18" charset="0"/>
              </a:rPr>
              <a:t>Медиа </a:t>
            </a:r>
            <a:r>
              <a:rPr lang="en-US" sz="2000" dirty="0">
                <a:latin typeface="Times New Roman" panose="02020603050405020304" pitchFamily="18" charset="0"/>
              </a:rPr>
              <a:t>FM</a:t>
            </a:r>
            <a:r>
              <a:rPr lang="ru-RU" sz="2000" dirty="0" smtClean="0">
                <a:latin typeface="Times New Roman" panose="02020603050405020304" pitchFamily="18" charset="0"/>
              </a:rPr>
              <a:t>-Тверь (Радио </a:t>
            </a:r>
            <a:r>
              <a:rPr lang="ru-RU" sz="2000" dirty="0">
                <a:latin typeface="Times New Roman" panose="02020603050405020304" pitchFamily="18" charset="0"/>
              </a:rPr>
              <a:t>Дача),</a:t>
            </a: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  <a:defRPr/>
            </a:pPr>
            <a:r>
              <a:rPr lang="ru-RU" sz="2000" dirty="0">
                <a:latin typeface="Times New Roman" panose="02020603050405020304" pitchFamily="18" charset="0"/>
              </a:rPr>
              <a:t>Русское </a:t>
            </a:r>
            <a:r>
              <a:rPr lang="ru-RU" sz="2000" dirty="0" smtClean="0">
                <a:latin typeface="Times New Roman" panose="02020603050405020304" pitchFamily="18" charset="0"/>
              </a:rPr>
              <a:t>радио - Тверь,</a:t>
            </a:r>
            <a:endParaRPr lang="ru-RU" sz="2000" dirty="0">
              <a:latin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  <a:defRPr/>
            </a:pPr>
            <a:r>
              <a:rPr lang="ru-RU" sz="2000" dirty="0">
                <a:latin typeface="Times New Roman" panose="02020603050405020304" pitchFamily="18" charset="0"/>
              </a:rPr>
              <a:t>Радио Шансон </a:t>
            </a:r>
            <a:r>
              <a:rPr lang="ru-RU" sz="2000" dirty="0" smtClean="0">
                <a:latin typeface="Times New Roman" panose="02020603050405020304" pitchFamily="18" charset="0"/>
              </a:rPr>
              <a:t>- </a:t>
            </a:r>
            <a:r>
              <a:rPr lang="ru-RU" sz="2000" dirty="0">
                <a:latin typeface="Times New Roman" panose="02020603050405020304" pitchFamily="18" charset="0"/>
              </a:rPr>
              <a:t>Тверь,</a:t>
            </a: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  <a:defRPr/>
            </a:pPr>
            <a:r>
              <a:rPr lang="ru-RU" sz="2000" dirty="0">
                <a:latin typeface="Times New Roman" panose="02020603050405020304" pitchFamily="18" charset="0"/>
              </a:rPr>
              <a:t>Европа Плюс Тверь,</a:t>
            </a: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  <a:defRPr/>
            </a:pPr>
            <a:r>
              <a:rPr lang="ru-RU" sz="2000" dirty="0">
                <a:latin typeface="Times New Roman" panose="02020603050405020304" pitchFamily="18" charset="0"/>
              </a:rPr>
              <a:t>Дорожное радио</a:t>
            </a:r>
            <a:r>
              <a:rPr lang="ru-RU" sz="2000" dirty="0" smtClean="0">
                <a:latin typeface="Times New Roman" panose="02020603050405020304" pitchFamily="18" charset="0"/>
              </a:rPr>
              <a:t>,</a:t>
            </a:r>
            <a:endParaRPr lang="en-US" sz="2000" dirty="0" smtClean="0">
              <a:latin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  <a:defRPr/>
            </a:pPr>
            <a:r>
              <a:rPr lang="ru-RU" sz="2000" dirty="0" err="1" smtClean="0">
                <a:latin typeface="Times New Roman" panose="02020603050405020304" pitchFamily="18" charset="0"/>
              </a:rPr>
              <a:t>Авторадио</a:t>
            </a:r>
            <a:r>
              <a:rPr lang="ru-RU" sz="2000" dirty="0" smtClean="0">
                <a:latin typeface="Times New Roman" panose="02020603050405020304" pitchFamily="18" charset="0"/>
              </a:rPr>
              <a:t>,</a:t>
            </a:r>
            <a:endParaRPr lang="ru-RU" sz="2000" dirty="0">
              <a:latin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  <a:defRPr/>
            </a:pPr>
            <a:r>
              <a:rPr lang="ru-RU" sz="2000" dirty="0" smtClean="0">
                <a:latin typeface="Times New Roman" panose="02020603050405020304" pitchFamily="18" charset="0"/>
              </a:rPr>
              <a:t>Ретро ФМ,</a:t>
            </a:r>
            <a:endParaRPr lang="ru-RU" sz="2000" dirty="0">
              <a:latin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  <a:defRPr/>
            </a:pPr>
            <a:r>
              <a:rPr lang="ru-RU" sz="2000" dirty="0">
                <a:latin typeface="Times New Roman" panose="02020603050405020304" pitchFamily="18" charset="0"/>
              </a:rPr>
              <a:t>Радио Звезда ФМ,</a:t>
            </a: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  <a:defRPr/>
            </a:pPr>
            <a:r>
              <a:rPr lang="ru-RU" sz="2000" dirty="0" smtClean="0">
                <a:latin typeface="Times New Roman" panose="02020603050405020304" pitchFamily="18" charset="0"/>
              </a:rPr>
              <a:t>Пилот-Радио, Радио </a:t>
            </a:r>
            <a:r>
              <a:rPr lang="ru-RU" sz="2000" dirty="0">
                <a:latin typeface="Times New Roman" panose="02020603050405020304" pitchFamily="18" charset="0"/>
              </a:rPr>
              <a:t>«КП</a:t>
            </a:r>
            <a:r>
              <a:rPr lang="ru-RU" sz="2000" dirty="0" smtClean="0">
                <a:latin typeface="Times New Roman" panose="02020603050405020304" pitchFamily="18" charset="0"/>
              </a:rPr>
              <a:t>»</a:t>
            </a:r>
            <a:endParaRPr kumimoji="1" lang="ru-RU" altLang="ru-RU" sz="2000" dirty="0" smtClean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81573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CustomShape 3"/>
          <p:cNvSpPr/>
          <p:nvPr/>
        </p:nvSpPr>
        <p:spPr>
          <a:xfrm>
            <a:off x="9202308" y="6381896"/>
            <a:ext cx="2843922" cy="476104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08926" tIns="54223" rIns="108926" bIns="54223"/>
          <a:lstStyle/>
          <a:p>
            <a:pPr algn="r">
              <a:defRPr/>
            </a:pPr>
            <a:fld id="{1254D2BF-F20A-47A3-A79C-C27E10D72BFA}" type="slidenum">
              <a:rPr lang="ru-RU" sz="1599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pPr algn="r">
                <a:defRPr/>
              </a:pPr>
              <a:t>7</a:t>
            </a:fld>
            <a:endParaRPr lang="en-US" sz="1599">
              <a:solidFill>
                <a:srgbClr val="000000"/>
              </a:solidFill>
            </a:endParaRPr>
          </a:p>
        </p:txBody>
      </p:sp>
      <p:sp>
        <p:nvSpPr>
          <p:cNvPr id="175108" name="Прямоугольник 1"/>
          <p:cNvSpPr>
            <a:spLocks noChangeArrowheads="1"/>
          </p:cNvSpPr>
          <p:nvPr/>
        </p:nvSpPr>
        <p:spPr bwMode="auto">
          <a:xfrm>
            <a:off x="1047192" y="1950965"/>
            <a:ext cx="5431808" cy="4399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9pPr>
          </a:lstStyle>
          <a:p>
            <a:pPr algn="just" eaLnBrk="1" hangingPunct="1">
              <a:lnSpc>
                <a:spcPct val="100000"/>
              </a:lnSpc>
              <a:spcBef>
                <a:spcPct val="0"/>
              </a:spcBef>
              <a:buClr>
                <a:srgbClr val="000000"/>
              </a:buClr>
              <a:buFont typeface="Wingdings" panose="05000000000000000000" pitchFamily="2" charset="2"/>
              <a:buChar char="§"/>
            </a:pPr>
            <a:r>
              <a:rPr lang="ru-RU" altLang="ru-RU" sz="1866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Тематическая рубрика в СМИ «Безопасность детей»; </a:t>
            </a:r>
          </a:p>
          <a:p>
            <a:pPr algn="just" eaLnBrk="1" hangingPunct="1">
              <a:lnSpc>
                <a:spcPct val="100000"/>
              </a:lnSpc>
              <a:spcBef>
                <a:spcPct val="0"/>
              </a:spcBef>
              <a:buClr>
                <a:srgbClr val="000000"/>
              </a:buClr>
              <a:buFont typeface="Wingdings" panose="05000000000000000000" pitchFamily="2" charset="2"/>
              <a:buChar char="§"/>
            </a:pPr>
            <a:r>
              <a:rPr lang="ru-RU" altLang="ru-RU" sz="1866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Материалы в тематической полосе районных печатных СМИ «Губерния»;</a:t>
            </a:r>
          </a:p>
          <a:p>
            <a:pPr algn="just" eaLnBrk="1" hangingPunct="1">
              <a:lnSpc>
                <a:spcPct val="100000"/>
              </a:lnSpc>
              <a:spcBef>
                <a:spcPct val="0"/>
              </a:spcBef>
              <a:buClr>
                <a:srgbClr val="000000"/>
              </a:buClr>
              <a:buFont typeface="Wingdings" panose="05000000000000000000" pitchFamily="2" charset="2"/>
              <a:buChar char="§"/>
            </a:pPr>
            <a:r>
              <a:rPr lang="ru-RU" altLang="ru-RU" sz="1866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Новостные сюжеты и публикации в СМИ со статистикой происшествий; </a:t>
            </a:r>
          </a:p>
          <a:p>
            <a:pPr algn="just" eaLnBrk="1" hangingPunct="1">
              <a:lnSpc>
                <a:spcPct val="100000"/>
              </a:lnSpc>
              <a:spcBef>
                <a:spcPct val="0"/>
              </a:spcBef>
              <a:buClr>
                <a:srgbClr val="000000"/>
              </a:buClr>
              <a:buFont typeface="Wingdings" panose="05000000000000000000" pitchFamily="2" charset="2"/>
              <a:buChar char="§"/>
            </a:pPr>
            <a:r>
              <a:rPr lang="ru-RU" altLang="ru-RU" sz="1866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Профилактические материалы и рекомендации</a:t>
            </a:r>
            <a:r>
              <a:rPr kumimoji="1" lang="ru-RU" altLang="ru-RU" sz="1866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;</a:t>
            </a:r>
          </a:p>
          <a:p>
            <a:pPr algn="just" eaLnBrk="1" hangingPunct="1">
              <a:lnSpc>
                <a:spcPct val="100000"/>
              </a:lnSpc>
              <a:spcBef>
                <a:spcPct val="0"/>
              </a:spcBef>
              <a:buClr>
                <a:srgbClr val="000000"/>
              </a:buClr>
              <a:buFont typeface="Wingdings" panose="05000000000000000000" pitchFamily="2" charset="2"/>
              <a:buChar char="§"/>
            </a:pPr>
            <a:r>
              <a:rPr lang="ru-RU" altLang="ru-RU" sz="1866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Интервью с сотрудниками ГИБДД, врачами, обращения врачей; </a:t>
            </a:r>
          </a:p>
          <a:p>
            <a:pPr algn="just" eaLnBrk="1" hangingPunct="1">
              <a:lnSpc>
                <a:spcPct val="100000"/>
              </a:lnSpc>
              <a:spcBef>
                <a:spcPct val="0"/>
              </a:spcBef>
              <a:buClr>
                <a:srgbClr val="000000"/>
              </a:buClr>
              <a:buFont typeface="Wingdings" panose="05000000000000000000" pitchFamily="2" charset="2"/>
              <a:buChar char="§"/>
            </a:pPr>
            <a:r>
              <a:rPr lang="ru-RU" altLang="ru-RU" sz="1866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Материалы по итогам профилактических акций и мероприятий с участием сотрудников ГИБДД;</a:t>
            </a:r>
          </a:p>
          <a:p>
            <a:pPr algn="just" eaLnBrk="1" hangingPunct="1">
              <a:lnSpc>
                <a:spcPct val="100000"/>
              </a:lnSpc>
              <a:spcBef>
                <a:spcPct val="0"/>
              </a:spcBef>
              <a:buClr>
                <a:srgbClr val="000000"/>
              </a:buClr>
              <a:buFont typeface="Wingdings" panose="05000000000000000000" pitchFamily="2" charset="2"/>
              <a:buChar char="§"/>
            </a:pPr>
            <a:r>
              <a:rPr lang="ru-RU" altLang="ru-RU" sz="1866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Сюжеты и материалы в СМИ в рамках «Месячника по безопасности дорожного движения»</a:t>
            </a:r>
            <a:r>
              <a:rPr lang="ru-RU" altLang="ru-RU" sz="1866" b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endParaRPr lang="ru-RU" altLang="ru-RU" sz="1866"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algn="just" eaLnBrk="1" hangingPunct="1">
              <a:lnSpc>
                <a:spcPct val="100000"/>
              </a:lnSpc>
              <a:spcBef>
                <a:spcPct val="0"/>
              </a:spcBef>
              <a:buClr>
                <a:srgbClr val="000000"/>
              </a:buClr>
              <a:buFont typeface="Wingdings" panose="05000000000000000000" pitchFamily="2" charset="2"/>
              <a:buChar char="§"/>
            </a:pPr>
            <a:endParaRPr kumimoji="1" lang="ru-RU" altLang="ru-RU" sz="1866" b="1">
              <a:solidFill>
                <a:srgbClr val="000000"/>
              </a:solidFill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5109" name="Rectangle 15"/>
          <p:cNvSpPr>
            <a:spLocks noChangeArrowheads="1"/>
          </p:cNvSpPr>
          <p:nvPr/>
        </p:nvSpPr>
        <p:spPr bwMode="auto">
          <a:xfrm>
            <a:off x="1093745" y="1235752"/>
            <a:ext cx="10366351" cy="516307"/>
          </a:xfrm>
          <a:prstGeom prst="rect">
            <a:avLst/>
          </a:prstGeom>
          <a:solidFill>
            <a:srgbClr val="E1EBD7"/>
          </a:solidFill>
          <a:ln w="9544">
            <a:solidFill>
              <a:srgbClr val="A5D07A"/>
            </a:solidFill>
            <a:miter lim="800000"/>
            <a:headEnd/>
            <a:tailEnd/>
          </a:ln>
        </p:spPr>
        <p:txBody>
          <a:bodyPr/>
          <a:lstStyle>
            <a:lvl1pPr defTabSz="912813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1pPr>
            <a:lvl2pPr marL="742950" indent="-28575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2pPr>
            <a:lvl3pPr marL="11430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3pPr>
            <a:lvl4pPr marL="16002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4pPr>
            <a:lvl5pPr marL="20574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5pPr>
            <a:lvl6pPr marL="25146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6pPr>
            <a:lvl7pPr marL="29718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7pPr>
            <a:lvl8pPr marL="34290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8pPr>
            <a:lvl9pPr marL="38862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kumimoji="1" lang="ru-RU" altLang="ru-RU" sz="2133" b="1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Публикации и сюжеты в областных и районных СМИ:</a:t>
            </a:r>
            <a:endParaRPr kumimoji="1" lang="en-US" altLang="ru-RU" sz="2133">
              <a:solidFill>
                <a:srgbClr val="0000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9" name="CustomShape 1"/>
          <p:cNvSpPr/>
          <p:nvPr/>
        </p:nvSpPr>
        <p:spPr>
          <a:xfrm>
            <a:off x="1021800" y="179862"/>
            <a:ext cx="11168320" cy="1117255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08926" tIns="54223" rIns="108926" bIns="54223" anchor="ctr"/>
          <a:lstStyle/>
          <a:p>
            <a:pPr algn="ctr">
              <a:defRPr/>
            </a:pPr>
            <a:r>
              <a:rPr lang="ru-RU" sz="2000" b="1" spc="-1" dirty="0">
                <a:solidFill>
                  <a:srgbClr val="A88000"/>
                </a:solidFill>
                <a:latin typeface="Times New Roman"/>
              </a:rPr>
              <a:t>ИНФОРМАЦИОННЫЕ МАТЕРИАЛЫ В СМИ (продолжение)</a:t>
            </a:r>
            <a:endParaRPr lang="ru-RU" sz="2000" dirty="0"/>
          </a:p>
        </p:txBody>
      </p:sp>
      <p:pic>
        <p:nvPicPr>
          <p:cNvPr id="175111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49" t="16667" r="38333" b="32222"/>
          <a:stretch>
            <a:fillRect/>
          </a:stretch>
        </p:blipFill>
        <p:spPr bwMode="auto">
          <a:xfrm>
            <a:off x="6813330" y="1883252"/>
            <a:ext cx="2475736" cy="25497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5112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0" t="11153" r="34167" b="8549"/>
          <a:stretch>
            <a:fillRect/>
          </a:stretch>
        </p:blipFill>
        <p:spPr bwMode="auto">
          <a:xfrm>
            <a:off x="9471043" y="4608678"/>
            <a:ext cx="2221814" cy="2122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5113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00" t="29259" r="35001" b="5556"/>
          <a:stretch>
            <a:fillRect/>
          </a:stretch>
        </p:blipFill>
        <p:spPr bwMode="auto">
          <a:xfrm>
            <a:off x="6671556" y="4684854"/>
            <a:ext cx="2606929" cy="20144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5114" name="Рисунок 3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57" b="8987"/>
          <a:stretch>
            <a:fillRect/>
          </a:stretch>
        </p:blipFill>
        <p:spPr bwMode="auto">
          <a:xfrm>
            <a:off x="9358893" y="1864209"/>
            <a:ext cx="1881137" cy="27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27876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CustomShape 3"/>
          <p:cNvSpPr/>
          <p:nvPr/>
        </p:nvSpPr>
        <p:spPr>
          <a:xfrm>
            <a:off x="9202308" y="6381896"/>
            <a:ext cx="2843922" cy="476104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08926" tIns="54223" rIns="108926" bIns="54223"/>
          <a:lstStyle/>
          <a:p>
            <a:pPr algn="r">
              <a:defRPr/>
            </a:pPr>
            <a:fld id="{C02FD64F-BEBD-4F71-AF5B-3A12275C2A82}" type="slidenum">
              <a:rPr lang="ru-RU" sz="1599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pPr algn="r">
                <a:defRPr/>
              </a:pPr>
              <a:t>8</a:t>
            </a:fld>
            <a:endParaRPr lang="en-US" sz="1599">
              <a:solidFill>
                <a:srgbClr val="000000"/>
              </a:solidFill>
            </a:endParaRPr>
          </a:p>
        </p:txBody>
      </p:sp>
      <p:sp>
        <p:nvSpPr>
          <p:cNvPr id="13" name="Прямоугольник 1"/>
          <p:cNvSpPr>
            <a:spLocks noChangeArrowheads="1"/>
          </p:cNvSpPr>
          <p:nvPr/>
        </p:nvSpPr>
        <p:spPr bwMode="auto">
          <a:xfrm>
            <a:off x="1220705" y="1519298"/>
            <a:ext cx="4655230" cy="16103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 latinLnBrk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 latinLnBrk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 latinLnBrk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 latinLnBrk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 latinLnBrk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marL="0" indent="0" algn="ctr" latinLnBrk="0">
              <a:spcBef>
                <a:spcPct val="0"/>
              </a:spcBef>
              <a:buClr>
                <a:srgbClr val="000000"/>
              </a:buClr>
              <a:buNone/>
              <a:defRPr/>
            </a:pPr>
            <a:r>
              <a:rPr lang="ru-RU" sz="2133" b="1" dirty="0">
                <a:latin typeface="Times New Roman" panose="02020603050405020304" pitchFamily="18" charset="0"/>
              </a:rPr>
              <a:t>Информационные материалы:</a:t>
            </a:r>
          </a:p>
          <a:p>
            <a:pPr marL="0" indent="0" algn="ctr" latinLnBrk="0">
              <a:spcBef>
                <a:spcPct val="0"/>
              </a:spcBef>
              <a:buClr>
                <a:srgbClr val="000000"/>
              </a:buClr>
              <a:buNone/>
              <a:defRPr/>
            </a:pPr>
            <a:endParaRPr lang="ru-RU" sz="1333" b="1" dirty="0">
              <a:latin typeface="Times New Roman" panose="02020603050405020304" pitchFamily="18" charset="0"/>
            </a:endParaRPr>
          </a:p>
          <a:p>
            <a:pPr algn="just" eaLnBrk="1" latinLnBrk="0" hangingPunct="1">
              <a:spcBef>
                <a:spcPct val="0"/>
              </a:spcBef>
              <a:buClr>
                <a:srgbClr val="000000"/>
              </a:buClr>
              <a:buFont typeface="Wingdings" panose="05000000000000000000" pitchFamily="2" charset="2"/>
              <a:buChar char="§"/>
              <a:defRPr/>
            </a:pPr>
            <a:r>
              <a:rPr lang="ru-RU" sz="2133" dirty="0">
                <a:latin typeface="Times New Roman" panose="02020603050405020304" pitchFamily="18" charset="0"/>
              </a:rPr>
              <a:t>видео- и </a:t>
            </a:r>
            <a:r>
              <a:rPr lang="ru-RU" sz="2133" dirty="0" err="1">
                <a:latin typeface="Times New Roman" panose="02020603050405020304" pitchFamily="18" charset="0"/>
              </a:rPr>
              <a:t>аудиоролики</a:t>
            </a:r>
            <a:r>
              <a:rPr lang="ru-RU" sz="2133" dirty="0">
                <a:latin typeface="Times New Roman" panose="02020603050405020304" pitchFamily="18" charset="0"/>
              </a:rPr>
              <a:t>, </a:t>
            </a:r>
          </a:p>
          <a:p>
            <a:pPr algn="just" eaLnBrk="1" latinLnBrk="0" hangingPunct="1">
              <a:spcBef>
                <a:spcPct val="0"/>
              </a:spcBef>
              <a:buClr>
                <a:srgbClr val="000000"/>
              </a:buClr>
              <a:buFont typeface="Wingdings" panose="05000000000000000000" pitchFamily="2" charset="2"/>
              <a:buChar char="§"/>
              <a:defRPr/>
            </a:pPr>
            <a:r>
              <a:rPr lang="ru-RU" sz="2133" dirty="0" err="1">
                <a:latin typeface="Times New Roman" panose="02020603050405020304" pitchFamily="18" charset="0"/>
              </a:rPr>
              <a:t>инфографика</a:t>
            </a:r>
            <a:r>
              <a:rPr lang="ru-RU" sz="2133" dirty="0">
                <a:latin typeface="Times New Roman" panose="02020603050405020304" pitchFamily="18" charset="0"/>
              </a:rPr>
              <a:t>, плакаты, брошюры</a:t>
            </a:r>
          </a:p>
          <a:p>
            <a:pPr algn="just" eaLnBrk="1" latinLnBrk="0" hangingPunct="1">
              <a:spcBef>
                <a:spcPct val="0"/>
              </a:spcBef>
              <a:buClr>
                <a:srgbClr val="000000"/>
              </a:buClr>
              <a:buFont typeface="Wingdings" panose="05000000000000000000" pitchFamily="2" charset="2"/>
              <a:buChar char="§"/>
              <a:defRPr/>
            </a:pPr>
            <a:r>
              <a:rPr lang="ru-RU" sz="2133" dirty="0">
                <a:latin typeface="Times New Roman" panose="02020603050405020304" pitchFamily="18" charset="0"/>
              </a:rPr>
              <a:t>профилактические статьи</a:t>
            </a:r>
            <a:endParaRPr kumimoji="1" lang="ru-RU" altLang="ru-RU" sz="2133" b="1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9" name="CustomShape 1"/>
          <p:cNvSpPr/>
          <p:nvPr/>
        </p:nvSpPr>
        <p:spPr>
          <a:xfrm>
            <a:off x="1021800" y="179862"/>
            <a:ext cx="11168320" cy="1117255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08926" tIns="54223" rIns="108926" bIns="54223" anchor="ctr"/>
          <a:lstStyle/>
          <a:p>
            <a:pPr algn="ctr">
              <a:defRPr/>
            </a:pPr>
            <a:r>
              <a:rPr lang="ru-RU" sz="2000" b="1" spc="-1" dirty="0">
                <a:solidFill>
                  <a:srgbClr val="A88000"/>
                </a:solidFill>
                <a:latin typeface="Times New Roman"/>
              </a:rPr>
              <a:t>ИНФОРМАЦИОННАЯ КАМПАНИЯ В СОЦИАЛЬНЫХ СЕТЯХ</a:t>
            </a:r>
            <a:endParaRPr lang="ru-RU" sz="2000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1220705" y="3430058"/>
            <a:ext cx="4615026" cy="293413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15000"/>
              </a:lnSpc>
              <a:spcAft>
                <a:spcPts val="1333"/>
              </a:spcAft>
              <a:defRPr/>
            </a:pPr>
            <a:r>
              <a:rPr lang="ru-RU" sz="2133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Каналы распространения:</a:t>
            </a:r>
          </a:p>
          <a:p>
            <a:pPr marL="380876" indent="-380876"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ru-RU" sz="2133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аккаунты Правительства Тверской области и муниципальных образований,</a:t>
            </a:r>
          </a:p>
          <a:p>
            <a:pPr marL="380876" indent="-380876"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ru-RU" sz="2133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популярные </a:t>
            </a:r>
            <a:r>
              <a:rPr lang="ru-RU" sz="2133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паблики</a:t>
            </a:r>
            <a:r>
              <a:rPr lang="ru-RU" sz="2133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Тверской области,</a:t>
            </a:r>
          </a:p>
          <a:p>
            <a:pPr marL="380876" indent="-380876"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ru-RU" sz="2133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аккаунты областных и районных СМИ</a:t>
            </a:r>
            <a:endParaRPr lang="ru-RU" sz="2133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7159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51" t="25555" r="29584" b="10741"/>
          <a:stretch>
            <a:fillRect/>
          </a:stretch>
        </p:blipFill>
        <p:spPr bwMode="auto">
          <a:xfrm>
            <a:off x="6062145" y="1417729"/>
            <a:ext cx="2587885" cy="2223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7160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84" t="21852" r="30833" b="24815"/>
          <a:stretch>
            <a:fillRect/>
          </a:stretch>
        </p:blipFill>
        <p:spPr bwMode="auto">
          <a:xfrm>
            <a:off x="6021940" y="3929437"/>
            <a:ext cx="2979347" cy="2257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7161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66" t="21111" r="30000" b="21111"/>
          <a:stretch>
            <a:fillRect/>
          </a:stretch>
        </p:blipFill>
        <p:spPr bwMode="auto">
          <a:xfrm>
            <a:off x="9157872" y="3929438"/>
            <a:ext cx="2799485" cy="2228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7162" name="Рисунок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33" t="39630" r="38750" b="24074"/>
          <a:stretch>
            <a:fillRect/>
          </a:stretch>
        </p:blipFill>
        <p:spPr bwMode="auto">
          <a:xfrm>
            <a:off x="8876442" y="1343669"/>
            <a:ext cx="3129585" cy="22895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20799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Заголовок 20"/>
          <p:cNvSpPr>
            <a:spLocks noGrp="1"/>
          </p:cNvSpPr>
          <p:nvPr>
            <p:ph type="title"/>
          </p:nvPr>
        </p:nvSpPr>
        <p:spPr>
          <a:xfrm>
            <a:off x="1199456" y="332656"/>
            <a:ext cx="10153128" cy="823906"/>
          </a:xfrm>
          <a:noFill/>
        </p:spPr>
        <p:txBody>
          <a:bodyPr>
            <a:normAutofit/>
          </a:bodyPr>
          <a:lstStyle/>
          <a:p>
            <a:r>
              <a:rPr lang="ru-RU" altLang="ru-RU" sz="2000" b="1" dirty="0">
                <a:solidFill>
                  <a:srgbClr val="A88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НАРУЖНАЯ РЕКЛАМА. </a:t>
            </a:r>
            <a:br>
              <a:rPr lang="ru-RU" altLang="ru-RU" sz="2000" b="1" dirty="0">
                <a:solidFill>
                  <a:srgbClr val="A88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</a:br>
            <a:r>
              <a:rPr lang="ru-RU" altLang="ru-RU" sz="2000" b="1" dirty="0">
                <a:solidFill>
                  <a:srgbClr val="A88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БЕЗОПАСНОСТЬ ДОРОЖНОГО ДВИЖЕНИЯ В 2020 ГОДУ </a:t>
            </a:r>
            <a:endParaRPr lang="ru-RU" sz="2000" b="1" dirty="0">
              <a:solidFill>
                <a:srgbClr val="A88000"/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1523213" y="5013176"/>
            <a:ext cx="5554441" cy="720080"/>
          </a:xfrm>
          <a:prstGeom prst="rect">
            <a:avLst/>
          </a:prstGeom>
          <a:ln>
            <a:noFill/>
          </a:ln>
        </p:spPr>
        <p:txBody>
          <a:bodyPr lIns="0" tIns="0" rIns="18288" bIns="0" anchor="b">
            <a:normAutofit fontScale="97500"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600" kern="0" dirty="0">
              <a:solidFill>
                <a:schemeClr val="accent1">
                  <a:lumMod val="60000"/>
                  <a:lumOff val="40000"/>
                </a:schemeClr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20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11552238" y="6337300"/>
            <a:ext cx="454023" cy="4095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4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1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endParaRPr lang="ru-RU" altLang="ru-RU" sz="16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3" descr="345624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850" y="3888680"/>
            <a:ext cx="3598385" cy="224899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34535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408" y="1276294"/>
            <a:ext cx="3679271" cy="231886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\\192.168.100.39\мероприятия\2020\Наружняя реклама\1 контракт\ГИБДД\Пилларс 1.jpe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5444" y="1204887"/>
            <a:ext cx="1920054" cy="318844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" descr="\\192.168.100.39\мероприятия\2020\Наружняя реклама\1 контракт\ГИБДД\Пилларс 2.jpe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0296" y="1048559"/>
            <a:ext cx="2018905" cy="339310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8" descr="C:\Users\Depobraz-uch\Desktop\безопасность ДД\shop_items_catalog_image438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07" t="6750" r="27835" b="15248"/>
          <a:stretch>
            <a:fillRect/>
          </a:stretch>
        </p:blipFill>
        <p:spPr bwMode="auto">
          <a:xfrm>
            <a:off x="4759727" y="4529215"/>
            <a:ext cx="2975457" cy="2088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" descr="http://gazetaingush.ru/sites/default/files/news/20161223-v-nazrani-proveli-akciyu-napravlennuyu-na-predotvrashchenie-detskogo-dorozhno-transportnogo/fef0d41ad7394599a8524f663b3709fe_0.jpg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0256" y="4746308"/>
            <a:ext cx="2952328" cy="194421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24155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24021</TotalTime>
  <Words>500</Words>
  <Application>Microsoft Office PowerPoint</Application>
  <PresentationFormat>Широкоэкранный</PresentationFormat>
  <Paragraphs>118</Paragraphs>
  <Slides>12</Slides>
  <Notes>11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8" baseType="lpstr">
      <vt:lpstr>Arial</vt:lpstr>
      <vt:lpstr>Calibri</vt:lpstr>
      <vt:lpstr>DejaVu Sans</vt:lpstr>
      <vt:lpstr>Times New Roman</vt:lpstr>
      <vt:lpstr>Wingdings</vt:lpstr>
      <vt:lpstr>Тема Office</vt:lpstr>
      <vt:lpstr>Презентация PowerPoint</vt:lpstr>
      <vt:lpstr>ЦЕЛЬ И ЗАДАЧИ ПО СНИЖЕНИЮ ТРАВМАТИЗМА И ГИБЕЛИ НЕСОВЕРШЕННОЛЕТНИХ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НАРУЖНАЯ РЕКЛАМА.  БЕЗОПАСНОСТЬ ДОРОЖНОГО ДВИЖЕНИЯ В 2020 ГОДУ </vt:lpstr>
      <vt:lpstr>ПРОВЕДЕНИЕ  МЕРОПРИЯТИЙ ПО БЕЗОПАСНОСТИ НА ТЕРРИТОРИИ ТВЕРСКОЙ ОБЛАСТИ</vt:lpstr>
      <vt:lpstr>ПРОВЕДЕНИЕ  МЕРОПРИЯТИЙ ПО БЕЗОПАСНОСТИ  В ДОШКОЛЬНЫХ ОБРАЗОВАТЕЛЬНЫХ ОРГАНИЗАЦИЯХ</vt:lpstr>
      <vt:lpstr> ПРОВЕДЕНИЕ  МЕРОПРИЯТИЙ ПО БЕЗОПАСНОСТИ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Нормативное подушевое финансирование  2008 год   Каспржак А.А. начальник департамента образования Тверской области</dc:title>
  <dc:creator>shlinchak</dc:creator>
  <cp:lastModifiedBy>Пользователь</cp:lastModifiedBy>
  <cp:revision>1982</cp:revision>
  <cp:lastPrinted>2020-07-31T07:10:39Z</cp:lastPrinted>
  <dcterms:created xsi:type="dcterms:W3CDTF">2007-11-20T06:26:01Z</dcterms:created>
  <dcterms:modified xsi:type="dcterms:W3CDTF">2020-08-06T08:08:26Z</dcterms:modified>
</cp:coreProperties>
</file>