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 bwMode="auto">
          <a:xfrm>
            <a:off x="228600" y="228600"/>
            <a:ext cx="8695944" cy="6035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ctrTitle"/>
          </p:nvPr>
        </p:nvSpPr>
        <p:spPr bwMode="auto"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  <p:grpSp>
        <p:nvGrpSpPr>
          <p:cNvPr id="8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3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 bwMode="auto"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676655" y="2679192"/>
            <a:ext cx="3822192" cy="34472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2679192"/>
            <a:ext cx="3822192" cy="34472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 bwMode="auto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auto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grpSp>
        <p:nvGrpSpPr>
          <p:cNvPr id="9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4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Title 21"/>
          <p:cNvSpPr>
            <a:spLocks noGrp="1"/>
          </p:cNvSpPr>
          <p:nvPr>
            <p:ph type="title"/>
          </p:nvPr>
        </p:nvSpPr>
        <p:spPr bwMode="auto"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 bwMode="auto"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auto">
          <a:xfrm>
            <a:off x="228600" y="228600"/>
            <a:ext cx="8695944" cy="6035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868332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2100000" sy="-100000" algn="bl" rotWithShape="0"/>
          </a:effectLst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 bwMode="auto"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8F8528-DF12-4625-97A2-03C5386F1253}" type="datetimeFigureOut">
              <a:rPr lang="ru-RU"/>
              <a:t>11.01.2022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991088" y="6250163"/>
            <a:ext cx="116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F4D133-52C1-453C-A8DC-AB73B807405A}" type="slidenum">
              <a:rPr lang="ru-RU"/>
              <a:t>‹#›</a:t>
            </a:fld>
            <a:endParaRPr lang="ru-RU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74320" indent="-27432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18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>
        <a:spcBef>
          <a:spcPts val="384"/>
        </a:spcBef>
        <a:buClr>
          <a:schemeClr val="accent1"/>
        </a:buClr>
        <a:buFont typeface="Symbol"/>
        <a:buChar char="*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>
        <a:spcBef>
          <a:spcPts val="384"/>
        </a:spcBef>
        <a:buClr>
          <a:schemeClr val="accent1"/>
        </a:buClr>
        <a:buFont typeface="Symbol"/>
        <a:buChar char="*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>
        <a:spcBef>
          <a:spcPts val="384"/>
        </a:spcBef>
        <a:buClr>
          <a:schemeClr val="accent1"/>
        </a:buClr>
        <a:buFont typeface="Symbol"/>
        <a:buChar char="*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>
        <a:spcBef>
          <a:spcPts val="384"/>
        </a:spcBef>
        <a:buClr>
          <a:schemeClr val="accent1"/>
        </a:buClr>
        <a:buFont typeface="Symbol"/>
        <a:buChar char="*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539552" y="620688"/>
            <a:ext cx="8280919" cy="2592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«Семья русских православных святых князей Михаила Тверского и Анны Кашинской»</a:t>
            </a:r>
          </a:p>
        </p:txBody>
      </p:sp>
      <p:pic>
        <p:nvPicPr>
          <p:cNvPr id="5" name="Рисунок 4" descr="https://mypresentation.ru/documents/fbbae058dfc8f62f91e6b22a5cab69da/img2.jpg"/>
          <p:cNvPicPr/>
          <p:nvPr/>
        </p:nvPicPr>
        <p:blipFill>
          <a:blip r:embed="rId2"/>
          <a:stretch/>
        </p:blipFill>
        <p:spPr bwMode="auto">
          <a:xfrm>
            <a:off x="1403648" y="3068960"/>
            <a:ext cx="698477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Памятник Анне находится в городе Кашин на площади перед Воскресенским собором. Был установлен 22 июня 2009г.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5" name="Объект 3"/>
          <p:cNvSpPr>
            <a:spLocks noGrp="1"/>
          </p:cNvSpPr>
          <p:nvPr>
            <p:ph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788024" y="1268760"/>
            <a:ext cx="4098032" cy="51845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>
          <a:xfrm>
            <a:off x="395536" y="2132856"/>
            <a:ext cx="8229600" cy="21602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Спасибо за внимание!!!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>
            <a:spLocks noGrp="1"/>
          </p:cNvSpPr>
          <p:nvPr>
            <p:ph type="body" sz="half" idx="2"/>
          </p:nvPr>
        </p:nvSpPr>
        <p:spPr bwMode="auto">
          <a:xfrm>
            <a:off x="914400" y="2780928"/>
            <a:ext cx="3352800" cy="27054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Times New Roman"/>
                <a:cs typeface="Times New Roman"/>
              </a:rPr>
              <a:t>Святой Великий Князь Тверской. Первый «Великий князь всея Руси». Родился в 1271г.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467544" y="1052736"/>
            <a:ext cx="3799656" cy="936104"/>
          </a:xfrm>
        </p:spPr>
        <p:txBody>
          <a:bodyPr/>
          <a:lstStyle/>
          <a:p>
            <a:pPr algn="ctr">
              <a:defRPr/>
            </a:pPr>
            <a:r>
              <a:rPr lang="ru-RU"/>
              <a:t>Михаил Ярославич</a:t>
            </a:r>
          </a:p>
        </p:txBody>
      </p:sp>
      <p:pic>
        <p:nvPicPr>
          <p:cNvPr id="6" name="Объект 5" descr="https://vedtver.ru/upload/resize_cache/iblock/47f/1000_700_1/47fb29b09f0d4fbe8b76b4ea447778e3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572000" y="1124744"/>
            <a:ext cx="4248472" cy="523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Преподобная Анна Кашинская. Родилась 1279. В городе Кашин.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914400" y="1412776"/>
            <a:ext cx="3352800" cy="936104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Анна Дмитриевна</a:t>
            </a:r>
          </a:p>
        </p:txBody>
      </p:sp>
      <p:pic>
        <p:nvPicPr>
          <p:cNvPr id="6" name="Объект 4" descr="https://art-house.com.ua/icon/women/6105%20%D0%90%D0%BD%D0%BD%D0%B0%20%D0%9A%D0%B0%D1%88%D0%B8%D0%BD%D1%81%D0%BA%D0%B0%D1%8F.pn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860032" y="980728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Венчание Михаила и Анны</a:t>
            </a:r>
          </a:p>
        </p:txBody>
      </p:sp>
      <p:pic>
        <p:nvPicPr>
          <p:cNvPr id="5" name="Объект 10" descr="https://i.pinimg.com/736x/f3/d5/45/f3d545491e52646794c899ac644f7531.jpg"/>
          <p:cNvPicPr>
            <a:picLocks noGrp="1"/>
          </p:cNvPicPr>
          <p:nvPr>
            <p:ph sz="quarter" idx="13"/>
          </p:nvPr>
        </p:nvPicPr>
        <p:blipFill>
          <a:blip r:embed="rId2"/>
          <a:stretch/>
        </p:blipFill>
        <p:spPr bwMode="auto">
          <a:xfrm>
            <a:off x="251520" y="1628800"/>
            <a:ext cx="367240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12"/>
          <p:cNvSpPr>
            <a:spLocks noGrp="1"/>
          </p:cNvSpPr>
          <p:nvPr>
            <p:ph sz="quarter" idx="14"/>
          </p:nvPr>
        </p:nvSpPr>
        <p:spPr bwMode="auto">
          <a:xfrm>
            <a:off x="4355976" y="2679192"/>
            <a:ext cx="4111368" cy="34472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0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Венчание проходило в Спасо-Преображенском соборе, осенью 1294г.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 bwMode="auto">
          <a:xfrm>
            <a:off x="611560" y="1916832"/>
            <a:ext cx="3822192" cy="344728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600">
                <a:latin typeface="Times New Roman"/>
                <a:cs typeface="Times New Roman"/>
              </a:rPr>
              <a:t>У Анны и Михаила родилось четверо сыновей и дочь, умершая в младенчестве.</a:t>
            </a:r>
          </a:p>
        </p:txBody>
      </p:sp>
      <p:pic>
        <p:nvPicPr>
          <p:cNvPr id="5" name="Объект 4" descr="http://rafaellka.ru/uploads/7dca9c12cf92b057b79783553239d4d4.jpg"/>
          <p:cNvPicPr>
            <a:picLocks noGrp="1"/>
          </p:cNvPicPr>
          <p:nvPr>
            <p:ph sz="quarter" idx="14"/>
          </p:nvPr>
        </p:nvPicPr>
        <p:blipFill>
          <a:blip r:embed="rId2"/>
          <a:stretch/>
        </p:blipFill>
        <p:spPr bwMode="auto">
          <a:xfrm>
            <a:off x="4932040" y="1772816"/>
            <a:ext cx="40387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Проводы Михаила в Орду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07504" y="2708920"/>
            <a:ext cx="3744416" cy="341756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6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Анна провожала мужа до реки Нерля.</a:t>
            </a:r>
          </a:p>
        </p:txBody>
      </p:sp>
      <p:pic>
        <p:nvPicPr>
          <p:cNvPr id="6" name="Объект 5" descr="http://docs.tverlib.ru/sov_kraevedenie/lb0000505/files/assets/common/page-substrates/page0094.jpg"/>
          <p:cNvPicPr>
            <a:picLocks noGrp="1"/>
          </p:cNvPicPr>
          <p:nvPr>
            <p:ph sz="quarter" idx="14"/>
          </p:nvPr>
        </p:nvPicPr>
        <p:blipFill>
          <a:blip r:embed="rId2"/>
          <a:stretch/>
        </p:blipFill>
        <p:spPr bwMode="auto">
          <a:xfrm>
            <a:off x="3923928" y="1484784"/>
            <a:ext cx="52200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Суд над Михаилом в Орде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07504" y="2564904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200">
                <a:latin typeface="Times New Roman"/>
                <a:cs typeface="Times New Roman"/>
              </a:rPr>
              <a:t>Подкупленные судьи, племянником Михаила, Георгием, вынесли смертный приговор 22 ноября 1318г.</a:t>
            </a:r>
          </a:p>
        </p:txBody>
      </p:sp>
      <p:pic>
        <p:nvPicPr>
          <p:cNvPr id="6" name="Объект 4" descr="https://ds02.infourok.ru/uploads/ex/0d47/00026abe-2281019f/img6.jpg"/>
          <p:cNvPicPr>
            <a:picLocks noGrp="1"/>
          </p:cNvPicPr>
          <p:nvPr>
            <p:ph sz="quarter" idx="14"/>
          </p:nvPr>
        </p:nvPicPr>
        <p:blipFill>
          <a:blip r:embed="rId2"/>
          <a:stretch/>
        </p:blipFill>
        <p:spPr bwMode="auto">
          <a:xfrm>
            <a:off x="3851920" y="1772816"/>
            <a:ext cx="511256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half" idx="2"/>
          </p:nvPr>
        </p:nvSpPr>
        <p:spPr bwMode="auto">
          <a:xfrm>
            <a:off x="251520" y="2204864"/>
            <a:ext cx="3888432" cy="30571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Когда Михаил погиб за родину в стане врага, а после и трое их сыновей, Анна ушла в Кашинский монастырь.</a:t>
            </a:r>
          </a:p>
        </p:txBody>
      </p:sp>
      <p:pic>
        <p:nvPicPr>
          <p:cNvPr id="5" name="Объект 4" descr="https://fsd.multiurok.ru/html/2017/07/11/s_596474b52af4b/img30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139952" y="1700808"/>
            <a:ext cx="489654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0288" y="2708920"/>
            <a:ext cx="4175319" cy="34472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600">
                <a:latin typeface="Times New Roman"/>
                <a:cs typeface="Times New Roman"/>
              </a:rPr>
              <a:t>В Твери на Советской площади установлен памятник Михаилу.</a:t>
            </a:r>
          </a:p>
        </p:txBody>
      </p:sp>
      <p:pic>
        <p:nvPicPr>
          <p:cNvPr id="5" name="Объект 4" descr="http://www.yaroslavova.ru/LoadedImages/2016/05/15/Anna__i_Mikhail.png"/>
          <p:cNvPicPr>
            <a:picLocks noGrp="1"/>
          </p:cNvPicPr>
          <p:nvPr>
            <p:ph sz="quarter" idx="14"/>
          </p:nvPr>
        </p:nvPicPr>
        <p:blipFill>
          <a:blip r:embed="rId2"/>
          <a:srcRect l="29335" t="-953" r="-29335" b="953"/>
          <a:stretch/>
        </p:blipFill>
        <p:spPr bwMode="auto">
          <a:xfrm>
            <a:off x="4211960" y="2204864"/>
            <a:ext cx="6920061" cy="34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Arial"/>
        <a:cs typeface="Arial"/>
      </a:majorFont>
      <a:minorFont>
        <a:latin typeface="Candara"/>
        <a:ea typeface="Arial"/>
        <a:cs typeface="Arial"/>
      </a:minorFont>
    </a:fontScheme>
    <a:fmtScheme name="Волна">
      <a:fillStyleLst>
        <a:solidFill>
          <a:schemeClr val="phClr"/>
        </a:solidFill>
        <a:gradFill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154</Words>
  <Application>Microsoft Office PowerPoint</Application>
  <DocSecurity>0</DocSecurity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«Семья русских православных святых князей Михаила Тверского и Анны Кашинской»</vt:lpstr>
      <vt:lpstr>Михаил Ярославич</vt:lpstr>
      <vt:lpstr>Анна Дмитриевна</vt:lpstr>
      <vt:lpstr>Венчание Михаила и Анны</vt:lpstr>
      <vt:lpstr>Презентация PowerPoint</vt:lpstr>
      <vt:lpstr>Проводы Михаила в Орду</vt:lpstr>
      <vt:lpstr>Суд над Михаилом в Орде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nprudnikova@outlook.com</dc:creator>
  <cp:lastModifiedBy>Travkin</cp:lastModifiedBy>
  <cp:revision>9</cp:revision>
  <dcterms:created xsi:type="dcterms:W3CDTF">2019-12-05T10:43:17Z</dcterms:created>
  <dcterms:modified xsi:type="dcterms:W3CDTF">2022-01-11T16:04:09Z</dcterms:modified>
  <dc:identifier/>
  <dc:language/>
  <cp:version/>
</cp:coreProperties>
</file>