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309" r:id="rId3"/>
    <p:sldId id="286" r:id="rId4"/>
    <p:sldId id="294" r:id="rId5"/>
    <p:sldId id="298" r:id="rId6"/>
    <p:sldId id="289" r:id="rId7"/>
    <p:sldId id="290" r:id="rId8"/>
    <p:sldId id="303" r:id="rId9"/>
    <p:sldId id="263" r:id="rId10"/>
    <p:sldId id="308" r:id="rId11"/>
    <p:sldId id="274" r:id="rId12"/>
    <p:sldId id="264" r:id="rId13"/>
    <p:sldId id="301" r:id="rId14"/>
    <p:sldId id="265" r:id="rId15"/>
    <p:sldId id="277" r:id="rId16"/>
  </p:sldIdLst>
  <p:sldSz cx="12192000" cy="6858000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000" kern="1200">
        <a:solidFill>
          <a:srgbClr val="262626"/>
        </a:solidFill>
        <a:latin typeface="Garamond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000" kern="1200">
        <a:solidFill>
          <a:srgbClr val="262626"/>
        </a:solidFill>
        <a:latin typeface="Garamond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000" kern="1200">
        <a:solidFill>
          <a:srgbClr val="262626"/>
        </a:solidFill>
        <a:latin typeface="Garamond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000" kern="1200">
        <a:solidFill>
          <a:srgbClr val="262626"/>
        </a:solidFill>
        <a:latin typeface="Garamond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000" kern="1200">
        <a:solidFill>
          <a:srgbClr val="262626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rgbClr val="262626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rgbClr val="262626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rgbClr val="262626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rgbClr val="262626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8236" autoAdjust="0"/>
  </p:normalViewPr>
  <p:slideViewPr>
    <p:cSldViewPr snapToGrid="0">
      <p:cViewPr varScale="1">
        <p:scale>
          <a:sx n="64" d="100"/>
          <a:sy n="64" d="100"/>
        </p:scale>
        <p:origin x="-114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7FC61-B4F7-4E33-9865-9A749B63AEEB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C90FD-4EBE-4DE6-9FC5-100849C27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7E515-02A4-4B0E-AC60-D2CA5BA0DE80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4270-2E09-460A-AEA7-6F701770C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7A7F9-C134-4C89-84CC-8D1B7D950C60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E684-8BD4-4988-89A0-F6D2F661E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chemeClr val="tx1"/>
                </a:solidFill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chemeClr val="tx1"/>
                </a:solidFill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E36B-7AD8-4E8B-BE56-C1A1A12DA1EB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7BA5-ADF4-4F9D-9745-B4CE0DF41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9215B-9C60-466C-AF74-A3557B705E48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24E7B-1ED5-44E2-BFFD-0575F6BE5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chemeClr val="tx1"/>
                </a:solidFill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chemeClr val="tx1"/>
                </a:solidFill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DBCF0-EC32-4125-A484-0A70A41F381F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13D3E-DDD2-422E-BC3D-5E4226BE0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ADA8-1CD6-4786-ABDC-D487DF552751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006C-A03F-47C1-9BE3-04F6AA94F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021C-9D81-4733-814A-9F73BEEC1F74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AB4EB-FBE6-491A-A523-FB6CEB888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86FC3-CF99-40E1-8C27-F1A06919B78E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C09F-1141-48AB-90F1-7181E2E27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557463"/>
            <a:ext cx="9601200" cy="33178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677275" y="5969000"/>
            <a:ext cx="16002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E02C4-FE59-48C0-8EE3-F10FA17A76E2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95400" y="5969000"/>
            <a:ext cx="7305675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353675" y="5969000"/>
            <a:ext cx="542925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4E53-B907-48F4-ABC2-0AED8EABF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95400" y="982663"/>
            <a:ext cx="9601200" cy="489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677275" y="5969000"/>
            <a:ext cx="16002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5B33B-287B-4A85-8048-0E97D2C7FD37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95400" y="5969000"/>
            <a:ext cx="7305675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353675" y="5969000"/>
            <a:ext cx="542925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6F97-B2AF-4882-92F1-E414565F0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1BCDC-7E88-4CA8-9B9F-CC3128157896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D602-222B-42CE-A15F-813751733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C40A0-B398-40D5-A4FE-C2545D2C8074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E0E8D-80F2-42AC-90B9-E4FCD65E0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54E2-003E-49EC-8CEC-37B92768F7B1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CE756-871F-4B65-ACB3-72C3D9AB2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BCE2D-41A7-4D79-BDEB-04BF242BD13F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1888-B80C-4B30-A826-E243A7EA3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64C5-B664-4118-B3A4-FEC435A8620B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791FC-4B84-43A2-A3E5-91E98136C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90213-B014-4A20-BD01-4F6C59697713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8444-518A-40D4-8D96-3F81300BA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5DF30-C624-4ACD-9CA1-5AA9924F570E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D1822-0260-44BC-903A-A4DE833A8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9F5E-DC48-4C45-BD9A-7479017E62F2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2FC5-319E-4036-8E76-DFD5281CD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8AD0774-E037-4F4B-9454-CBA5630FC590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34B2C3EC-C089-4392-B41A-49F07F1F7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12" r:id="rId7"/>
    <p:sldLayoutId id="2147483721" r:id="rId8"/>
    <p:sldLayoutId id="2147483711" r:id="rId9"/>
    <p:sldLayoutId id="2147483710" r:id="rId10"/>
    <p:sldLayoutId id="2147483722" r:id="rId11"/>
    <p:sldLayoutId id="2147483723" r:id="rId12"/>
    <p:sldLayoutId id="2147483709" r:id="rId13"/>
    <p:sldLayoutId id="2147483724" r:id="rId14"/>
    <p:sldLayoutId id="2147483725" r:id="rId15"/>
    <p:sldLayoutId id="2147483726" r:id="rId16"/>
    <p:sldLayoutId id="2147483727" r:id="rId17"/>
    <p:sldLayoutId id="2147483713" r:id="rId18"/>
    <p:sldLayoutId id="2147483714" r:id="rId19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7759" y="1493520"/>
            <a:ext cx="7396482" cy="2987040"/>
          </a:xfrm>
        </p:spPr>
        <p:txBody>
          <a:bodyPr rtlCol="0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i="1" dirty="0" smtClean="0">
                <a:ln/>
                <a:solidFill>
                  <a:schemeClr val="accent4"/>
                </a:solidFill>
              </a:rPr>
              <a:t/>
            </a:r>
            <a:br>
              <a:rPr lang="ru-RU" sz="6000" b="1" i="1" dirty="0" smtClean="0">
                <a:ln/>
                <a:solidFill>
                  <a:schemeClr val="accent4"/>
                </a:solidFill>
              </a:rPr>
            </a:br>
            <a:r>
              <a:rPr lang="ru-RU" sz="6000" b="1" i="1" dirty="0" smtClean="0">
                <a:ln/>
                <a:solidFill>
                  <a:schemeClr val="accent4"/>
                </a:solidFill>
              </a:rPr>
              <a:t>«Воспитание в процессе обучения»</a:t>
            </a:r>
            <a:endParaRPr lang="ru-RU" sz="6000" b="1" i="1" dirty="0">
              <a:ln/>
              <a:solidFill>
                <a:schemeClr val="accent4"/>
              </a:solidFill>
            </a:endParaRP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26216" y="5610664"/>
            <a:ext cx="4032738" cy="860475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Яковлева Ольга Евгеньевна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8478F0-5974-4957-807B-7BD7EB04FAE5}"/>
              </a:ext>
            </a:extLst>
          </p:cNvPr>
          <p:cNvSpPr txBox="1"/>
          <p:nvPr/>
        </p:nvSpPr>
        <p:spPr>
          <a:xfrm>
            <a:off x="6404953" y="703385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221013_095143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244" y="734519"/>
            <a:ext cx="4572000" cy="5276538"/>
          </a:xfrm>
          <a:prstGeom prst="rect">
            <a:avLst/>
          </a:prstGeom>
          <a:noFill/>
        </p:spPr>
      </p:pic>
      <p:pic>
        <p:nvPicPr>
          <p:cNvPr id="4" name="Рисунок 3" descr="F:\20221012_1608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0898" y="734518"/>
            <a:ext cx="4781863" cy="533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0" y="734519"/>
            <a:ext cx="9601200" cy="1109271"/>
          </a:xfrm>
        </p:spPr>
        <p:txBody>
          <a:bodyPr/>
          <a:lstStyle/>
          <a:p>
            <a:r>
              <a:rPr lang="ru-RU" sz="4000" b="1" dirty="0" smtClean="0"/>
              <a:t>Трудовое воспитание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>
            <a:off x="1341119" y="5913120"/>
            <a:ext cx="45719" cy="137159"/>
          </a:xfrm>
        </p:spPr>
        <p:txBody>
          <a:bodyPr/>
          <a:lstStyle/>
          <a:p>
            <a:pPr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4" descr="F:\20221012_15271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174" y="1603949"/>
            <a:ext cx="4437088" cy="45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20221013_1051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5810" y="1618938"/>
            <a:ext cx="4362138" cy="4512039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1723869" y="689548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950"/>
            <a:r>
              <a:rPr lang="ru-RU" sz="4000" b="1" dirty="0" smtClean="0">
                <a:solidFill>
                  <a:srgbClr val="000000"/>
                </a:solidFill>
                <a:cs typeface="Times New Roman" pitchFamily="18" charset="0"/>
              </a:rPr>
              <a:t>       Экологическое воспитание</a:t>
            </a:r>
            <a:r>
              <a:rPr lang="ru-RU" sz="3200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ru-RU" sz="32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F:\20220411_1601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3220" y="1573967"/>
            <a:ext cx="6835514" cy="443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Оля\20221011_1106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016" y="852487"/>
            <a:ext cx="433215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20221011_0749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854439"/>
            <a:ext cx="4557010" cy="514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Таким образом, у детей развиваются  личностные потенциалы: познавательные, коммуникативные, ценностные, художественные, физические. Применение различных видов  в воспитании  позволяет достичь и учесть индивидуальные особенности детей в группе, ребенок верит в свои силы и учится быть успешным</a:t>
            </a:r>
            <a:r>
              <a:rPr lang="ru-RU" sz="2800" dirty="0" smtClean="0"/>
              <a:t>.</a:t>
            </a:r>
          </a:p>
          <a:p>
            <a:pPr algn="ctr">
              <a:buNone/>
            </a:pPr>
            <a:endParaRPr lang="ru-RU" sz="4000" b="1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95400" y="2042160"/>
            <a:ext cx="9601200" cy="2865120"/>
          </a:xfrm>
        </p:spPr>
        <p:txBody>
          <a:bodyPr/>
          <a:lstStyle/>
          <a:p>
            <a:pPr algn="ctr">
              <a:buNone/>
            </a:pPr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4380" y="884420"/>
            <a:ext cx="7210269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</a:pPr>
            <a:r>
              <a:rPr lang="ru-RU" sz="4000" b="1" dirty="0" smtClean="0">
                <a:solidFill>
                  <a:srgbClr val="A23C33"/>
                </a:solidFill>
                <a:cs typeface="Times New Roman" pitchFamily="18" charset="0"/>
              </a:rPr>
              <a:t>«Каждое мгновение той работы, которая называется воспитанием,</a:t>
            </a:r>
            <a:r>
              <a:rPr lang="ru-RU" sz="4000" dirty="0" smtClean="0">
                <a:solidFill>
                  <a:srgbClr val="000000"/>
                </a:solidFill>
                <a:cs typeface="Times New Roman" pitchFamily="18" charset="0"/>
              </a:rPr>
              <a:t> - это творение будущего и взгляд в будущее»</a:t>
            </a:r>
          </a:p>
          <a:p>
            <a:pPr algn="l">
              <a:spcBef>
                <a:spcPts val="900"/>
              </a:spcBef>
            </a:pPr>
            <a:r>
              <a:rPr lang="ru-RU" sz="4000" dirty="0" smtClean="0">
                <a:solidFill>
                  <a:srgbClr val="000000"/>
                </a:solidFill>
                <a:cs typeface="Times New Roman" pitchFamily="18" charset="0"/>
              </a:rPr>
              <a:t>В.А. Сухомлинский</a:t>
            </a:r>
            <a:endParaRPr lang="ru-RU" sz="4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" name="Рисунок 4" descr="C:\Documents and Settings\Алексей\Мои документы\РОССРИЕСТР\сухомлински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9836" y="1129056"/>
            <a:ext cx="3282846" cy="447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809471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/>
            <a:r>
              <a:rPr lang="ru-RU" sz="40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Нравственно – патриотическое воспитание</a:t>
            </a:r>
            <a:endParaRPr lang="ru-RU" sz="4000" dirty="0">
              <a:solidFill>
                <a:schemeClr val="tx1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 descr="F:\IMG-20220823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135" y="2038662"/>
            <a:ext cx="4542020" cy="4107305"/>
          </a:xfrm>
          <a:prstGeom prst="rect">
            <a:avLst/>
          </a:prstGeom>
          <a:noFill/>
        </p:spPr>
      </p:pic>
      <p:pic>
        <p:nvPicPr>
          <p:cNvPr id="4" name="Содержимое 2" descr="F:\IMG-20220506-WA002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5790" y="2068643"/>
            <a:ext cx="4601980" cy="406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лексей\Мои документы\1 МАЯ 2002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056" y="569627"/>
            <a:ext cx="9054059" cy="57862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лексей\Мои документы\Детский сад 3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330" y="689549"/>
            <a:ext cx="4916775" cy="5411448"/>
          </a:xfrm>
          <a:prstGeom prst="rect">
            <a:avLst/>
          </a:prstGeom>
          <a:noFill/>
        </p:spPr>
      </p:pic>
      <p:pic>
        <p:nvPicPr>
          <p:cNvPr id="3" name="Picture 2" descr="C:\Documents and Settings\Алексей\Мои документы\9 мая 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838" y="689548"/>
            <a:ext cx="4811843" cy="538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19529"/>
            <a:ext cx="9601200" cy="914399"/>
          </a:xfrm>
        </p:spPr>
        <p:txBody>
          <a:bodyPr/>
          <a:lstStyle/>
          <a:p>
            <a:r>
              <a:rPr lang="ru-RU" sz="4000" b="1" dirty="0" smtClean="0"/>
              <a:t>Духовное воспитание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1249681" y="5875336"/>
            <a:ext cx="45719" cy="45719"/>
          </a:xfrm>
        </p:spPr>
        <p:txBody>
          <a:bodyPr/>
          <a:lstStyle/>
          <a:p>
            <a:pPr lvl="4">
              <a:buNone/>
            </a:pPr>
            <a:endParaRPr lang="ru-RU" dirty="0"/>
          </a:p>
        </p:txBody>
      </p:sp>
      <p:pic>
        <p:nvPicPr>
          <p:cNvPr id="5" name="Рисунок 4" descr="F:\20221011_0937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134" y="1573968"/>
            <a:ext cx="4302177" cy="44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20221011_0914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0918" y="1543987"/>
            <a:ext cx="4616971" cy="455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с детьми</a:t>
            </a:r>
            <a:endParaRPr lang="ru-RU" dirty="0"/>
          </a:p>
        </p:txBody>
      </p:sp>
      <p:pic>
        <p:nvPicPr>
          <p:cNvPr id="6" name="Содержимое 5" descr="F:\IMG-20220304-WA00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072" y="1034322"/>
            <a:ext cx="5801194" cy="503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19529"/>
            <a:ext cx="9601200" cy="1124261"/>
          </a:xfrm>
        </p:spPr>
        <p:txBody>
          <a:bodyPr/>
          <a:lstStyle/>
          <a:p>
            <a:r>
              <a:rPr lang="ru-RU" b="1" dirty="0" smtClean="0"/>
              <a:t>Физическое воспитание</a:t>
            </a:r>
            <a:endParaRPr lang="ru-RU" b="1" dirty="0"/>
          </a:p>
        </p:txBody>
      </p:sp>
      <p:pic>
        <p:nvPicPr>
          <p:cNvPr id="5" name="Рисунок 4" descr="F:\Оля Я\20221011_1057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9193" y="1543987"/>
            <a:ext cx="4841823" cy="460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20221004_1600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5830" y="1528997"/>
            <a:ext cx="4542019" cy="461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1296988" y="11874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1615440" y="792478"/>
            <a:ext cx="74371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0900" indent="-742950"/>
            <a:r>
              <a:rPr lang="ru-RU" sz="4000" b="1" dirty="0" smtClean="0">
                <a:solidFill>
                  <a:srgbClr val="000000"/>
                </a:solidFill>
                <a:cs typeface="Times New Roman" pitchFamily="18" charset="0"/>
              </a:rPr>
              <a:t>      Умственное </a:t>
            </a:r>
            <a:r>
              <a:rPr lang="ru-RU" sz="4000" b="1" dirty="0">
                <a:solidFill>
                  <a:srgbClr val="000000"/>
                </a:solidFill>
                <a:cs typeface="Times New Roman" pitchFamily="18" charset="0"/>
              </a:rPr>
              <a:t>воспитание </a:t>
            </a:r>
            <a:endParaRPr lang="ru-RU" sz="4000" b="1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" descr="F:\IMG-20220829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2847" y="1708879"/>
            <a:ext cx="4916774" cy="43021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915</TotalTime>
  <Words>94</Words>
  <Application>Microsoft Office PowerPoint</Application>
  <PresentationFormat>Произвольный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 «Воспитание в процессе обучения»</vt:lpstr>
      <vt:lpstr>Слайд 2</vt:lpstr>
      <vt:lpstr>Слайд 3</vt:lpstr>
      <vt:lpstr>Слайд 4</vt:lpstr>
      <vt:lpstr>Слайд 5</vt:lpstr>
      <vt:lpstr>Духовное воспитание</vt:lpstr>
      <vt:lpstr>Фото с детьми</vt:lpstr>
      <vt:lpstr>Физическое воспитание</vt:lpstr>
      <vt:lpstr>Слайд 9</vt:lpstr>
      <vt:lpstr>Слайд 10</vt:lpstr>
      <vt:lpstr>Трудовое воспитание</vt:lpstr>
      <vt:lpstr>Слайд 12</vt:lpstr>
      <vt:lpstr>Слайд 13</vt:lpstr>
      <vt:lpstr>Вывод </vt:lpstr>
      <vt:lpstr>Слайд 15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как категория педагогики</dc:title>
  <dc:creator>User</dc:creator>
  <cp:lastModifiedBy>Алексей</cp:lastModifiedBy>
  <cp:revision>108</cp:revision>
  <dcterms:created xsi:type="dcterms:W3CDTF">2015-04-08T19:53:34Z</dcterms:created>
  <dcterms:modified xsi:type="dcterms:W3CDTF">2022-10-26T17:02:01Z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1556833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