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67" r:id="rId4"/>
    <p:sldId id="268" r:id="rId5"/>
    <p:sldId id="269" r:id="rId6"/>
    <p:sldId id="273" r:id="rId7"/>
    <p:sldId id="274" r:id="rId8"/>
    <p:sldId id="270" r:id="rId9"/>
    <p:sldId id="266"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42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CCA0F-A523-43B9-AF70-3DBE7B61F3D7}" type="datetimeFigureOut">
              <a:rPr lang="ru-RU" smtClean="0"/>
              <a:t>15.03.2020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A6253-9339-452D-9E8E-4709EF262BD3}" type="slidenum">
              <a:rPr lang="ru-RU" smtClean="0"/>
              <a:t>‹#›</a:t>
            </a:fld>
            <a:endParaRPr lang="ru-RU"/>
          </a:p>
        </p:txBody>
      </p:sp>
    </p:spTree>
    <p:extLst>
      <p:ext uri="{BB962C8B-B14F-4D97-AF65-F5344CB8AC3E}">
        <p14:creationId xmlns:p14="http://schemas.microsoft.com/office/powerpoint/2010/main" val="268289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0A6253-9339-452D-9E8E-4709EF262BD3}" type="slidenum">
              <a:rPr lang="ru-RU" smtClean="0"/>
              <a:t>4</a:t>
            </a:fld>
            <a:endParaRPr lang="ru-RU"/>
          </a:p>
        </p:txBody>
      </p:sp>
    </p:spTree>
    <p:extLst>
      <p:ext uri="{BB962C8B-B14F-4D97-AF65-F5344CB8AC3E}">
        <p14:creationId xmlns:p14="http://schemas.microsoft.com/office/powerpoint/2010/main" val="67909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3854"/>
          <a:stretch/>
        </p:blipFill>
        <p:spPr>
          <a:xfrm>
            <a:off x="5364088" y="109213"/>
            <a:ext cx="3637688" cy="3020165"/>
          </a:xfrm>
          <a:prstGeom prst="rect">
            <a:avLst/>
          </a:prstGeom>
          <a:effectLst>
            <a:softEdge rad="63500"/>
          </a:effectLst>
        </p:spPr>
      </p:pic>
      <p:sp>
        <p:nvSpPr>
          <p:cNvPr id="5" name="TextBox 4"/>
          <p:cNvSpPr txBox="1"/>
          <p:nvPr/>
        </p:nvSpPr>
        <p:spPr>
          <a:xfrm>
            <a:off x="1331640" y="1559718"/>
            <a:ext cx="4032448" cy="1323439"/>
          </a:xfrm>
          <a:prstGeom prst="rect">
            <a:avLst/>
          </a:prstGeom>
          <a:noFill/>
        </p:spPr>
        <p:txBody>
          <a:bodyPr wrap="square" rtlCol="0">
            <a:spAutoFit/>
          </a:bodyPr>
          <a:lstStyle/>
          <a:p>
            <a:r>
              <a:rPr lang="ru-RU" sz="2000" b="1" dirty="0">
                <a:latin typeface="Bahnschrift SemiBold Condensed" panose="020B0502040204020203" pitchFamily="34" charset="0"/>
                <a:cs typeface="Times New Roman" panose="02020603050405020304" pitchFamily="18" charset="0"/>
              </a:rPr>
              <a:t>22 июня </a:t>
            </a:r>
            <a:r>
              <a:rPr lang="ru-RU" sz="2000" b="1" dirty="0" smtClean="0">
                <a:latin typeface="Bahnschrift SemiBold Condensed" panose="020B0502040204020203" pitchFamily="34" charset="0"/>
                <a:cs typeface="Times New Roman" panose="02020603050405020304" pitchFamily="18" charset="0"/>
              </a:rPr>
              <a:t>1941  года</a:t>
            </a:r>
            <a:r>
              <a:rPr lang="ru-RU" sz="2000" dirty="0" smtClean="0">
                <a:solidFill>
                  <a:srgbClr val="002060"/>
                </a:solidFill>
                <a:latin typeface="Bahnschrift SemiBold Condensed" panose="020B0502040204020203" pitchFamily="34" charset="0"/>
                <a:cs typeface="Times New Roman" panose="02020603050405020304" pitchFamily="18" charset="0"/>
              </a:rPr>
              <a:t>- </a:t>
            </a:r>
            <a:r>
              <a:rPr lang="ru-RU" sz="2000" dirty="0">
                <a:solidFill>
                  <a:srgbClr val="002060"/>
                </a:solidFill>
                <a:latin typeface="Bahnschrift SemiBold Condensed" panose="020B0502040204020203" pitchFamily="34" charset="0"/>
                <a:cs typeface="Times New Roman" panose="02020603050405020304" pitchFamily="18" charset="0"/>
              </a:rPr>
              <a:t>вероломное нападение фашистской Германии на Советский </a:t>
            </a:r>
            <a:r>
              <a:rPr lang="ru-RU" sz="2000" dirty="0" smtClean="0">
                <a:solidFill>
                  <a:srgbClr val="002060"/>
                </a:solidFill>
                <a:latin typeface="Bahnschrift SemiBold Condensed" panose="020B0502040204020203" pitchFamily="34" charset="0"/>
                <a:cs typeface="Times New Roman" panose="02020603050405020304" pitchFamily="18" charset="0"/>
              </a:rPr>
              <a:t>Союз.</a:t>
            </a:r>
            <a:endParaRPr lang="ru-RU" sz="2000" dirty="0">
              <a:solidFill>
                <a:srgbClr val="002060"/>
              </a:solidFill>
              <a:latin typeface="Bahnschrift SemiBold Condensed" panose="020B0502040204020203" pitchFamily="34"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787" y="3645024"/>
            <a:ext cx="3747349" cy="2766363"/>
          </a:xfrm>
          <a:prstGeom prst="rect">
            <a:avLst/>
          </a:prstGeom>
          <a:effectLst>
            <a:softEdge rad="63500"/>
          </a:effectLst>
        </p:spPr>
      </p:pic>
      <p:sp>
        <p:nvSpPr>
          <p:cNvPr id="7" name="TextBox 6"/>
          <p:cNvSpPr txBox="1"/>
          <p:nvPr/>
        </p:nvSpPr>
        <p:spPr>
          <a:xfrm>
            <a:off x="1574379" y="3284984"/>
            <a:ext cx="3672408" cy="2246769"/>
          </a:xfrm>
          <a:prstGeom prst="rect">
            <a:avLst/>
          </a:prstGeom>
          <a:noFill/>
        </p:spPr>
        <p:txBody>
          <a:bodyPr wrap="square" rtlCol="0">
            <a:spAutoFit/>
          </a:bodyPr>
          <a:lstStyle/>
          <a:p>
            <a:r>
              <a:rPr lang="ru-RU" sz="2000" b="1" dirty="0" smtClean="0">
                <a:latin typeface="Bahnschrift SemiBold Condensed" panose="020B0502040204020203" pitchFamily="34" charset="0"/>
                <a:cs typeface="Times New Roman" panose="02020603050405020304" pitchFamily="18" charset="0"/>
              </a:rPr>
              <a:t>14 октября 1941 года-</a:t>
            </a:r>
          </a:p>
          <a:p>
            <a:r>
              <a:rPr lang="ru-RU" sz="2000" dirty="0" smtClean="0">
                <a:solidFill>
                  <a:srgbClr val="002060"/>
                </a:solidFill>
                <a:latin typeface="Bahnschrift SemiBold Condensed" panose="020B0502040204020203" pitchFamily="34" charset="0"/>
                <a:cs typeface="Times New Roman" panose="02020603050405020304" pitchFamily="18" charset="0"/>
              </a:rPr>
              <a:t>город </a:t>
            </a:r>
            <a:r>
              <a:rPr lang="ru-RU" sz="2000" dirty="0">
                <a:solidFill>
                  <a:srgbClr val="002060"/>
                </a:solidFill>
                <a:latin typeface="Bahnschrift SemiBold Condensed" panose="020B0502040204020203" pitchFamily="34" charset="0"/>
                <a:cs typeface="Times New Roman" panose="02020603050405020304" pitchFamily="18" charset="0"/>
              </a:rPr>
              <a:t>Калинин </a:t>
            </a:r>
            <a:r>
              <a:rPr lang="ru-RU" sz="2000" dirty="0" smtClean="0">
                <a:solidFill>
                  <a:srgbClr val="002060"/>
                </a:solidFill>
                <a:latin typeface="Bahnschrift SemiBold Condensed" panose="020B0502040204020203" pitchFamily="34" charset="0"/>
                <a:cs typeface="Times New Roman" panose="02020603050405020304" pitchFamily="18" charset="0"/>
              </a:rPr>
              <a:t>частично занят </a:t>
            </a:r>
            <a:r>
              <a:rPr lang="ru-RU" sz="2000" dirty="0">
                <a:solidFill>
                  <a:srgbClr val="002060"/>
                </a:solidFill>
                <a:latin typeface="Bahnschrift SemiBold Condensed" panose="020B0502040204020203" pitchFamily="34" charset="0"/>
                <a:cs typeface="Times New Roman" panose="02020603050405020304" pitchFamily="18" charset="0"/>
              </a:rPr>
              <a:t>фашистскими войсками.  </a:t>
            </a:r>
          </a:p>
          <a:p>
            <a:r>
              <a:rPr lang="ru-RU" sz="2000" dirty="0">
                <a:solidFill>
                  <a:srgbClr val="002060"/>
                </a:solidFill>
                <a:latin typeface="Bahnschrift SemiBold Condensed" panose="020B0502040204020203" pitchFamily="34" charset="0"/>
                <a:cs typeface="Times New Roman" panose="02020603050405020304" pitchFamily="18" charset="0"/>
              </a:rPr>
              <a:t> Оккупация города продолжалась 62 дня.</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95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850" y="3811012"/>
            <a:ext cx="7344816" cy="2308324"/>
          </a:xfrm>
          <a:prstGeom prst="rect">
            <a:avLst/>
          </a:prstGeom>
          <a:noFill/>
        </p:spPr>
        <p:txBody>
          <a:bodyPr wrap="square" rtlCol="0">
            <a:spAutoFit/>
          </a:bodyPr>
          <a:lstStyle/>
          <a:p>
            <a:r>
              <a:rPr lang="ru-RU" sz="2400" dirty="0">
                <a:solidFill>
                  <a:srgbClr val="FF0000"/>
                </a:solidFill>
                <a:latin typeface="Bahnschrift SemiBold Condensed" panose="020B0502040204020203" pitchFamily="34" charset="0"/>
              </a:rPr>
              <a:t>2 </a:t>
            </a:r>
            <a:r>
              <a:rPr lang="ru-RU" sz="2400" dirty="0">
                <a:latin typeface="Bahnschrift SemiBold Condensed" panose="020B0502040204020203" pitchFamily="34" charset="0"/>
              </a:rPr>
              <a:t>сентября</a:t>
            </a:r>
            <a:r>
              <a:rPr lang="ru-RU" sz="2400" dirty="0">
                <a:solidFill>
                  <a:srgbClr val="FF0000"/>
                </a:solidFill>
                <a:latin typeface="Bahnschrift SemiBold Condensed" panose="020B0502040204020203" pitchFamily="34" charset="0"/>
              </a:rPr>
              <a:t> </a:t>
            </a:r>
            <a:r>
              <a:rPr lang="ru-RU" sz="2400" dirty="0" smtClean="0">
                <a:solidFill>
                  <a:srgbClr val="FF0000"/>
                </a:solidFill>
                <a:latin typeface="Bahnschrift SemiBold Condensed" panose="020B0502040204020203" pitchFamily="34" charset="0"/>
              </a:rPr>
              <a:t> 1945</a:t>
            </a:r>
            <a:r>
              <a:rPr lang="ru-RU" sz="2400" dirty="0" smtClean="0">
                <a:latin typeface="Bahnschrift SemiBold Condensed" panose="020B0502040204020203" pitchFamily="34" charset="0"/>
              </a:rPr>
              <a:t> года</a:t>
            </a:r>
            <a:r>
              <a:rPr lang="ru-RU" sz="2400" dirty="0" smtClean="0">
                <a:solidFill>
                  <a:srgbClr val="002060"/>
                </a:solidFill>
                <a:latin typeface="Bahnschrift SemiBold Condensed" panose="020B0502040204020203" pitchFamily="34" charset="0"/>
              </a:rPr>
              <a:t> в </a:t>
            </a:r>
            <a:r>
              <a:rPr lang="ru-RU" sz="2400" dirty="0">
                <a:latin typeface="Bahnschrift SemiBold Condensed" panose="020B0502040204020203" pitchFamily="34" charset="0"/>
              </a:rPr>
              <a:t>9:02</a:t>
            </a:r>
            <a:r>
              <a:rPr lang="ru-RU" sz="2400" dirty="0">
                <a:solidFill>
                  <a:srgbClr val="002060"/>
                </a:solidFill>
                <a:latin typeface="Bahnschrift SemiBold Condensed" panose="020B0502040204020203" pitchFamily="34" charset="0"/>
              </a:rPr>
              <a:t> по токийскому времени (в </a:t>
            </a:r>
            <a:r>
              <a:rPr lang="ru-RU" sz="2400" dirty="0">
                <a:latin typeface="Bahnschrift SemiBold Condensed" panose="020B0502040204020203" pitchFamily="34" charset="0"/>
              </a:rPr>
              <a:t>4:02</a:t>
            </a:r>
            <a:r>
              <a:rPr lang="ru-RU" sz="2400" dirty="0">
                <a:solidFill>
                  <a:srgbClr val="002060"/>
                </a:solidFill>
                <a:latin typeface="Bahnschrift SemiBold Condensed" panose="020B0502040204020203" pitchFamily="34" charset="0"/>
              </a:rPr>
              <a:t> по московскому времени) на борту американского линкора «Миссури» был подписан акт о безоговорочной капитуляции Японии. Крупнейшая война в истории человечества завершилась.</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2396" r="14063"/>
          <a:stretch/>
        </p:blipFill>
        <p:spPr>
          <a:xfrm>
            <a:off x="1673746" y="456094"/>
            <a:ext cx="6786686" cy="3044914"/>
          </a:xfrm>
          <a:prstGeom prst="rect">
            <a:avLst/>
          </a:prstGeom>
          <a:effectLst>
            <a:softEdge rad="127000"/>
          </a:effectLst>
        </p:spPr>
      </p:pic>
    </p:spTree>
    <p:extLst>
      <p:ext uri="{BB962C8B-B14F-4D97-AF65-F5344CB8AC3E}">
        <p14:creationId xmlns:p14="http://schemas.microsoft.com/office/powerpoint/2010/main" val="4250281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908720"/>
            <a:ext cx="7200800" cy="4154984"/>
          </a:xfrm>
          <a:prstGeom prst="rect">
            <a:avLst/>
          </a:prstGeom>
          <a:noFill/>
        </p:spPr>
        <p:txBody>
          <a:bodyPr wrap="square" rtlCol="0">
            <a:spAutoFit/>
          </a:bodyPr>
          <a:lstStyle/>
          <a:p>
            <a:r>
              <a:rPr lang="ru-RU" sz="2400" dirty="0">
                <a:solidFill>
                  <a:srgbClr val="002060"/>
                </a:solidFill>
                <a:latin typeface="Bahnschrift SemiBold Condensed" panose="020B0502040204020203" pitchFamily="34" charset="0"/>
              </a:rPr>
              <a:t>Вторая мировая война оказала огромное влияние на судьбу человечества. В ней участвовало 62 государства (80 % населения Земного шара). Военные действия велись на территории 40 государств. В вооружённые силы было мобилизовано 110 млн. человек. Общие людские потери достигли 60—65 млн. чел., из них убито на фронтах 27 млн. человек, многие из них граждане СССР. Также большие людские потери понесли Китай, Германия, Япония и Польша.</a:t>
            </a:r>
          </a:p>
        </p:txBody>
      </p:sp>
    </p:spTree>
    <p:extLst>
      <p:ext uri="{BB962C8B-B14F-4D97-AF65-F5344CB8AC3E}">
        <p14:creationId xmlns:p14="http://schemas.microsoft.com/office/powerpoint/2010/main" val="3352787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474" t="3645" r="12369" b="14411"/>
          <a:stretch/>
        </p:blipFill>
        <p:spPr>
          <a:xfrm>
            <a:off x="5026304" y="188640"/>
            <a:ext cx="4029831" cy="2736304"/>
          </a:xfrm>
          <a:prstGeom prst="rect">
            <a:avLst/>
          </a:prstGeom>
          <a:effectLst>
            <a:softEdge rad="63500"/>
          </a:effectLst>
        </p:spPr>
      </p:pic>
      <p:sp>
        <p:nvSpPr>
          <p:cNvPr id="3" name="TextBox 2"/>
          <p:cNvSpPr txBox="1"/>
          <p:nvPr/>
        </p:nvSpPr>
        <p:spPr>
          <a:xfrm>
            <a:off x="1331640" y="332656"/>
            <a:ext cx="3744416" cy="1631216"/>
          </a:xfrm>
          <a:prstGeom prst="rect">
            <a:avLst/>
          </a:prstGeom>
          <a:noFill/>
        </p:spPr>
        <p:txBody>
          <a:bodyPr wrap="square" rtlCol="0">
            <a:spAutoFit/>
          </a:bodyPr>
          <a:lstStyle/>
          <a:p>
            <a:r>
              <a:rPr lang="ru-RU" sz="2000" dirty="0" smtClean="0">
                <a:latin typeface="Bahnschrift SemiBold Condensed" panose="020B0502040204020203" pitchFamily="34" charset="0"/>
              </a:rPr>
              <a:t>с </a:t>
            </a:r>
            <a:r>
              <a:rPr lang="ru-RU" sz="2000" dirty="0">
                <a:latin typeface="Bahnschrift SemiBold Condensed" panose="020B0502040204020203" pitchFamily="34" charset="0"/>
              </a:rPr>
              <a:t>8 сентября 1941 года </a:t>
            </a:r>
            <a:r>
              <a:rPr lang="ru-RU" sz="2000" dirty="0" smtClean="0">
                <a:latin typeface="Bahnschrift SemiBold Condensed" panose="020B0502040204020203" pitchFamily="34" charset="0"/>
              </a:rPr>
              <a:t>по  </a:t>
            </a:r>
            <a:r>
              <a:rPr lang="ru-RU" sz="2000" dirty="0">
                <a:solidFill>
                  <a:srgbClr val="FF0000"/>
                </a:solidFill>
                <a:latin typeface="Bahnschrift SemiBold Condensed" panose="020B0502040204020203" pitchFamily="34" charset="0"/>
              </a:rPr>
              <a:t>27 </a:t>
            </a:r>
            <a:r>
              <a:rPr lang="ru-RU" sz="2000" dirty="0">
                <a:latin typeface="Bahnschrift SemiBold Condensed" panose="020B0502040204020203" pitchFamily="34" charset="0"/>
              </a:rPr>
              <a:t>января</a:t>
            </a:r>
            <a:r>
              <a:rPr lang="ru-RU" sz="2000" dirty="0">
                <a:solidFill>
                  <a:srgbClr val="FF0000"/>
                </a:solidFill>
                <a:latin typeface="Bahnschrift SemiBold Condensed" panose="020B0502040204020203" pitchFamily="34" charset="0"/>
              </a:rPr>
              <a:t> </a:t>
            </a:r>
            <a:r>
              <a:rPr lang="ru-RU" sz="2000" dirty="0" smtClean="0">
                <a:solidFill>
                  <a:srgbClr val="FF0000"/>
                </a:solidFill>
                <a:latin typeface="Bahnschrift SemiBold Condensed" panose="020B0502040204020203" pitchFamily="34" charset="0"/>
              </a:rPr>
              <a:t>1944 </a:t>
            </a:r>
            <a:r>
              <a:rPr lang="ru-RU" sz="2000" dirty="0" smtClean="0">
                <a:latin typeface="Bahnschrift SemiBold Condensed" panose="020B0502040204020203" pitchFamily="34" charset="0"/>
              </a:rPr>
              <a:t>года –Блокада Ленинграда.</a:t>
            </a:r>
          </a:p>
          <a:p>
            <a:r>
              <a:rPr lang="ru-RU" sz="2000" dirty="0" smtClean="0">
                <a:solidFill>
                  <a:srgbClr val="002060"/>
                </a:solidFill>
                <a:latin typeface="Bahnschrift SemiBold Condensed" panose="020B0502040204020203" pitchFamily="34" charset="0"/>
              </a:rPr>
              <a:t> Военная </a:t>
            </a:r>
            <a:r>
              <a:rPr lang="ru-RU" sz="2000" dirty="0">
                <a:solidFill>
                  <a:srgbClr val="002060"/>
                </a:solidFill>
                <a:latin typeface="Bahnschrift SemiBold Condensed" panose="020B0502040204020203" pitchFamily="34" charset="0"/>
              </a:rPr>
              <a:t>блокада города  длилась </a:t>
            </a:r>
            <a:r>
              <a:rPr lang="ru-RU" sz="2000" dirty="0" smtClean="0">
                <a:solidFill>
                  <a:srgbClr val="002060"/>
                </a:solidFill>
                <a:latin typeface="Bahnschrift SemiBold Condensed" panose="020B0502040204020203" pitchFamily="34" charset="0"/>
              </a:rPr>
              <a:t>872 </a:t>
            </a:r>
            <a:r>
              <a:rPr lang="ru-RU" sz="2000" dirty="0">
                <a:solidFill>
                  <a:srgbClr val="002060"/>
                </a:solidFill>
                <a:latin typeface="Bahnschrift SemiBold Condensed" panose="020B0502040204020203" pitchFamily="34" charset="0"/>
              </a:rPr>
              <a:t>дня</a:t>
            </a:r>
            <a:r>
              <a:rPr lang="ru-RU" sz="2000" dirty="0" smtClean="0">
                <a:solidFill>
                  <a:srgbClr val="002060"/>
                </a:solidFill>
                <a:latin typeface="Bahnschrift SemiBold Condensed" panose="020B0502040204020203" pitchFamily="34" charset="0"/>
              </a:rPr>
              <a:t>.  </a:t>
            </a:r>
            <a:endParaRPr lang="ru-RU" sz="2000" dirty="0">
              <a:solidFill>
                <a:srgbClr val="002060"/>
              </a:solidFill>
              <a:latin typeface="Bahnschrift SemiBold Condensed" panose="020B0502040204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157" y="3212976"/>
            <a:ext cx="3995489"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59632" y="2708920"/>
            <a:ext cx="7128792" cy="3231654"/>
          </a:xfrm>
          <a:prstGeom prst="rect">
            <a:avLst/>
          </a:prstGeom>
        </p:spPr>
        <p:txBody>
          <a:bodyPr wrap="square">
            <a:spAutoFit/>
          </a:bodyPr>
          <a:lstStyle/>
          <a:p>
            <a:endParaRPr lang="ru-RU" sz="3200" dirty="0" smtClean="0">
              <a:latin typeface="Bahnschrift SemiBold Condensed" panose="020B0502040204020203" pitchFamily="34" charset="0"/>
            </a:endParaRPr>
          </a:p>
          <a:p>
            <a:r>
              <a:rPr lang="ru-RU" sz="2000" dirty="0" smtClean="0">
                <a:latin typeface="Bahnschrift SemiBold Condensed" panose="020B0502040204020203" pitchFamily="34" charset="0"/>
              </a:rPr>
              <a:t>с </a:t>
            </a:r>
            <a:r>
              <a:rPr lang="ru-RU" sz="2000" dirty="0">
                <a:latin typeface="Bahnschrift SemiBold Condensed" panose="020B0502040204020203" pitchFamily="34" charset="0"/>
              </a:rPr>
              <a:t>30 сентября 1941 года </a:t>
            </a:r>
            <a:endParaRPr lang="ru-RU" sz="2000" dirty="0" smtClean="0">
              <a:latin typeface="Bahnschrift SemiBold Condensed" panose="020B0502040204020203" pitchFamily="34" charset="0"/>
            </a:endParaRPr>
          </a:p>
          <a:p>
            <a:r>
              <a:rPr lang="ru-RU" sz="2000" dirty="0" smtClean="0">
                <a:latin typeface="Bahnschrift SemiBold Condensed" panose="020B0502040204020203" pitchFamily="34" charset="0"/>
              </a:rPr>
              <a:t>по </a:t>
            </a:r>
            <a:r>
              <a:rPr lang="ru-RU" sz="2000" dirty="0">
                <a:solidFill>
                  <a:srgbClr val="FF0000"/>
                </a:solidFill>
                <a:latin typeface="Bahnschrift SemiBold Condensed" panose="020B0502040204020203" pitchFamily="34" charset="0"/>
              </a:rPr>
              <a:t>20 </a:t>
            </a:r>
            <a:r>
              <a:rPr lang="ru-RU" sz="2000" dirty="0">
                <a:latin typeface="Bahnschrift SemiBold Condensed" panose="020B0502040204020203" pitchFamily="34" charset="0"/>
              </a:rPr>
              <a:t>апреля</a:t>
            </a:r>
            <a:r>
              <a:rPr lang="ru-RU" sz="2000" dirty="0">
                <a:solidFill>
                  <a:srgbClr val="FF0000"/>
                </a:solidFill>
                <a:latin typeface="Bahnschrift SemiBold Condensed" panose="020B0502040204020203" pitchFamily="34" charset="0"/>
              </a:rPr>
              <a:t> 1942 </a:t>
            </a:r>
            <a:r>
              <a:rPr lang="ru-RU" sz="2000" dirty="0">
                <a:latin typeface="Bahnschrift SemiBold Condensed" panose="020B0502040204020203" pitchFamily="34" charset="0"/>
              </a:rPr>
              <a:t>года </a:t>
            </a:r>
            <a:r>
              <a:rPr lang="ru-RU" sz="2000" dirty="0" smtClean="0">
                <a:solidFill>
                  <a:srgbClr val="002060"/>
                </a:solidFill>
                <a:latin typeface="Bahnschrift SemiBold Condensed" panose="020B0502040204020203" pitchFamily="34" charset="0"/>
              </a:rPr>
              <a:t>–</a:t>
            </a:r>
            <a:endParaRPr lang="ru-RU" sz="2000" dirty="0">
              <a:latin typeface="Bahnschrift SemiBold Condensed" panose="020B0502040204020203" pitchFamily="34" charset="0"/>
            </a:endParaRPr>
          </a:p>
          <a:p>
            <a:r>
              <a:rPr lang="ru-RU" sz="2000" dirty="0" smtClean="0">
                <a:solidFill>
                  <a:srgbClr val="FF0000"/>
                </a:solidFill>
                <a:latin typeface="Bahnschrift SemiBold Condensed" panose="020B0502040204020203" pitchFamily="34" charset="0"/>
              </a:rPr>
              <a:t> 7 </a:t>
            </a:r>
            <a:r>
              <a:rPr lang="ru-RU" sz="2000" dirty="0">
                <a:latin typeface="Bahnschrift SemiBold Condensed" panose="020B0502040204020203" pitchFamily="34" charset="0"/>
              </a:rPr>
              <a:t>ноября</a:t>
            </a:r>
            <a:r>
              <a:rPr lang="ru-RU" sz="2000" dirty="0">
                <a:solidFill>
                  <a:srgbClr val="FF0000"/>
                </a:solidFill>
                <a:latin typeface="Bahnschrift SemiBold Condensed" panose="020B0502040204020203" pitchFamily="34" charset="0"/>
              </a:rPr>
              <a:t> 1941 </a:t>
            </a:r>
            <a:r>
              <a:rPr lang="ru-RU" sz="2000" dirty="0">
                <a:latin typeface="Bahnschrift SemiBold Condensed" panose="020B0502040204020203" pitchFamily="34" charset="0"/>
              </a:rPr>
              <a:t>года</a:t>
            </a:r>
            <a:r>
              <a:rPr lang="ru-RU" sz="2000" dirty="0">
                <a:solidFill>
                  <a:srgbClr val="FF0000"/>
                </a:solidFill>
                <a:latin typeface="Bahnschrift SemiBold Condensed" panose="020B0502040204020203" pitchFamily="34" charset="0"/>
              </a:rPr>
              <a:t> </a:t>
            </a:r>
            <a:r>
              <a:rPr lang="ru-RU" sz="2000" dirty="0" smtClean="0">
                <a:latin typeface="Bahnschrift SemiBold Condensed" panose="020B0502040204020203" pitchFamily="34" charset="0"/>
              </a:rPr>
              <a:t>–</a:t>
            </a:r>
          </a:p>
          <a:p>
            <a:r>
              <a:rPr lang="ru-RU" sz="2000" dirty="0" smtClean="0">
                <a:latin typeface="Bahnschrift SemiBold Condensed" panose="020B0502040204020203" pitchFamily="34" charset="0"/>
              </a:rPr>
              <a:t>  </a:t>
            </a:r>
            <a:r>
              <a:rPr lang="ru-RU" sz="2000" dirty="0">
                <a:solidFill>
                  <a:srgbClr val="002060"/>
                </a:solidFill>
                <a:latin typeface="Bahnschrift SemiBold Condensed" panose="020B0502040204020203" pitchFamily="34" charset="0"/>
              </a:rPr>
              <a:t>военный парад  </a:t>
            </a:r>
            <a:r>
              <a:rPr lang="ru-RU" sz="2000" dirty="0" smtClean="0">
                <a:solidFill>
                  <a:srgbClr val="002060"/>
                </a:solidFill>
                <a:latin typeface="Bahnschrift SemiBold Condensed" panose="020B0502040204020203" pitchFamily="34" charset="0"/>
              </a:rPr>
              <a:t>на</a:t>
            </a:r>
          </a:p>
          <a:p>
            <a:r>
              <a:rPr lang="ru-RU" sz="2000" dirty="0" smtClean="0">
                <a:solidFill>
                  <a:srgbClr val="002060"/>
                </a:solidFill>
                <a:latin typeface="Bahnschrift SemiBold Condensed" panose="020B0502040204020203" pitchFamily="34" charset="0"/>
              </a:rPr>
              <a:t> </a:t>
            </a:r>
            <a:r>
              <a:rPr lang="ru-RU" sz="2000" dirty="0">
                <a:solidFill>
                  <a:srgbClr val="002060"/>
                </a:solidFill>
                <a:latin typeface="Bahnschrift SemiBold Condensed" panose="020B0502040204020203" pitchFamily="34" charset="0"/>
              </a:rPr>
              <a:t>Красной </a:t>
            </a:r>
            <a:r>
              <a:rPr lang="ru-RU" sz="2000" dirty="0" smtClean="0">
                <a:solidFill>
                  <a:srgbClr val="002060"/>
                </a:solidFill>
                <a:latin typeface="Bahnschrift SemiBold Condensed" panose="020B0502040204020203" pitchFamily="34" charset="0"/>
              </a:rPr>
              <a:t>    площади</a:t>
            </a:r>
            <a:r>
              <a:rPr lang="ru-RU" sz="2000" dirty="0">
                <a:solidFill>
                  <a:srgbClr val="002060"/>
                </a:solidFill>
                <a:latin typeface="Bahnschrift SemiBold Condensed" panose="020B0502040204020203" pitchFamily="34" charset="0"/>
              </a:rPr>
              <a:t>. </a:t>
            </a:r>
            <a:endParaRPr lang="ru-RU" sz="2000" dirty="0" smtClean="0">
              <a:solidFill>
                <a:srgbClr val="002060"/>
              </a:solidFill>
              <a:latin typeface="Bahnschrift SemiBold Condensed" panose="020B0502040204020203" pitchFamily="34" charset="0"/>
            </a:endParaRPr>
          </a:p>
          <a:p>
            <a:endParaRPr lang="ru-RU" sz="2000" dirty="0" smtClean="0">
              <a:solidFill>
                <a:srgbClr val="002060"/>
              </a:solidFill>
              <a:latin typeface="Bahnschrift SemiBold Condensed" panose="020B0502040204020203" pitchFamily="34" charset="0"/>
            </a:endParaRPr>
          </a:p>
          <a:p>
            <a:r>
              <a:rPr lang="ru-RU" sz="2000" dirty="0" smtClean="0">
                <a:solidFill>
                  <a:srgbClr val="002060"/>
                </a:solidFill>
                <a:latin typeface="Bahnschrift SemiBold Condensed" panose="020B0502040204020203" pitchFamily="34" charset="0"/>
              </a:rPr>
              <a:t> </a:t>
            </a:r>
            <a:r>
              <a:rPr lang="ru-RU" sz="2000" b="1" dirty="0">
                <a:solidFill>
                  <a:srgbClr val="002060"/>
                </a:solidFill>
                <a:latin typeface="Bahnschrift SemiBold Condensed" panose="020B0502040204020203" pitchFamily="34" charset="0"/>
              </a:rPr>
              <a:t>Линия фронта </a:t>
            </a:r>
            <a:r>
              <a:rPr lang="ru-RU" sz="2000" b="1" dirty="0" smtClean="0">
                <a:solidFill>
                  <a:srgbClr val="002060"/>
                </a:solidFill>
                <a:latin typeface="Bahnschrift SemiBold Condensed" panose="020B0502040204020203" pitchFamily="34" charset="0"/>
              </a:rPr>
              <a:t>проходила </a:t>
            </a:r>
          </a:p>
          <a:p>
            <a:r>
              <a:rPr lang="ru-RU" sz="2000" b="1" dirty="0" smtClean="0">
                <a:solidFill>
                  <a:srgbClr val="002060"/>
                </a:solidFill>
                <a:latin typeface="Bahnschrift SemiBold Condensed" panose="020B0502040204020203" pitchFamily="34" charset="0"/>
              </a:rPr>
              <a:t> </a:t>
            </a:r>
            <a:r>
              <a:rPr lang="ru-RU" sz="2000" b="1" dirty="0">
                <a:solidFill>
                  <a:srgbClr val="002060"/>
                </a:solidFill>
                <a:latin typeface="Bahnschrift SemiBold Condensed" panose="020B0502040204020203" pitchFamily="34" charset="0"/>
              </a:rPr>
              <a:t>в нескольких десятках километров от Москвы</a:t>
            </a:r>
            <a:r>
              <a:rPr lang="ru-RU" sz="3200" dirty="0">
                <a:solidFill>
                  <a:srgbClr val="002060"/>
                </a:solidFill>
                <a:latin typeface="Bahnschrift SemiBold Condensed" panose="020B0502040204020203" pitchFamily="34" charset="0"/>
              </a:rPr>
              <a:t>.</a:t>
            </a:r>
          </a:p>
        </p:txBody>
      </p:sp>
    </p:spTree>
    <p:extLst>
      <p:ext uri="{BB962C8B-B14F-4D97-AF65-F5344CB8AC3E}">
        <p14:creationId xmlns:p14="http://schemas.microsoft.com/office/powerpoint/2010/main" val="378700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0"/>
            <a:ext cx="7632848" cy="4170372"/>
          </a:xfrm>
          <a:prstGeom prst="rect">
            <a:avLst/>
          </a:prstGeom>
        </p:spPr>
        <p:txBody>
          <a:bodyPr wrap="square">
            <a:spAutoFit/>
          </a:bodyPr>
          <a:lstStyle/>
          <a:p>
            <a:pPr algn="ctr"/>
            <a:endParaRPr lang="ru-RU" sz="900" dirty="0" smtClean="0">
              <a:solidFill>
                <a:srgbClr val="0070C0"/>
              </a:solidFill>
              <a:latin typeface="Bahnschrift SemiBold Condensed" panose="020B0502040204020203" pitchFamily="34" charset="0"/>
            </a:endParaRPr>
          </a:p>
          <a:p>
            <a:pPr algn="ctr"/>
            <a:r>
              <a:rPr lang="ru-RU" sz="3200" dirty="0" smtClean="0">
                <a:solidFill>
                  <a:srgbClr val="002060"/>
                </a:solidFill>
                <a:latin typeface="Bahnschrift SemiBold Condensed" panose="020B0502040204020203" pitchFamily="34" charset="0"/>
              </a:rPr>
              <a:t>Сонковский  </a:t>
            </a:r>
            <a:r>
              <a:rPr lang="ru-RU" sz="3200" dirty="0">
                <a:solidFill>
                  <a:srgbClr val="002060"/>
                </a:solidFill>
                <a:latin typeface="Bahnschrift SemiBold Condensed" panose="020B0502040204020203" pitchFamily="34" charset="0"/>
              </a:rPr>
              <a:t>район</a:t>
            </a:r>
          </a:p>
          <a:p>
            <a:r>
              <a:rPr lang="ru-RU" sz="1600" dirty="0" smtClean="0">
                <a:latin typeface="Bahnschrift SemiBold Condensed" panose="020B0502040204020203" pitchFamily="34" charset="0"/>
              </a:rPr>
              <a:t>« … с </a:t>
            </a:r>
            <a:r>
              <a:rPr lang="ru-RU" sz="1600" dirty="0">
                <a:latin typeface="Bahnschrift SemiBold Condensed" panose="020B0502040204020203" pitchFamily="34" charset="0"/>
              </a:rPr>
              <a:t>июля 1941 года </a:t>
            </a:r>
            <a:r>
              <a:rPr lang="ru-RU" sz="1600" dirty="0">
                <a:solidFill>
                  <a:srgbClr val="002060"/>
                </a:solidFill>
                <a:latin typeface="Bahnschrift SemiBold Condensed" panose="020B0502040204020203" pitchFamily="34" charset="0"/>
              </a:rPr>
              <a:t>паровозные бригады на участках Сонково - </a:t>
            </a:r>
            <a:r>
              <a:rPr lang="ru-RU" sz="1600" dirty="0" err="1">
                <a:solidFill>
                  <a:srgbClr val="002060"/>
                </a:solidFill>
                <a:latin typeface="Bahnschrift SemiBold Condensed" panose="020B0502040204020203" pitchFamily="34" charset="0"/>
              </a:rPr>
              <a:t>Савелово</a:t>
            </a:r>
            <a:r>
              <a:rPr lang="ru-RU" sz="1600" dirty="0">
                <a:solidFill>
                  <a:srgbClr val="002060"/>
                </a:solidFill>
                <a:latin typeface="Bahnschrift SemiBold Condensed" panose="020B0502040204020203" pitchFamily="34" charset="0"/>
              </a:rPr>
              <a:t>, Сонково - Пестово, Сонково - Медведево подвергаются обстрелам и бомбежкам. Погибли машинист – инструктор М. Прохоров и члены его </a:t>
            </a:r>
            <a:r>
              <a:rPr lang="ru-RU" sz="1600" dirty="0" smtClean="0">
                <a:solidFill>
                  <a:srgbClr val="002060"/>
                </a:solidFill>
                <a:latin typeface="Bahnschrift SemiBold Condensed" panose="020B0502040204020203" pitchFamily="34" charset="0"/>
              </a:rPr>
              <a:t>бригады.    </a:t>
            </a:r>
          </a:p>
          <a:p>
            <a:r>
              <a:rPr lang="ru-RU" sz="1600" dirty="0" smtClean="0">
                <a:latin typeface="Bahnschrift SemiBold Condensed" panose="020B0502040204020203" pitchFamily="34" charset="0"/>
              </a:rPr>
              <a:t>21 октября 1941 года. </a:t>
            </a:r>
            <a:r>
              <a:rPr lang="ru-RU" sz="1600" dirty="0" smtClean="0">
                <a:solidFill>
                  <a:srgbClr val="002060"/>
                </a:solidFill>
                <a:latin typeface="Bahnschrift SemiBold Condensed" panose="020B0502040204020203" pitchFamily="34" charset="0"/>
              </a:rPr>
              <a:t> … В связи </a:t>
            </a:r>
            <a:r>
              <a:rPr lang="ru-RU" sz="1600" dirty="0">
                <a:solidFill>
                  <a:srgbClr val="002060"/>
                </a:solidFill>
                <a:latin typeface="Bahnschrift SemiBold Condensed" panose="020B0502040204020203" pitchFamily="34" charset="0"/>
              </a:rPr>
              <a:t>с ежедневными налетами на станцию и поселок Сонково вражеских самолетов, Сонковская районная больница переведена из поселка Сонково в село </a:t>
            </a:r>
            <a:r>
              <a:rPr lang="ru-RU" sz="1600" dirty="0" smtClean="0">
                <a:solidFill>
                  <a:srgbClr val="002060"/>
                </a:solidFill>
                <a:latin typeface="Bahnschrift SemiBold Condensed" panose="020B0502040204020203" pitchFamily="34" charset="0"/>
              </a:rPr>
              <a:t>Петровское…» </a:t>
            </a:r>
          </a:p>
          <a:p>
            <a:r>
              <a:rPr lang="ru-RU" sz="1600" dirty="0" smtClean="0">
                <a:latin typeface="Bahnschrift SemiBold Condensed" panose="020B0502040204020203" pitchFamily="34" charset="0"/>
              </a:rPr>
              <a:t>« </a:t>
            </a:r>
            <a:r>
              <a:rPr lang="ru-RU" sz="1600" dirty="0">
                <a:latin typeface="Bahnschrift SemiBold Condensed" panose="020B0502040204020203" pitchFamily="34" charset="0"/>
              </a:rPr>
              <a:t>11 июля 1942 года. </a:t>
            </a:r>
            <a:r>
              <a:rPr lang="ru-RU" sz="1600" dirty="0">
                <a:solidFill>
                  <a:srgbClr val="002060"/>
                </a:solidFill>
                <a:latin typeface="Bahnschrift SemiBold Condensed" panose="020B0502040204020203" pitchFamily="34" charset="0"/>
              </a:rPr>
              <a:t>В Сонкове завершено формирование 25-й Гвардейской стрелковой дивизии. В этот день от станции отправились 14 эшелонов с воинским составом, оружием, техникой на Воронежский фронт</a:t>
            </a:r>
            <a:r>
              <a:rPr lang="ru-RU" sz="1600" dirty="0" smtClean="0">
                <a:solidFill>
                  <a:srgbClr val="002060"/>
                </a:solidFill>
                <a:latin typeface="Bahnschrift SemiBold Condensed" panose="020B0502040204020203" pitchFamily="34" charset="0"/>
              </a:rPr>
              <a:t>…</a:t>
            </a:r>
            <a:endParaRPr lang="ru-RU" sz="1600" dirty="0">
              <a:solidFill>
                <a:srgbClr val="002060"/>
              </a:solidFill>
              <a:latin typeface="Bahnschrift SemiBold Condensed" panose="020B0502040204020203" pitchFamily="34" charset="0"/>
            </a:endParaRPr>
          </a:p>
          <a:p>
            <a:r>
              <a:rPr lang="ru-RU" sz="1600" dirty="0">
                <a:latin typeface="Bahnschrift SemiBold Condensed" panose="020B0502040204020203" pitchFamily="34" charset="0"/>
              </a:rPr>
              <a:t>31 декабря  1942 года.</a:t>
            </a:r>
            <a:r>
              <a:rPr lang="ru-RU" sz="1600" dirty="0">
                <a:solidFill>
                  <a:srgbClr val="002060"/>
                </a:solidFill>
                <a:latin typeface="Bahnschrift SemiBold Condensed" panose="020B0502040204020203" pitchFamily="34" charset="0"/>
              </a:rPr>
              <a:t> Всего поступило теплых вещей от населения для Красной Армии: 1796 кг. шерсти, 500 овчин, 152 пары сапог валяных, 284 – носков, 504 – рукавиц, 76 штук шапок, а так же 19,6 тысяч рублей деньгами.»</a:t>
            </a:r>
          </a:p>
          <a:p>
            <a:r>
              <a:rPr lang="ru-RU" sz="1600" dirty="0" smtClean="0">
                <a:solidFill>
                  <a:srgbClr val="002060"/>
                </a:solidFill>
                <a:latin typeface="Bahnschrift SemiBold Condensed" panose="020B0502040204020203" pitchFamily="34" charset="0"/>
              </a:rPr>
              <a:t>                                                                            </a:t>
            </a:r>
            <a:r>
              <a:rPr lang="ru-RU" sz="1600" i="1" dirty="0" smtClean="0">
                <a:latin typeface="Bahnschrift SemiBold Condensed" panose="020B0502040204020203" pitchFamily="34" charset="0"/>
              </a:rPr>
              <a:t>( </a:t>
            </a:r>
            <a:r>
              <a:rPr lang="ru-RU" sz="1600" i="1" dirty="0" err="1">
                <a:latin typeface="Bahnschrift SemiBold Condensed" panose="020B0502040204020203" pitchFamily="34" charset="0"/>
              </a:rPr>
              <a:t>В.Липин</a:t>
            </a:r>
            <a:r>
              <a:rPr lang="ru-RU" sz="1600" i="1" dirty="0">
                <a:latin typeface="Bahnschrift SemiBold Condensed" panose="020B0502040204020203" pitchFamily="34" charset="0"/>
              </a:rPr>
              <a:t>. Сонковский </a:t>
            </a:r>
            <a:r>
              <a:rPr lang="ru-RU" sz="1600" i="1" dirty="0" smtClean="0">
                <a:latin typeface="Bahnschrift SemiBold Condensed" panose="020B0502040204020203" pitchFamily="34" charset="0"/>
              </a:rPr>
              <a:t>узел  </a:t>
            </a:r>
            <a:r>
              <a:rPr lang="ru-RU" sz="1600" dirty="0" smtClean="0">
                <a:latin typeface="Bahnschrift SemiBold Condensed" panose="020B0502040204020203" pitchFamily="34" charset="0"/>
              </a:rPr>
              <a:t>)   </a:t>
            </a:r>
            <a:endParaRPr lang="ru-RU" sz="1600" dirty="0">
              <a:latin typeface="Bahnschrift SemiBold Condensed" panose="020B0502040204020203" pitchFamily="34" charset="0"/>
            </a:endParaRPr>
          </a:p>
        </p:txBody>
      </p:sp>
    </p:spTree>
    <p:extLst>
      <p:ext uri="{BB962C8B-B14F-4D97-AF65-F5344CB8AC3E}">
        <p14:creationId xmlns:p14="http://schemas.microsoft.com/office/powerpoint/2010/main" val="63732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8224"/>
            <a:ext cx="3744416" cy="2431435"/>
          </a:xfrm>
          <a:prstGeom prst="rect">
            <a:avLst/>
          </a:prstGeom>
          <a:noFill/>
        </p:spPr>
        <p:txBody>
          <a:bodyPr wrap="square" rtlCol="0">
            <a:spAutoFit/>
          </a:bodyPr>
          <a:lstStyle/>
          <a:p>
            <a:r>
              <a:rPr lang="ru-RU" sz="2400" dirty="0" smtClean="0">
                <a:latin typeface="Bahnschrift SemiBold Condensed" panose="020B0502040204020203" pitchFamily="34" charset="0"/>
              </a:rPr>
              <a:t>с 8 </a:t>
            </a:r>
            <a:r>
              <a:rPr lang="ru-RU" sz="2400" dirty="0">
                <a:latin typeface="Bahnschrift SemiBold Condensed" panose="020B0502040204020203" pitchFamily="34" charset="0"/>
              </a:rPr>
              <a:t>января 1942 </a:t>
            </a:r>
            <a:r>
              <a:rPr lang="ru-RU" sz="2400" dirty="0" smtClean="0">
                <a:latin typeface="Bahnschrift SemiBold Condensed" panose="020B0502040204020203" pitchFamily="34" charset="0"/>
              </a:rPr>
              <a:t>года по </a:t>
            </a:r>
          </a:p>
          <a:p>
            <a:r>
              <a:rPr lang="ru-RU" sz="2400" dirty="0" smtClean="0">
                <a:solidFill>
                  <a:srgbClr val="FF0000"/>
                </a:solidFill>
                <a:latin typeface="Bahnschrift SemiBold Condensed" panose="020B0502040204020203" pitchFamily="34" charset="0"/>
              </a:rPr>
              <a:t>31 </a:t>
            </a:r>
            <a:r>
              <a:rPr lang="ru-RU" sz="2400" dirty="0">
                <a:latin typeface="Bahnschrift SemiBold Condensed" panose="020B0502040204020203" pitchFamily="34" charset="0"/>
              </a:rPr>
              <a:t>марта</a:t>
            </a:r>
            <a:r>
              <a:rPr lang="ru-RU" sz="2400" dirty="0">
                <a:solidFill>
                  <a:srgbClr val="FF0000"/>
                </a:solidFill>
                <a:latin typeface="Bahnschrift SemiBold Condensed" panose="020B0502040204020203" pitchFamily="34" charset="0"/>
              </a:rPr>
              <a:t> 1943 </a:t>
            </a:r>
            <a:r>
              <a:rPr lang="ru-RU" sz="2400" dirty="0">
                <a:latin typeface="Bahnschrift SemiBold Condensed" panose="020B0502040204020203" pitchFamily="34" charset="0"/>
              </a:rPr>
              <a:t>года </a:t>
            </a:r>
            <a:r>
              <a:rPr lang="ru-RU" sz="2400" dirty="0" smtClean="0">
                <a:latin typeface="Bahnschrift SemiBold Condensed" panose="020B0502040204020203" pitchFamily="34" charset="0"/>
              </a:rPr>
              <a:t>–</a:t>
            </a:r>
          </a:p>
          <a:p>
            <a:r>
              <a:rPr lang="ru-RU" sz="2400" dirty="0" smtClean="0">
                <a:solidFill>
                  <a:srgbClr val="002060"/>
                </a:solidFill>
                <a:latin typeface="Bahnschrift SemiBold Condensed" panose="020B0502040204020203" pitchFamily="34" charset="0"/>
              </a:rPr>
              <a:t>Ржевская </a:t>
            </a:r>
            <a:r>
              <a:rPr lang="ru-RU" sz="2400" dirty="0">
                <a:solidFill>
                  <a:srgbClr val="002060"/>
                </a:solidFill>
                <a:latin typeface="Bahnschrift SemiBold Condensed" panose="020B0502040204020203" pitchFamily="34" charset="0"/>
              </a:rPr>
              <a:t>битва.  </a:t>
            </a:r>
            <a:r>
              <a:rPr lang="ru-RU" sz="2400" dirty="0" smtClean="0">
                <a:solidFill>
                  <a:srgbClr val="002060"/>
                </a:solidFill>
                <a:latin typeface="Bahnschrift SemiBold Condensed" panose="020B0502040204020203" pitchFamily="34" charset="0"/>
              </a:rPr>
              <a:t> </a:t>
            </a:r>
          </a:p>
          <a:p>
            <a:r>
              <a:rPr lang="ru-RU" sz="2400" dirty="0" smtClean="0">
                <a:solidFill>
                  <a:srgbClr val="002060"/>
                </a:solidFill>
                <a:latin typeface="Bahnschrift SemiBold Condensed" panose="020B0502040204020203" pitchFamily="34" charset="0"/>
              </a:rPr>
              <a:t>Боевые </a:t>
            </a:r>
            <a:r>
              <a:rPr lang="ru-RU" sz="2400" dirty="0">
                <a:solidFill>
                  <a:srgbClr val="002060"/>
                </a:solidFill>
                <a:latin typeface="Bahnschrift SemiBold Condensed" panose="020B0502040204020203" pitchFamily="34" charset="0"/>
              </a:rPr>
              <a:t>действия  в районе Ржевско-Вяземского </a:t>
            </a:r>
            <a:r>
              <a:rPr lang="ru-RU" sz="2400" dirty="0" smtClean="0">
                <a:solidFill>
                  <a:srgbClr val="002060"/>
                </a:solidFill>
                <a:latin typeface="Bahnschrift SemiBold Condensed" panose="020B0502040204020203" pitchFamily="34" charset="0"/>
              </a:rPr>
              <a:t>выступа</a:t>
            </a:r>
            <a:r>
              <a:rPr lang="ru-RU" sz="3200" dirty="0" smtClean="0">
                <a:solidFill>
                  <a:srgbClr val="002060"/>
                </a:solidFill>
                <a:latin typeface="Bahnschrift SemiBold Condensed" panose="020B0502040204020203" pitchFamily="34" charset="0"/>
              </a:rPr>
              <a:t>.</a:t>
            </a:r>
            <a:endParaRPr lang="ru-RU" sz="3200" dirty="0">
              <a:solidFill>
                <a:srgbClr val="002060"/>
              </a:solidFill>
              <a:latin typeface="Bahnschrift SemiBold Condensed" panose="020B0502040204020203" pitchFamily="34" charset="0"/>
            </a:endParaRPr>
          </a:p>
        </p:txBody>
      </p:sp>
      <p:sp>
        <p:nvSpPr>
          <p:cNvPr id="3" name="TextBox 2"/>
          <p:cNvSpPr txBox="1"/>
          <p:nvPr/>
        </p:nvSpPr>
        <p:spPr>
          <a:xfrm>
            <a:off x="1285628" y="3284984"/>
            <a:ext cx="7632848" cy="2185214"/>
          </a:xfrm>
          <a:prstGeom prst="rect">
            <a:avLst/>
          </a:prstGeom>
          <a:noFill/>
        </p:spPr>
        <p:txBody>
          <a:bodyPr wrap="square" rtlCol="0">
            <a:spAutoFit/>
          </a:bodyPr>
          <a:lstStyle/>
          <a:p>
            <a:endParaRPr lang="ru-RU" sz="3200" dirty="0" smtClean="0"/>
          </a:p>
          <a:p>
            <a:r>
              <a:rPr lang="ru-RU" sz="2400" dirty="0" smtClean="0">
                <a:solidFill>
                  <a:srgbClr val="002060"/>
                </a:solidFill>
                <a:latin typeface="Bahnschrift SemiBold Condensed" panose="020B0502040204020203" pitchFamily="34" charset="0"/>
              </a:rPr>
              <a:t>В районе Ржева, на месте кровопролитных боев, проводится установка памятника Советскому солдату – защитнику Отечества. </a:t>
            </a:r>
          </a:p>
          <a:p>
            <a:r>
              <a:rPr lang="ru-RU" sz="2400" dirty="0">
                <a:solidFill>
                  <a:srgbClr val="002060"/>
                </a:solidFill>
                <a:latin typeface="Bahnschrift SemiBold Condensed" panose="020B0502040204020203" pitchFamily="34" charset="0"/>
              </a:rPr>
              <a:t> </a:t>
            </a:r>
            <a:r>
              <a:rPr lang="ru-RU" sz="2400" dirty="0" smtClean="0">
                <a:solidFill>
                  <a:srgbClr val="002060"/>
                </a:solidFill>
                <a:latin typeface="Bahnschrift SemiBold Condensed" panose="020B0502040204020203" pitchFamily="34" charset="0"/>
              </a:rPr>
              <a:t> Открытие планируется  </a:t>
            </a:r>
            <a:r>
              <a:rPr lang="ru-RU" sz="2400" dirty="0" smtClean="0">
                <a:solidFill>
                  <a:srgbClr val="FF0000"/>
                </a:solidFill>
                <a:latin typeface="Bahnschrift SemiBold Condensed" panose="020B0502040204020203" pitchFamily="34" charset="0"/>
              </a:rPr>
              <a:t>9</a:t>
            </a:r>
            <a:r>
              <a:rPr lang="ru-RU" sz="2400" dirty="0" smtClean="0">
                <a:solidFill>
                  <a:srgbClr val="002060"/>
                </a:solidFill>
                <a:latin typeface="Bahnschrift SemiBold Condensed" panose="020B0502040204020203" pitchFamily="34" charset="0"/>
              </a:rPr>
              <a:t> </a:t>
            </a:r>
            <a:r>
              <a:rPr lang="ru-RU" sz="2400" dirty="0" smtClean="0">
                <a:solidFill>
                  <a:srgbClr val="FF0000"/>
                </a:solidFill>
                <a:latin typeface="Bahnschrift SemiBold Condensed" panose="020B0502040204020203" pitchFamily="34" charset="0"/>
              </a:rPr>
              <a:t>мая</a:t>
            </a:r>
            <a:r>
              <a:rPr lang="ru-RU" sz="2400" dirty="0" smtClean="0">
                <a:solidFill>
                  <a:srgbClr val="002060"/>
                </a:solidFill>
                <a:latin typeface="Bahnschrift SemiBold Condensed" panose="020B0502040204020203" pitchFamily="34" charset="0"/>
              </a:rPr>
              <a:t> 2020 </a:t>
            </a:r>
            <a:r>
              <a:rPr lang="ru-RU" sz="3200" dirty="0" smtClean="0">
                <a:solidFill>
                  <a:srgbClr val="002060"/>
                </a:solidFill>
                <a:latin typeface="Bahnschrift SemiBold Condensed" panose="020B0502040204020203" pitchFamily="34" charset="0"/>
              </a:rPr>
              <a:t>года</a:t>
            </a:r>
            <a:endParaRPr lang="ru-RU" sz="3200" dirty="0">
              <a:solidFill>
                <a:srgbClr val="002060"/>
              </a:solidFill>
              <a:latin typeface="Bahnschrift SemiBold Condensed" panose="020B0502040204020203" pitchFamily="34"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4677" t="8148" r="7910" b="16399"/>
          <a:stretch/>
        </p:blipFill>
        <p:spPr>
          <a:xfrm>
            <a:off x="4355977" y="260648"/>
            <a:ext cx="4735016" cy="3456384"/>
          </a:xfrm>
          <a:prstGeom prst="rect">
            <a:avLst/>
          </a:prstGeom>
          <a:effectLst>
            <a:softEdge rad="127000"/>
          </a:effectLst>
        </p:spPr>
      </p:pic>
    </p:spTree>
    <p:extLst>
      <p:ext uri="{BB962C8B-B14F-4D97-AF65-F5344CB8AC3E}">
        <p14:creationId xmlns:p14="http://schemas.microsoft.com/office/powerpoint/2010/main" val="1820468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4749"/>
            <a:ext cx="7884368" cy="3139321"/>
          </a:xfrm>
          <a:prstGeom prst="rect">
            <a:avLst/>
          </a:prstGeom>
          <a:noFill/>
        </p:spPr>
        <p:txBody>
          <a:bodyPr wrap="square" rtlCol="0">
            <a:spAutoFit/>
          </a:bodyPr>
          <a:lstStyle/>
          <a:p>
            <a:r>
              <a:rPr lang="ru-RU" sz="2400" dirty="0">
                <a:latin typeface="Bahnschrift SemiBold Condensed" panose="020B0502040204020203" pitchFamily="34" charset="0"/>
              </a:rPr>
              <a:t>17 июля 1942 года </a:t>
            </a:r>
            <a:r>
              <a:rPr lang="ru-RU" sz="2400" dirty="0" smtClean="0">
                <a:latin typeface="Bahnschrift SemiBold Condensed" panose="020B0502040204020203" pitchFamily="34" charset="0"/>
              </a:rPr>
              <a:t>по </a:t>
            </a:r>
          </a:p>
          <a:p>
            <a:r>
              <a:rPr lang="ru-RU" sz="2400" dirty="0" smtClean="0">
                <a:solidFill>
                  <a:srgbClr val="FF0000"/>
                </a:solidFill>
                <a:latin typeface="Bahnschrift SemiBold Condensed" panose="020B0502040204020203" pitchFamily="34" charset="0"/>
              </a:rPr>
              <a:t> </a:t>
            </a:r>
            <a:r>
              <a:rPr lang="ru-RU" sz="2400" dirty="0">
                <a:solidFill>
                  <a:srgbClr val="FF0000"/>
                </a:solidFill>
                <a:latin typeface="Bahnschrift SemiBold Condensed" panose="020B0502040204020203" pitchFamily="34" charset="0"/>
              </a:rPr>
              <a:t>2 </a:t>
            </a:r>
            <a:r>
              <a:rPr lang="ru-RU" sz="2400" dirty="0">
                <a:latin typeface="Bahnschrift SemiBold Condensed" panose="020B0502040204020203" pitchFamily="34" charset="0"/>
              </a:rPr>
              <a:t>февраля</a:t>
            </a:r>
            <a:r>
              <a:rPr lang="ru-RU" sz="2400" dirty="0">
                <a:solidFill>
                  <a:srgbClr val="FF0000"/>
                </a:solidFill>
                <a:latin typeface="Bahnschrift SemiBold Condensed" panose="020B0502040204020203" pitchFamily="34" charset="0"/>
              </a:rPr>
              <a:t> 1943 </a:t>
            </a:r>
            <a:r>
              <a:rPr lang="ru-RU" sz="2400" dirty="0" smtClean="0">
                <a:latin typeface="Bahnschrift SemiBold Condensed" panose="020B0502040204020203" pitchFamily="34" charset="0"/>
              </a:rPr>
              <a:t>года – </a:t>
            </a:r>
          </a:p>
          <a:p>
            <a:r>
              <a:rPr lang="ru-RU" sz="2400" dirty="0" smtClean="0">
                <a:solidFill>
                  <a:srgbClr val="002060"/>
                </a:solidFill>
                <a:latin typeface="Bahnschrift SemiBold Condensed" panose="020B0502040204020203" pitchFamily="34" charset="0"/>
              </a:rPr>
              <a:t> Сталинградская </a:t>
            </a:r>
            <a:r>
              <a:rPr lang="ru-RU" sz="2400" dirty="0">
                <a:solidFill>
                  <a:srgbClr val="002060"/>
                </a:solidFill>
                <a:latin typeface="Bahnschrift SemiBold Condensed" panose="020B0502040204020203" pitchFamily="34" charset="0"/>
              </a:rPr>
              <a:t>битва. </a:t>
            </a:r>
            <a:endParaRPr lang="ru-RU" sz="2400" dirty="0" smtClean="0">
              <a:solidFill>
                <a:srgbClr val="002060"/>
              </a:solidFill>
              <a:latin typeface="Bahnschrift SemiBold Condensed" panose="020B0502040204020203" pitchFamily="34" charset="0"/>
            </a:endParaRPr>
          </a:p>
          <a:p>
            <a:r>
              <a:rPr lang="ru-RU" sz="2400" dirty="0" smtClean="0">
                <a:solidFill>
                  <a:srgbClr val="002060"/>
                </a:solidFill>
                <a:latin typeface="Bahnschrift SemiBold Condensed" panose="020B0502040204020203" pitchFamily="34" charset="0"/>
              </a:rPr>
              <a:t>Окружение </a:t>
            </a:r>
            <a:r>
              <a:rPr lang="ru-RU" sz="2400" dirty="0">
                <a:solidFill>
                  <a:srgbClr val="002060"/>
                </a:solidFill>
                <a:latin typeface="Bahnschrift SemiBold Condensed" panose="020B0502040204020203" pitchFamily="34" charset="0"/>
              </a:rPr>
              <a:t>и разгром </a:t>
            </a:r>
            <a:endParaRPr lang="ru-RU" sz="2400" dirty="0" smtClean="0">
              <a:solidFill>
                <a:srgbClr val="002060"/>
              </a:solidFill>
              <a:latin typeface="Bahnschrift SemiBold Condensed" panose="020B0502040204020203" pitchFamily="34" charset="0"/>
            </a:endParaRPr>
          </a:p>
          <a:p>
            <a:r>
              <a:rPr lang="ru-RU" sz="2400" dirty="0" smtClean="0">
                <a:solidFill>
                  <a:srgbClr val="002060"/>
                </a:solidFill>
                <a:latin typeface="Bahnschrift SemiBold Condensed" panose="020B0502040204020203" pitchFamily="34" charset="0"/>
              </a:rPr>
              <a:t>советскими </a:t>
            </a:r>
            <a:r>
              <a:rPr lang="ru-RU" sz="2400" dirty="0">
                <a:solidFill>
                  <a:srgbClr val="002060"/>
                </a:solidFill>
                <a:latin typeface="Bahnschrift SemiBold Condensed" panose="020B0502040204020203" pitchFamily="34" charset="0"/>
              </a:rPr>
              <a:t>войсками </a:t>
            </a:r>
            <a:endParaRPr lang="ru-RU" sz="2400" dirty="0" smtClean="0">
              <a:solidFill>
                <a:srgbClr val="002060"/>
              </a:solidFill>
              <a:latin typeface="Bahnschrift SemiBold Condensed" panose="020B0502040204020203" pitchFamily="34" charset="0"/>
            </a:endParaRPr>
          </a:p>
          <a:p>
            <a:r>
              <a:rPr lang="ru-RU" sz="2400" dirty="0" err="1" smtClean="0">
                <a:solidFill>
                  <a:srgbClr val="002060"/>
                </a:solidFill>
                <a:latin typeface="Bahnschrift SemiBold Condensed" panose="020B0502040204020203" pitchFamily="34" charset="0"/>
              </a:rPr>
              <a:t>немецко</a:t>
            </a:r>
            <a:r>
              <a:rPr lang="ru-RU" sz="2400" dirty="0" smtClean="0">
                <a:solidFill>
                  <a:srgbClr val="002060"/>
                </a:solidFill>
                <a:latin typeface="Bahnschrift SemiBold Condensed" panose="020B0502040204020203" pitchFamily="34" charset="0"/>
              </a:rPr>
              <a:t> – фашистских</a:t>
            </a:r>
          </a:p>
          <a:p>
            <a:r>
              <a:rPr lang="ru-RU" sz="2400" dirty="0" smtClean="0">
                <a:solidFill>
                  <a:srgbClr val="002060"/>
                </a:solidFill>
                <a:latin typeface="Bahnschrift SemiBold Condensed" panose="020B0502040204020203" pitchFamily="34" charset="0"/>
              </a:rPr>
              <a:t> </a:t>
            </a:r>
            <a:r>
              <a:rPr lang="ru-RU" sz="2400" dirty="0">
                <a:solidFill>
                  <a:srgbClr val="002060"/>
                </a:solidFill>
                <a:latin typeface="Bahnschrift SemiBold Condensed" panose="020B0502040204020203" pitchFamily="34" charset="0"/>
              </a:rPr>
              <a:t>войск под </a:t>
            </a:r>
            <a:endParaRPr lang="ru-RU" sz="2400" dirty="0" smtClean="0">
              <a:solidFill>
                <a:srgbClr val="002060"/>
              </a:solidFill>
              <a:latin typeface="Bahnschrift SemiBold Condensed" panose="020B0502040204020203" pitchFamily="34" charset="0"/>
            </a:endParaRPr>
          </a:p>
          <a:p>
            <a:r>
              <a:rPr lang="ru-RU" sz="2400" dirty="0" smtClean="0">
                <a:solidFill>
                  <a:srgbClr val="002060"/>
                </a:solidFill>
                <a:latin typeface="Bahnschrift SemiBold Condensed" panose="020B0502040204020203" pitchFamily="34" charset="0"/>
              </a:rPr>
              <a:t>Сталинградом</a:t>
            </a:r>
            <a:r>
              <a:rPr lang="ru-RU" sz="3000" dirty="0">
                <a:solidFill>
                  <a:srgbClr val="002060"/>
                </a:solidFill>
                <a:latin typeface="Bahnschrift SemiBold Condensed" panose="020B0502040204020203" pitchFamily="34" charset="0"/>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916" y="188640"/>
            <a:ext cx="4572000" cy="2808312"/>
          </a:xfrm>
          <a:prstGeom prst="rect">
            <a:avLst/>
          </a:prstGeom>
          <a:effectLst>
            <a:softEdge rad="127000"/>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916" y="3645024"/>
            <a:ext cx="464708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331640" y="3905131"/>
            <a:ext cx="7812360" cy="2677656"/>
          </a:xfrm>
          <a:prstGeom prst="rect">
            <a:avLst/>
          </a:prstGeom>
        </p:spPr>
        <p:txBody>
          <a:bodyPr wrap="square">
            <a:spAutoFit/>
          </a:bodyPr>
          <a:lstStyle/>
          <a:p>
            <a:r>
              <a:rPr lang="ru-RU" sz="2400" dirty="0">
                <a:latin typeface="Bahnschrift SemiBold Condensed" panose="020B0502040204020203" pitchFamily="34" charset="0"/>
              </a:rPr>
              <a:t>5 июля 1943 года </a:t>
            </a:r>
            <a:r>
              <a:rPr lang="ru-RU" sz="2400" dirty="0" smtClean="0">
                <a:latin typeface="Bahnschrift SemiBold Condensed" panose="020B0502040204020203" pitchFamily="34" charset="0"/>
              </a:rPr>
              <a:t>по</a:t>
            </a:r>
          </a:p>
          <a:p>
            <a:r>
              <a:rPr lang="ru-RU" sz="2400" dirty="0" smtClean="0">
                <a:solidFill>
                  <a:srgbClr val="FF0000"/>
                </a:solidFill>
                <a:latin typeface="Bahnschrift SemiBold Condensed" panose="020B0502040204020203" pitchFamily="34" charset="0"/>
              </a:rPr>
              <a:t>23 </a:t>
            </a:r>
            <a:r>
              <a:rPr lang="ru-RU" sz="2400" dirty="0">
                <a:latin typeface="Bahnschrift SemiBold Condensed" panose="020B0502040204020203" pitchFamily="34" charset="0"/>
              </a:rPr>
              <a:t>августа</a:t>
            </a:r>
            <a:r>
              <a:rPr lang="ru-RU" sz="2400" dirty="0">
                <a:solidFill>
                  <a:srgbClr val="FF0000"/>
                </a:solidFill>
                <a:latin typeface="Bahnschrift SemiBold Condensed" panose="020B0502040204020203" pitchFamily="34" charset="0"/>
              </a:rPr>
              <a:t> 1943 </a:t>
            </a:r>
            <a:r>
              <a:rPr lang="ru-RU" sz="2400" dirty="0">
                <a:latin typeface="Bahnschrift SemiBold Condensed" panose="020B0502040204020203" pitchFamily="34" charset="0"/>
              </a:rPr>
              <a:t>года – </a:t>
            </a:r>
            <a:endParaRPr lang="ru-RU" sz="2400" dirty="0" smtClean="0">
              <a:latin typeface="Bahnschrift SemiBold Condensed" panose="020B0502040204020203" pitchFamily="34" charset="0"/>
            </a:endParaRPr>
          </a:p>
          <a:p>
            <a:r>
              <a:rPr lang="ru-RU" sz="2400" dirty="0" smtClean="0">
                <a:latin typeface="Bahnschrift SemiBold Condensed" panose="020B0502040204020203" pitchFamily="34" charset="0"/>
              </a:rPr>
              <a:t> </a:t>
            </a:r>
            <a:r>
              <a:rPr lang="ru-RU" sz="2400" dirty="0" smtClean="0">
                <a:solidFill>
                  <a:srgbClr val="002060"/>
                </a:solidFill>
                <a:latin typeface="Bahnschrift SemiBold Condensed" panose="020B0502040204020203" pitchFamily="34" charset="0"/>
              </a:rPr>
              <a:t>Курская </a:t>
            </a:r>
            <a:r>
              <a:rPr lang="ru-RU" sz="2400" dirty="0">
                <a:solidFill>
                  <a:srgbClr val="002060"/>
                </a:solidFill>
                <a:latin typeface="Bahnschrift SemiBold Condensed" panose="020B0502040204020203" pitchFamily="34" charset="0"/>
              </a:rPr>
              <a:t>битва. </a:t>
            </a:r>
            <a:endParaRPr lang="ru-RU" sz="2400" dirty="0" smtClean="0">
              <a:solidFill>
                <a:srgbClr val="002060"/>
              </a:solidFill>
              <a:latin typeface="Bahnschrift SemiBold Condensed" panose="020B0502040204020203" pitchFamily="34" charset="0"/>
            </a:endParaRPr>
          </a:p>
          <a:p>
            <a:r>
              <a:rPr lang="ru-RU" sz="2400" dirty="0" smtClean="0">
                <a:solidFill>
                  <a:srgbClr val="002060"/>
                </a:solidFill>
                <a:latin typeface="Bahnschrift SemiBold Condensed" panose="020B0502040204020203" pitchFamily="34" charset="0"/>
              </a:rPr>
              <a:t>Разгром советскими </a:t>
            </a:r>
          </a:p>
          <a:p>
            <a:r>
              <a:rPr lang="ru-RU" sz="2400" dirty="0" smtClean="0">
                <a:solidFill>
                  <a:srgbClr val="002060"/>
                </a:solidFill>
                <a:latin typeface="Bahnschrift SemiBold Condensed" panose="020B0502040204020203" pitchFamily="34" charset="0"/>
              </a:rPr>
              <a:t>войсками </a:t>
            </a:r>
          </a:p>
          <a:p>
            <a:r>
              <a:rPr lang="ru-RU" sz="2400" dirty="0" err="1" smtClean="0">
                <a:solidFill>
                  <a:srgbClr val="002060"/>
                </a:solidFill>
                <a:latin typeface="Bahnschrift SemiBold Condensed" panose="020B0502040204020203" pitchFamily="34" charset="0"/>
              </a:rPr>
              <a:t>немецко</a:t>
            </a:r>
            <a:r>
              <a:rPr lang="ru-RU" sz="2400" dirty="0" smtClean="0">
                <a:solidFill>
                  <a:srgbClr val="002060"/>
                </a:solidFill>
                <a:latin typeface="Bahnschrift SemiBold Condensed" panose="020B0502040204020203" pitchFamily="34" charset="0"/>
              </a:rPr>
              <a:t> –фашистских</a:t>
            </a:r>
          </a:p>
          <a:p>
            <a:r>
              <a:rPr lang="ru-RU" sz="2400" dirty="0" smtClean="0">
                <a:solidFill>
                  <a:srgbClr val="002060"/>
                </a:solidFill>
                <a:latin typeface="Bahnschrift SemiBold Condensed" panose="020B0502040204020203" pitchFamily="34" charset="0"/>
              </a:rPr>
              <a:t>  войск под Курском и Орлом.</a:t>
            </a:r>
            <a:endParaRPr lang="ru-RU" sz="2400" dirty="0">
              <a:solidFill>
                <a:srgbClr val="002060"/>
              </a:solidFill>
              <a:latin typeface="Bahnschrift SemiBold Condensed" panose="020B0502040204020203" pitchFamily="34" charset="0"/>
            </a:endParaRPr>
          </a:p>
        </p:txBody>
      </p:sp>
    </p:spTree>
    <p:extLst>
      <p:ext uri="{BB962C8B-B14F-4D97-AF65-F5344CB8AC3E}">
        <p14:creationId xmlns:p14="http://schemas.microsoft.com/office/powerpoint/2010/main" val="101034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8546" y="-436305"/>
            <a:ext cx="7632848" cy="7417415"/>
          </a:xfrm>
          <a:prstGeom prst="rect">
            <a:avLst/>
          </a:prstGeom>
        </p:spPr>
        <p:txBody>
          <a:bodyPr wrap="square">
            <a:spAutoFit/>
          </a:bodyPr>
          <a:lstStyle/>
          <a:p>
            <a:pPr algn="ctr"/>
            <a:endParaRPr lang="ru-RU" sz="3600" dirty="0" smtClean="0">
              <a:solidFill>
                <a:srgbClr val="0070C0"/>
              </a:solidFill>
              <a:latin typeface="Bahnschrift SemiBold Condensed" panose="020B0502040204020203" pitchFamily="34" charset="0"/>
            </a:endParaRPr>
          </a:p>
          <a:p>
            <a:pPr algn="ctr"/>
            <a:r>
              <a:rPr lang="ru-RU" sz="2000" dirty="0" smtClean="0">
                <a:solidFill>
                  <a:srgbClr val="002060"/>
                </a:solidFill>
                <a:latin typeface="Bahnschrift SemiBold Condensed" panose="020B0502040204020203" pitchFamily="34" charset="0"/>
              </a:rPr>
              <a:t>Сонковский  район</a:t>
            </a:r>
          </a:p>
          <a:p>
            <a:r>
              <a:rPr lang="ru-RU" sz="2000" dirty="0" smtClean="0">
                <a:latin typeface="Bahnschrift SemiBold Condensed" panose="020B0502040204020203" pitchFamily="34" charset="0"/>
              </a:rPr>
              <a:t>« 31 января 1943 года. </a:t>
            </a:r>
            <a:r>
              <a:rPr lang="ru-RU" sz="2000" dirty="0" smtClean="0">
                <a:solidFill>
                  <a:srgbClr val="002060"/>
                </a:solidFill>
                <a:latin typeface="Bahnschrift SemiBold Condensed" panose="020B0502040204020203" pitchFamily="34" charset="0"/>
              </a:rPr>
              <a:t> </a:t>
            </a:r>
            <a:r>
              <a:rPr lang="ru-RU" sz="2000" dirty="0">
                <a:solidFill>
                  <a:srgbClr val="002060"/>
                </a:solidFill>
                <a:latin typeface="Bahnschrift SemiBold Condensed" panose="020B0502040204020203" pitchFamily="34" charset="0"/>
              </a:rPr>
              <a:t>На строительство танковой колонны внести свои средства подписались 5879 человек на 2,6 миллиона рублей. Уже внесено наличными 2,1 миллион рублей. Сдано большое количество хлеба и картофеля. </a:t>
            </a:r>
          </a:p>
          <a:p>
            <a:r>
              <a:rPr lang="ru-RU" sz="2000" dirty="0" smtClean="0">
                <a:latin typeface="Bahnschrift SemiBold Condensed" panose="020B0502040204020203" pitchFamily="34" charset="0"/>
              </a:rPr>
              <a:t>28 ноября 1943 года</a:t>
            </a:r>
            <a:r>
              <a:rPr lang="ru-RU" sz="2000" dirty="0">
                <a:solidFill>
                  <a:srgbClr val="002060"/>
                </a:solidFill>
                <a:latin typeface="Bahnschrift SemiBold Condensed" panose="020B0502040204020203" pitchFamily="34" charset="0"/>
              </a:rPr>
              <a:t>.</a:t>
            </a:r>
            <a:r>
              <a:rPr lang="ru-RU" sz="2000" dirty="0" smtClean="0">
                <a:solidFill>
                  <a:srgbClr val="002060"/>
                </a:solidFill>
                <a:latin typeface="Bahnschrift SemiBold Condensed" panose="020B0502040204020203" pitchFamily="34" charset="0"/>
              </a:rPr>
              <a:t>  Состоялась  II районная партийная конференция.  </a:t>
            </a:r>
          </a:p>
          <a:p>
            <a:r>
              <a:rPr lang="ru-RU" sz="2000" dirty="0" smtClean="0">
                <a:solidFill>
                  <a:srgbClr val="002060"/>
                </a:solidFill>
                <a:latin typeface="Bahnschrift SemiBold Condensed" panose="020B0502040204020203" pitchFamily="34" charset="0"/>
              </a:rPr>
              <a:t>… положительно </a:t>
            </a:r>
            <a:r>
              <a:rPr lang="ru-RU" sz="2000" dirty="0">
                <a:solidFill>
                  <a:srgbClr val="002060"/>
                </a:solidFill>
                <a:latin typeface="Bahnschrift SemiBold Condensed" panose="020B0502040204020203" pitchFamily="34" charset="0"/>
              </a:rPr>
              <a:t>оценивалась работа районной комсомольской организации. Она дала для защиты Родины 660 человек. Из них 67 девушек. 63 комсомольца пошли на защиту Родины добровольно. Сейчас в районе 92 комсомольские организации, в которых состоит 1002 человека</a:t>
            </a:r>
            <a:r>
              <a:rPr lang="ru-RU" sz="2000" dirty="0" smtClean="0">
                <a:solidFill>
                  <a:srgbClr val="002060"/>
                </a:solidFill>
                <a:latin typeface="Bahnschrift SemiBold Condensed" panose="020B0502040204020203" pitchFamily="34" charset="0"/>
              </a:rPr>
              <a:t>.»</a:t>
            </a:r>
            <a:r>
              <a:rPr lang="ru-RU" sz="2000" dirty="0">
                <a:solidFill>
                  <a:srgbClr val="002060"/>
                </a:solidFill>
                <a:latin typeface="Bahnschrift SemiBold Condensed" panose="020B0502040204020203" pitchFamily="34" charset="0"/>
              </a:rPr>
              <a:t> </a:t>
            </a:r>
            <a:r>
              <a:rPr lang="ru-RU" sz="2000" dirty="0" smtClean="0">
                <a:solidFill>
                  <a:srgbClr val="002060"/>
                </a:solidFill>
                <a:latin typeface="Bahnschrift SemiBold Condensed" panose="020B0502040204020203" pitchFamily="34" charset="0"/>
              </a:rPr>
              <a:t>                                                   </a:t>
            </a:r>
          </a:p>
          <a:p>
            <a:r>
              <a:rPr lang="ru-RU" sz="2000" dirty="0">
                <a:latin typeface="Bahnschrift SemiBold Condensed" panose="020B0502040204020203" pitchFamily="34" charset="0"/>
              </a:rPr>
              <a:t>« 10 июня 1944 года </a:t>
            </a:r>
            <a:r>
              <a:rPr lang="ru-RU" sz="2000" dirty="0">
                <a:solidFill>
                  <a:srgbClr val="002060"/>
                </a:solidFill>
                <a:latin typeface="Bahnschrift SemiBold Condensed" panose="020B0502040204020203" pitchFamily="34" charset="0"/>
              </a:rPr>
              <a:t>- На складе топлива Сонковского железнодорожного узла успешно работает женская </a:t>
            </a:r>
            <a:r>
              <a:rPr lang="ru-RU" sz="2000" dirty="0" err="1">
                <a:solidFill>
                  <a:srgbClr val="002060"/>
                </a:solidFill>
                <a:latin typeface="Bahnschrift SemiBold Condensed" panose="020B0502040204020203" pitchFamily="34" charset="0"/>
              </a:rPr>
              <a:t>комсомольско</a:t>
            </a:r>
            <a:r>
              <a:rPr lang="ru-RU" sz="2000" dirty="0">
                <a:solidFill>
                  <a:srgbClr val="002060"/>
                </a:solidFill>
                <a:latin typeface="Bahnschrift SemiBold Condensed" panose="020B0502040204020203" pitchFamily="34" charset="0"/>
              </a:rPr>
              <a:t> – молодежная бригада. Ей присвоено звание фронтовой. Коллектив возглавляет Мария Гаврилина. Быть членом фронтовой бригады почетно. Сейчас на узле работает 15 </a:t>
            </a:r>
            <a:r>
              <a:rPr lang="ru-RU" sz="2000" dirty="0" err="1">
                <a:solidFill>
                  <a:srgbClr val="002060"/>
                </a:solidFill>
                <a:latin typeface="Bahnschrift SemiBold Condensed" panose="020B0502040204020203" pitchFamily="34" charset="0"/>
              </a:rPr>
              <a:t>комсомольско</a:t>
            </a:r>
            <a:r>
              <a:rPr lang="ru-RU" sz="2000" dirty="0">
                <a:solidFill>
                  <a:srgbClr val="002060"/>
                </a:solidFill>
                <a:latin typeface="Bahnschrift SemiBold Condensed" panose="020B0502040204020203" pitchFamily="34" charset="0"/>
              </a:rPr>
              <a:t> – молодежных бригад, 6 из них носят почетное звание фронтовых</a:t>
            </a:r>
            <a:r>
              <a:rPr lang="ru-RU" sz="2000" dirty="0" smtClean="0">
                <a:solidFill>
                  <a:srgbClr val="002060"/>
                </a:solidFill>
                <a:latin typeface="Bahnschrift SemiBold Condensed" panose="020B0502040204020203" pitchFamily="34" charset="0"/>
              </a:rPr>
              <a:t>.»</a:t>
            </a:r>
            <a:endParaRPr lang="ru-RU" sz="2000" dirty="0">
              <a:solidFill>
                <a:srgbClr val="002060"/>
              </a:solidFill>
              <a:latin typeface="Bahnschrift SemiBold Condensed" panose="020B0502040204020203" pitchFamily="34" charset="0"/>
            </a:endParaRPr>
          </a:p>
          <a:p>
            <a:r>
              <a:rPr lang="ru-RU" sz="2000" dirty="0" smtClean="0">
                <a:solidFill>
                  <a:srgbClr val="002060"/>
                </a:solidFill>
                <a:latin typeface="Bahnschrift SemiBold Condensed" panose="020B0502040204020203" pitchFamily="34" charset="0"/>
              </a:rPr>
              <a:t> </a:t>
            </a:r>
            <a:r>
              <a:rPr lang="en-US" sz="2000" dirty="0" smtClean="0">
                <a:solidFill>
                  <a:srgbClr val="002060"/>
                </a:solidFill>
                <a:latin typeface="Bahnschrift SemiBold Condensed" panose="020B0502040204020203" pitchFamily="34" charset="0"/>
              </a:rPr>
              <a:t>                                                                                                </a:t>
            </a:r>
            <a:r>
              <a:rPr lang="ru-RU" sz="2000" i="1" dirty="0" smtClean="0">
                <a:latin typeface="Bahnschrift SemiBold Condensed" panose="020B0502040204020203" pitchFamily="34" charset="0"/>
              </a:rPr>
              <a:t>( </a:t>
            </a:r>
            <a:r>
              <a:rPr lang="ru-RU" sz="2000" i="1" dirty="0" err="1">
                <a:latin typeface="Bahnschrift SemiBold Condensed" panose="020B0502040204020203" pitchFamily="34" charset="0"/>
              </a:rPr>
              <a:t>В.Липин</a:t>
            </a:r>
            <a:r>
              <a:rPr lang="ru-RU" sz="2000" i="1" dirty="0">
                <a:latin typeface="Bahnschrift SemiBold Condensed" panose="020B0502040204020203" pitchFamily="34" charset="0"/>
              </a:rPr>
              <a:t>. Сонковский </a:t>
            </a:r>
            <a:r>
              <a:rPr lang="ru-RU" sz="2000" i="1" dirty="0" smtClean="0">
                <a:latin typeface="Bahnschrift SemiBold Condensed" panose="020B0502040204020203" pitchFamily="34" charset="0"/>
              </a:rPr>
              <a:t>узел  </a:t>
            </a:r>
            <a:r>
              <a:rPr lang="ru-RU" sz="2000" dirty="0" smtClean="0">
                <a:latin typeface="Bahnschrift SemiBold Condensed" panose="020B0502040204020203" pitchFamily="34" charset="0"/>
              </a:rPr>
              <a:t>)   </a:t>
            </a:r>
            <a:endParaRPr lang="ru-RU" sz="2000" dirty="0">
              <a:latin typeface="Bahnschrift SemiBold Condensed" panose="020B0502040204020203" pitchFamily="34" charset="0"/>
            </a:endParaRPr>
          </a:p>
        </p:txBody>
      </p:sp>
    </p:spTree>
    <p:extLst>
      <p:ext uri="{BB962C8B-B14F-4D97-AF65-F5344CB8AC3E}">
        <p14:creationId xmlns:p14="http://schemas.microsoft.com/office/powerpoint/2010/main" val="267853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675456"/>
            <a:ext cx="7704856" cy="8863965"/>
          </a:xfrm>
          <a:prstGeom prst="rect">
            <a:avLst/>
          </a:prstGeom>
        </p:spPr>
        <p:txBody>
          <a:bodyPr wrap="square">
            <a:spAutoFit/>
          </a:bodyPr>
          <a:lstStyle/>
          <a:p>
            <a:pPr algn="ctr"/>
            <a:endParaRPr lang="ru-RU" sz="3600" dirty="0" smtClean="0">
              <a:solidFill>
                <a:srgbClr val="0070C0"/>
              </a:solidFill>
              <a:latin typeface="Bahnschrift SemiBold Condensed" panose="020B0502040204020203" pitchFamily="34" charset="0"/>
            </a:endParaRPr>
          </a:p>
          <a:p>
            <a:pPr algn="ctr"/>
            <a:r>
              <a:rPr lang="ru-RU" sz="2000" dirty="0" smtClean="0">
                <a:solidFill>
                  <a:srgbClr val="002060"/>
                </a:solidFill>
                <a:latin typeface="Bahnschrift SemiBold Condensed" panose="020B0502040204020203" pitchFamily="34" charset="0"/>
              </a:rPr>
              <a:t>Сонковский  район</a:t>
            </a:r>
          </a:p>
          <a:p>
            <a:r>
              <a:rPr lang="ru-RU" sz="2000" dirty="0" smtClean="0">
                <a:solidFill>
                  <a:srgbClr val="002060"/>
                </a:solidFill>
                <a:latin typeface="Bahnschrift SemiBold Condensed" panose="020B0502040204020203" pitchFamily="34" charset="0"/>
              </a:rPr>
              <a:t>« В </a:t>
            </a:r>
            <a:r>
              <a:rPr lang="ru-RU" sz="2000" dirty="0">
                <a:latin typeface="Bahnschrift SemiBold Condensed" panose="020B0502040204020203" pitchFamily="34" charset="0"/>
              </a:rPr>
              <a:t>сентябре 1943 года </a:t>
            </a:r>
            <a:r>
              <a:rPr lang="ru-RU" sz="2000" dirty="0">
                <a:solidFill>
                  <a:srgbClr val="002060"/>
                </a:solidFill>
                <a:latin typeface="Bahnschrift SemiBold Condensed" panose="020B0502040204020203" pitchFamily="34" charset="0"/>
              </a:rPr>
              <a:t>сонковские колхозники организовали строительную бригаду из 100 человек и направили ее в освобожденный от фашистских захватчиков </a:t>
            </a:r>
            <a:r>
              <a:rPr lang="ru-RU" sz="2000" dirty="0" err="1">
                <a:solidFill>
                  <a:srgbClr val="002060"/>
                </a:solidFill>
                <a:latin typeface="Bahnschrift SemiBold Condensed" panose="020B0502040204020203" pitchFamily="34" charset="0"/>
              </a:rPr>
              <a:t>Зубцовский</a:t>
            </a:r>
            <a:r>
              <a:rPr lang="ru-RU" sz="2000" dirty="0">
                <a:solidFill>
                  <a:srgbClr val="002060"/>
                </a:solidFill>
                <a:latin typeface="Bahnschrift SemiBold Condensed" panose="020B0502040204020203" pitchFamily="34" charset="0"/>
              </a:rPr>
              <a:t> район</a:t>
            </a:r>
            <a:r>
              <a:rPr lang="ru-RU" sz="2000" dirty="0" smtClean="0">
                <a:solidFill>
                  <a:srgbClr val="002060"/>
                </a:solidFill>
                <a:latin typeface="Bahnschrift SemiBold Condensed" panose="020B0502040204020203" pitchFamily="34" charset="0"/>
              </a:rPr>
              <a:t>. </a:t>
            </a:r>
            <a:r>
              <a:rPr lang="ru-RU" sz="2000" dirty="0" smtClean="0">
                <a:latin typeface="Bahnschrift SemiBold Condensed" panose="020B0502040204020203" pitchFamily="34" charset="0"/>
              </a:rPr>
              <a:t>С </a:t>
            </a:r>
            <a:r>
              <a:rPr lang="ru-RU" sz="2000" dirty="0">
                <a:latin typeface="Bahnschrift SemiBold Condensed" panose="020B0502040204020203" pitchFamily="34" charset="0"/>
              </a:rPr>
              <a:t>16 сентября по 10 ноября </a:t>
            </a:r>
            <a:r>
              <a:rPr lang="ru-RU" sz="2000" dirty="0">
                <a:solidFill>
                  <a:srgbClr val="002060"/>
                </a:solidFill>
                <a:latin typeface="Bahnschrift SemiBold Condensed" panose="020B0502040204020203" pitchFamily="34" charset="0"/>
              </a:rPr>
              <a:t>бригада построила 77 домов и 4 скотных двора.  </a:t>
            </a:r>
            <a:r>
              <a:rPr lang="ru-RU" sz="2000" dirty="0" smtClean="0">
                <a:solidFill>
                  <a:srgbClr val="002060"/>
                </a:solidFill>
                <a:latin typeface="Bahnschrift SemiBold Condensed" panose="020B0502040204020203" pitchFamily="34" charset="0"/>
              </a:rPr>
              <a:t>   </a:t>
            </a:r>
          </a:p>
          <a:p>
            <a:r>
              <a:rPr lang="ru-RU" sz="2000" dirty="0">
                <a:solidFill>
                  <a:srgbClr val="002060"/>
                </a:solidFill>
                <a:latin typeface="Bahnschrift SemiBold Condensed" panose="020B0502040204020203" pitchFamily="34" charset="0"/>
              </a:rPr>
              <a:t> </a:t>
            </a:r>
            <a:r>
              <a:rPr lang="ru-RU" sz="2000" dirty="0" smtClean="0">
                <a:solidFill>
                  <a:srgbClr val="002060"/>
                </a:solidFill>
                <a:latin typeface="Bahnschrift SemiBold Condensed" panose="020B0502040204020203" pitchFamily="34" charset="0"/>
              </a:rPr>
              <a:t>            За </a:t>
            </a:r>
            <a:r>
              <a:rPr lang="ru-RU" sz="2000" dirty="0">
                <a:solidFill>
                  <a:srgbClr val="002060"/>
                </a:solidFill>
                <a:latin typeface="Bahnschrift SemiBold Condensed" panose="020B0502040204020203" pitchFamily="34" charset="0"/>
              </a:rPr>
              <a:t>сбор средств на строительство танковой колонны «Калининский фронт» и помощь районам, пострадавшим от оккупации, Сонковский район получил благодарность Государственного Комитета </a:t>
            </a:r>
            <a:r>
              <a:rPr lang="ru-RU" sz="2000" dirty="0" smtClean="0">
                <a:solidFill>
                  <a:srgbClr val="002060"/>
                </a:solidFill>
                <a:latin typeface="Bahnschrift SemiBold Condensed" panose="020B0502040204020203" pitchFamily="34" charset="0"/>
              </a:rPr>
              <a:t>Обороны…»  </a:t>
            </a:r>
          </a:p>
          <a:p>
            <a:r>
              <a:rPr lang="ru-RU" sz="2000" dirty="0" smtClean="0">
                <a:solidFill>
                  <a:srgbClr val="002060"/>
                </a:solidFill>
                <a:latin typeface="Bahnschrift SemiBold Condensed" panose="020B0502040204020203" pitchFamily="34" charset="0"/>
              </a:rPr>
              <a:t> </a:t>
            </a:r>
            <a:r>
              <a:rPr lang="ru-RU" sz="2000" dirty="0" smtClean="0">
                <a:solidFill>
                  <a:srgbClr val="FF0000"/>
                </a:solidFill>
                <a:latin typeface="Bahnschrift SemiBold Condensed" panose="020B0502040204020203" pitchFamily="34" charset="0"/>
              </a:rPr>
              <a:t>1945 год.</a:t>
            </a:r>
            <a:r>
              <a:rPr lang="ru-RU" sz="2000" dirty="0" smtClean="0">
                <a:latin typeface="Bahnschrift SemiBold Condensed" panose="020B0502040204020203" pitchFamily="34" charset="0"/>
              </a:rPr>
              <a:t>   </a:t>
            </a:r>
            <a:r>
              <a:rPr lang="ru-RU" sz="2000" dirty="0">
                <a:solidFill>
                  <a:srgbClr val="002060"/>
                </a:solidFill>
                <a:latin typeface="Bahnschrift SemiBold Condensed" panose="020B0502040204020203" pitchFamily="34" charset="0"/>
              </a:rPr>
              <a:t>« … Война близилась к своему завершению, а в наши села и деревни, все продолжали  идти, неся с собой безграничное горе, похоронки. Впереди были военные действия на Дальнем Востоке против войск милитаристской Японии. Одним из последних солдат, наших земляков, погибших в завершающие дни второй мировой войны, был </a:t>
            </a:r>
            <a:r>
              <a:rPr lang="ru-RU" sz="2000" dirty="0">
                <a:solidFill>
                  <a:srgbClr val="FF0000"/>
                </a:solidFill>
                <a:latin typeface="Bahnschrift SemiBold Condensed" panose="020B0502040204020203" pitchFamily="34" charset="0"/>
              </a:rPr>
              <a:t>Виктор Васильевич Воробьев</a:t>
            </a:r>
            <a:r>
              <a:rPr lang="ru-RU" sz="2000" dirty="0">
                <a:solidFill>
                  <a:srgbClr val="002060"/>
                </a:solidFill>
                <a:latin typeface="Bahnschrift SemiBold Condensed" panose="020B0502040204020203" pitchFamily="34" charset="0"/>
              </a:rPr>
              <a:t>, родившийся в деревне Новинка. Это случилось </a:t>
            </a:r>
            <a:r>
              <a:rPr lang="ru-RU" sz="2000" dirty="0" smtClean="0">
                <a:solidFill>
                  <a:srgbClr val="002060"/>
                </a:solidFill>
                <a:latin typeface="Bahnschrift SemiBold Condensed" panose="020B0502040204020203" pitchFamily="34" charset="0"/>
              </a:rPr>
              <a:t> </a:t>
            </a:r>
            <a:r>
              <a:rPr lang="ru-RU" sz="2000" dirty="0" smtClean="0">
                <a:solidFill>
                  <a:srgbClr val="FF0000"/>
                </a:solidFill>
                <a:latin typeface="Bahnschrift SemiBold Condensed" panose="020B0502040204020203" pitchFamily="34" charset="0"/>
              </a:rPr>
              <a:t>3 </a:t>
            </a:r>
            <a:r>
              <a:rPr lang="ru-RU" sz="2000" dirty="0">
                <a:solidFill>
                  <a:srgbClr val="FF0000"/>
                </a:solidFill>
                <a:latin typeface="Bahnschrift SemiBold Condensed" panose="020B0502040204020203" pitchFamily="34" charset="0"/>
              </a:rPr>
              <a:t>сентября </a:t>
            </a:r>
            <a:r>
              <a:rPr lang="ru-RU" sz="2000" dirty="0">
                <a:solidFill>
                  <a:srgbClr val="002060"/>
                </a:solidFill>
                <a:latin typeface="Bahnschrift SemiBold Condensed" panose="020B0502040204020203" pitchFamily="34" charset="0"/>
              </a:rPr>
              <a:t>победного года, когда для многих наших соотечественников смерть и слезы остались позади. Впереди была жизнь</a:t>
            </a:r>
            <a:r>
              <a:rPr lang="ru-RU" sz="2000" dirty="0" smtClean="0">
                <a:solidFill>
                  <a:srgbClr val="002060"/>
                </a:solidFill>
                <a:latin typeface="Bahnschrift SemiBold Condensed" panose="020B0502040204020203" pitchFamily="34" charset="0"/>
              </a:rPr>
              <a:t>.»                                                                       </a:t>
            </a:r>
            <a:r>
              <a:rPr lang="ru-RU" sz="2000" i="1" dirty="0" smtClean="0">
                <a:latin typeface="Bahnschrift SemiBold Condensed" panose="020B0502040204020203" pitchFamily="34" charset="0"/>
              </a:rPr>
              <a:t>(Книга </a:t>
            </a:r>
            <a:r>
              <a:rPr lang="ru-RU" sz="2000" i="1" dirty="0">
                <a:latin typeface="Bahnschrift SemiBold Condensed" panose="020B0502040204020203" pitchFamily="34" charset="0"/>
              </a:rPr>
              <a:t>памяти. Тверская область</a:t>
            </a:r>
            <a:r>
              <a:rPr lang="ru-RU" sz="2000" i="1" dirty="0" smtClean="0">
                <a:latin typeface="Bahnschrift SemiBold Condensed" panose="020B0502040204020203" pitchFamily="34" charset="0"/>
              </a:rPr>
              <a:t>)</a:t>
            </a:r>
            <a:endParaRPr lang="ru-RU" sz="2000" i="1" dirty="0">
              <a:latin typeface="Bahnschrift SemiBold Condensed" panose="020B0502040204020203" pitchFamily="34" charset="0"/>
            </a:endParaRPr>
          </a:p>
          <a:p>
            <a:pPr algn="ctr"/>
            <a:endParaRPr lang="ru-RU" sz="4000" dirty="0">
              <a:solidFill>
                <a:srgbClr val="002060"/>
              </a:solidFill>
              <a:latin typeface="Bahnschrift SemiBold Condensed" panose="020B0502040204020203" pitchFamily="34" charset="0"/>
            </a:endParaRPr>
          </a:p>
          <a:p>
            <a:pPr algn="ctr"/>
            <a:endParaRPr lang="ru-RU" sz="4000" dirty="0" smtClean="0">
              <a:solidFill>
                <a:srgbClr val="002060"/>
              </a:solidFill>
              <a:latin typeface="Bahnschrift SemiBold Condensed" panose="020B0502040204020203" pitchFamily="34" charset="0"/>
            </a:endParaRPr>
          </a:p>
          <a:p>
            <a:r>
              <a:rPr lang="ru-RU" sz="3200" dirty="0" smtClean="0">
                <a:solidFill>
                  <a:srgbClr val="002060"/>
                </a:solidFill>
                <a:latin typeface="Bahnschrift SemiBold Condensed" panose="020B0502040204020203" pitchFamily="34" charset="0"/>
              </a:rPr>
              <a:t>                                                                        </a:t>
            </a:r>
            <a:endParaRPr lang="ru-RU" sz="2400" dirty="0">
              <a:latin typeface="Bahnschrift SemiBold Condensed" panose="020B0502040204020203" pitchFamily="34" charset="0"/>
            </a:endParaRPr>
          </a:p>
        </p:txBody>
      </p:sp>
    </p:spTree>
    <p:extLst>
      <p:ext uri="{BB962C8B-B14F-4D97-AF65-F5344CB8AC3E}">
        <p14:creationId xmlns:p14="http://schemas.microsoft.com/office/powerpoint/2010/main" val="4158955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292" t="5486" r="56667" b="7072"/>
          <a:stretch/>
        </p:blipFill>
        <p:spPr>
          <a:xfrm>
            <a:off x="5076056" y="361221"/>
            <a:ext cx="3940863" cy="5884118"/>
          </a:xfrm>
          <a:prstGeom prst="rect">
            <a:avLst/>
          </a:prstGeom>
          <a:effectLst>
            <a:softEdge rad="127000"/>
          </a:effectLst>
        </p:spPr>
      </p:pic>
      <p:sp>
        <p:nvSpPr>
          <p:cNvPr id="3" name="TextBox 2"/>
          <p:cNvSpPr txBox="1"/>
          <p:nvPr/>
        </p:nvSpPr>
        <p:spPr>
          <a:xfrm>
            <a:off x="1259632" y="116632"/>
            <a:ext cx="3888432" cy="4647426"/>
          </a:xfrm>
          <a:prstGeom prst="rect">
            <a:avLst/>
          </a:prstGeom>
          <a:noFill/>
        </p:spPr>
        <p:txBody>
          <a:bodyPr wrap="square" rtlCol="0">
            <a:spAutoFit/>
          </a:bodyPr>
          <a:lstStyle/>
          <a:p>
            <a:r>
              <a:rPr lang="ru-RU" sz="2400" dirty="0">
                <a:solidFill>
                  <a:srgbClr val="FF0000"/>
                </a:solidFill>
                <a:latin typeface="Bahnschrift SemiBold Condensed" panose="020B0502040204020203" pitchFamily="34" charset="0"/>
              </a:rPr>
              <a:t>26 </a:t>
            </a:r>
            <a:r>
              <a:rPr lang="ru-RU" sz="2400" dirty="0" smtClean="0">
                <a:latin typeface="Bahnschrift SemiBold Condensed" panose="020B0502040204020203" pitchFamily="34" charset="0"/>
              </a:rPr>
              <a:t>марта</a:t>
            </a:r>
            <a:r>
              <a:rPr lang="ru-RU" sz="2400" dirty="0" smtClean="0">
                <a:solidFill>
                  <a:srgbClr val="FF0000"/>
                </a:solidFill>
                <a:latin typeface="Bahnschrift SemiBold Condensed" panose="020B0502040204020203" pitchFamily="34" charset="0"/>
              </a:rPr>
              <a:t> 1944 </a:t>
            </a:r>
            <a:r>
              <a:rPr lang="ru-RU" sz="2400" dirty="0" smtClean="0">
                <a:latin typeface="Bahnschrift SemiBold Condensed" panose="020B0502040204020203" pitchFamily="34" charset="0"/>
              </a:rPr>
              <a:t>года </a:t>
            </a:r>
            <a:r>
              <a:rPr lang="ru-RU" sz="2400" dirty="0" smtClean="0">
                <a:solidFill>
                  <a:srgbClr val="002060"/>
                </a:solidFill>
                <a:latin typeface="Bahnschrift SemiBold Condensed" panose="020B0502040204020203" pitchFamily="34" charset="0"/>
              </a:rPr>
              <a:t>–</a:t>
            </a:r>
          </a:p>
          <a:p>
            <a:r>
              <a:rPr lang="ru-RU" sz="2400" dirty="0" smtClean="0">
                <a:solidFill>
                  <a:srgbClr val="002060"/>
                </a:solidFill>
                <a:latin typeface="Bahnschrift SemiBold Condensed" panose="020B0502040204020203" pitchFamily="34" charset="0"/>
              </a:rPr>
              <a:t> в результате победоносных </a:t>
            </a:r>
            <a:r>
              <a:rPr lang="ru-RU" sz="2400" dirty="0">
                <a:solidFill>
                  <a:srgbClr val="002060"/>
                </a:solidFill>
                <a:latin typeface="Bahnschrift SemiBold Condensed" panose="020B0502040204020203" pitchFamily="34" charset="0"/>
              </a:rPr>
              <a:t>наступательных операций советские войска вышли к Государственной границе Советского Союза. </a:t>
            </a:r>
            <a:endParaRPr lang="ru-RU" sz="2400" dirty="0" smtClean="0">
              <a:solidFill>
                <a:srgbClr val="002060"/>
              </a:solidFill>
              <a:latin typeface="Bahnschrift SemiBold Condensed" panose="020B0502040204020203" pitchFamily="34" charset="0"/>
            </a:endParaRPr>
          </a:p>
          <a:p>
            <a:endParaRPr lang="ru-RU" sz="2400" dirty="0" smtClean="0">
              <a:solidFill>
                <a:srgbClr val="002060"/>
              </a:solidFill>
              <a:latin typeface="Bahnschrift SemiBold Condensed" panose="020B0502040204020203" pitchFamily="34" charset="0"/>
            </a:endParaRPr>
          </a:p>
          <a:p>
            <a:r>
              <a:rPr lang="ru-RU" sz="2400" dirty="0" smtClean="0">
                <a:solidFill>
                  <a:srgbClr val="002060"/>
                </a:solidFill>
                <a:latin typeface="Bahnschrift SemiBold Condensed" panose="020B0502040204020203" pitchFamily="34" charset="0"/>
              </a:rPr>
              <a:t>Началось </a:t>
            </a:r>
            <a:r>
              <a:rPr lang="ru-RU" sz="2400" dirty="0">
                <a:solidFill>
                  <a:srgbClr val="002060"/>
                </a:solidFill>
                <a:latin typeface="Bahnschrift SemiBold Condensed" panose="020B0502040204020203" pitchFamily="34" charset="0"/>
              </a:rPr>
              <a:t>освобождение народов Европы от фашизма</a:t>
            </a:r>
            <a:r>
              <a:rPr lang="ru-RU" sz="3200" dirty="0">
                <a:solidFill>
                  <a:srgbClr val="002060"/>
                </a:solidFill>
                <a:latin typeface="Bahnschrift SemiBold Condensed" panose="020B0502040204020203" pitchFamily="34" charset="0"/>
              </a:rPr>
              <a:t>.</a:t>
            </a:r>
          </a:p>
        </p:txBody>
      </p:sp>
    </p:spTree>
    <p:extLst>
      <p:ext uri="{BB962C8B-B14F-4D97-AF65-F5344CB8AC3E}">
        <p14:creationId xmlns:p14="http://schemas.microsoft.com/office/powerpoint/2010/main" val="1219775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0"/>
            <a:ext cx="7812360" cy="2739211"/>
          </a:xfrm>
          <a:prstGeom prst="rect">
            <a:avLst/>
          </a:prstGeom>
          <a:noFill/>
        </p:spPr>
        <p:txBody>
          <a:bodyPr wrap="square" rtlCol="0">
            <a:spAutoFit/>
          </a:bodyPr>
          <a:lstStyle/>
          <a:p>
            <a:r>
              <a:rPr lang="ru-RU" sz="3200" dirty="0" smtClean="0">
                <a:latin typeface="Bahnschrift SemiBold Condensed" panose="020B0502040204020203" pitchFamily="34" charset="0"/>
              </a:rPr>
              <a:t> </a:t>
            </a:r>
            <a:r>
              <a:rPr lang="ru-RU" sz="2000" dirty="0" smtClean="0">
                <a:latin typeface="Bahnschrift SemiBold Condensed" panose="020B0502040204020203" pitchFamily="34" charset="0"/>
              </a:rPr>
              <a:t>с </a:t>
            </a:r>
            <a:r>
              <a:rPr lang="ru-RU" sz="2000" dirty="0" smtClean="0">
                <a:solidFill>
                  <a:srgbClr val="FF0000"/>
                </a:solidFill>
                <a:latin typeface="Bahnschrift SemiBold Condensed" panose="020B0502040204020203" pitchFamily="34" charset="0"/>
              </a:rPr>
              <a:t>16 </a:t>
            </a:r>
            <a:r>
              <a:rPr lang="ru-RU" sz="2000" dirty="0">
                <a:latin typeface="Bahnschrift SemiBold Condensed" panose="020B0502040204020203" pitchFamily="34" charset="0"/>
              </a:rPr>
              <a:t>апреля</a:t>
            </a:r>
            <a:r>
              <a:rPr lang="ru-RU" sz="2000" dirty="0">
                <a:solidFill>
                  <a:srgbClr val="FF0000"/>
                </a:solidFill>
                <a:latin typeface="Bahnschrift SemiBold Condensed" panose="020B0502040204020203" pitchFamily="34" charset="0"/>
              </a:rPr>
              <a:t> </a:t>
            </a:r>
            <a:r>
              <a:rPr lang="ru-RU" sz="2000" dirty="0" smtClean="0">
                <a:solidFill>
                  <a:srgbClr val="FF0000"/>
                </a:solidFill>
                <a:latin typeface="Bahnschrift SemiBold Condensed" panose="020B0502040204020203" pitchFamily="34" charset="0"/>
              </a:rPr>
              <a:t>1945 </a:t>
            </a:r>
            <a:r>
              <a:rPr lang="ru-RU" sz="2000" dirty="0" smtClean="0">
                <a:latin typeface="Bahnschrift SemiBold Condensed" panose="020B0502040204020203" pitchFamily="34" charset="0"/>
              </a:rPr>
              <a:t>года</a:t>
            </a:r>
            <a:r>
              <a:rPr lang="ru-RU" sz="2000" dirty="0" smtClean="0">
                <a:solidFill>
                  <a:srgbClr val="FF0000"/>
                </a:solidFill>
                <a:latin typeface="Bahnschrift SemiBold Condensed" panose="020B0502040204020203" pitchFamily="34" charset="0"/>
              </a:rPr>
              <a:t> </a:t>
            </a:r>
          </a:p>
          <a:p>
            <a:r>
              <a:rPr lang="ru-RU" sz="2000" dirty="0" smtClean="0">
                <a:latin typeface="Bahnschrift SemiBold Condensed" panose="020B0502040204020203" pitchFamily="34" charset="0"/>
              </a:rPr>
              <a:t>по</a:t>
            </a:r>
            <a:r>
              <a:rPr lang="ru-RU" sz="2000" dirty="0" smtClean="0">
                <a:solidFill>
                  <a:srgbClr val="FF0000"/>
                </a:solidFill>
                <a:latin typeface="Bahnschrift SemiBold Condensed" panose="020B0502040204020203" pitchFamily="34" charset="0"/>
              </a:rPr>
              <a:t>  </a:t>
            </a:r>
            <a:r>
              <a:rPr lang="ru-RU" sz="2000" dirty="0">
                <a:solidFill>
                  <a:srgbClr val="FF0000"/>
                </a:solidFill>
                <a:latin typeface="Bahnschrift SemiBold Condensed" panose="020B0502040204020203" pitchFamily="34" charset="0"/>
              </a:rPr>
              <a:t>2 </a:t>
            </a:r>
            <a:r>
              <a:rPr lang="ru-RU" sz="2000" dirty="0" smtClean="0">
                <a:latin typeface="Bahnschrift SemiBold Condensed" panose="020B0502040204020203" pitchFamily="34" charset="0"/>
              </a:rPr>
              <a:t>мая</a:t>
            </a:r>
            <a:r>
              <a:rPr lang="ru-RU" sz="2000" dirty="0" smtClean="0">
                <a:solidFill>
                  <a:srgbClr val="FF0000"/>
                </a:solidFill>
                <a:latin typeface="Bahnschrift SemiBold Condensed" panose="020B0502040204020203" pitchFamily="34" charset="0"/>
              </a:rPr>
              <a:t> 1945 </a:t>
            </a:r>
            <a:r>
              <a:rPr lang="ru-RU" sz="2000" dirty="0" smtClean="0">
                <a:latin typeface="Bahnschrift SemiBold Condensed" panose="020B0502040204020203" pitchFamily="34" charset="0"/>
              </a:rPr>
              <a:t>года</a:t>
            </a:r>
            <a:r>
              <a:rPr lang="ru-RU" sz="2000" dirty="0" smtClean="0">
                <a:solidFill>
                  <a:srgbClr val="FF0000"/>
                </a:solidFill>
                <a:latin typeface="Bahnschrift SemiBold Condensed" panose="020B0502040204020203" pitchFamily="34" charset="0"/>
              </a:rPr>
              <a:t> </a:t>
            </a:r>
            <a:r>
              <a:rPr lang="ru-RU" sz="2000" dirty="0" smtClean="0">
                <a:latin typeface="Bahnschrift SemiBold Condensed" panose="020B0502040204020203" pitchFamily="34" charset="0"/>
              </a:rPr>
              <a:t> </a:t>
            </a:r>
            <a:r>
              <a:rPr lang="ru-RU" sz="2000" dirty="0">
                <a:solidFill>
                  <a:srgbClr val="002060"/>
                </a:solidFill>
                <a:latin typeface="Bahnschrift SemiBold Condensed" panose="020B0502040204020203" pitchFamily="34" charset="0"/>
              </a:rPr>
              <a:t>-</a:t>
            </a:r>
            <a:r>
              <a:rPr lang="ru-RU" sz="2000" dirty="0" smtClean="0">
                <a:latin typeface="Bahnschrift SemiBold Condensed" panose="020B0502040204020203" pitchFamily="34" charset="0"/>
              </a:rPr>
              <a:t> </a:t>
            </a:r>
            <a:r>
              <a:rPr lang="ru-RU" sz="2000" dirty="0" smtClean="0">
                <a:solidFill>
                  <a:srgbClr val="002060"/>
                </a:solidFill>
                <a:latin typeface="Bahnschrift SemiBold Condensed" panose="020B0502040204020203" pitchFamily="34" charset="0"/>
              </a:rPr>
              <a:t> </a:t>
            </a:r>
          </a:p>
          <a:p>
            <a:r>
              <a:rPr lang="ru-RU" sz="2000" dirty="0" smtClean="0">
                <a:solidFill>
                  <a:srgbClr val="002060"/>
                </a:solidFill>
                <a:latin typeface="Bahnschrift SemiBold Condensed" panose="020B0502040204020203" pitchFamily="34" charset="0"/>
              </a:rPr>
              <a:t> Берлинская операция</a:t>
            </a:r>
          </a:p>
          <a:p>
            <a:r>
              <a:rPr lang="ru-RU" sz="2000" dirty="0" smtClean="0">
                <a:solidFill>
                  <a:srgbClr val="002060"/>
                </a:solidFill>
                <a:latin typeface="Bahnschrift SemiBold Condensed" panose="020B0502040204020203" pitchFamily="34" charset="0"/>
              </a:rPr>
              <a:t> </a:t>
            </a:r>
            <a:r>
              <a:rPr lang="ru-RU" sz="2000" dirty="0">
                <a:solidFill>
                  <a:srgbClr val="002060"/>
                </a:solidFill>
                <a:latin typeface="Bahnschrift SemiBold Condensed" panose="020B0502040204020203" pitchFamily="34" charset="0"/>
              </a:rPr>
              <a:t>советских войск. </a:t>
            </a:r>
            <a:endParaRPr lang="ru-RU" sz="2000" dirty="0" smtClean="0">
              <a:solidFill>
                <a:srgbClr val="002060"/>
              </a:solidFill>
              <a:latin typeface="Bahnschrift SemiBold Condensed" panose="020B0502040204020203" pitchFamily="34" charset="0"/>
            </a:endParaRPr>
          </a:p>
          <a:p>
            <a:r>
              <a:rPr lang="ru-RU" sz="2000" dirty="0" smtClean="0">
                <a:solidFill>
                  <a:srgbClr val="002060"/>
                </a:solidFill>
                <a:latin typeface="Bahnschrift SemiBold Condensed" panose="020B0502040204020203" pitchFamily="34" charset="0"/>
              </a:rPr>
              <a:t>Разгром окруженных</a:t>
            </a:r>
          </a:p>
          <a:p>
            <a:r>
              <a:rPr lang="ru-RU" sz="2000" dirty="0" smtClean="0">
                <a:solidFill>
                  <a:srgbClr val="002060"/>
                </a:solidFill>
                <a:latin typeface="Bahnschrift SemiBold Condensed" panose="020B0502040204020203" pitchFamily="34" charset="0"/>
              </a:rPr>
              <a:t> </a:t>
            </a:r>
            <a:r>
              <a:rPr lang="ru-RU" sz="2000" dirty="0" err="1">
                <a:solidFill>
                  <a:srgbClr val="002060"/>
                </a:solidFill>
                <a:latin typeface="Bahnschrift SemiBold Condensed" panose="020B0502040204020203" pitchFamily="34" charset="0"/>
              </a:rPr>
              <a:t>немецко</a:t>
            </a:r>
            <a:r>
              <a:rPr lang="ru-RU" sz="2000" dirty="0">
                <a:solidFill>
                  <a:srgbClr val="002060"/>
                </a:solidFill>
                <a:latin typeface="Bahnschrift SemiBold Condensed" panose="020B0502040204020203" pitchFamily="34" charset="0"/>
              </a:rPr>
              <a:t> – </a:t>
            </a:r>
            <a:r>
              <a:rPr lang="ru-RU" sz="2000" dirty="0" smtClean="0">
                <a:solidFill>
                  <a:srgbClr val="002060"/>
                </a:solidFill>
                <a:latin typeface="Bahnschrift SemiBold Condensed" panose="020B0502040204020203" pitchFamily="34" charset="0"/>
              </a:rPr>
              <a:t>фашистских</a:t>
            </a:r>
          </a:p>
          <a:p>
            <a:r>
              <a:rPr lang="ru-RU" sz="2000" dirty="0" smtClean="0">
                <a:solidFill>
                  <a:srgbClr val="002060"/>
                </a:solidFill>
                <a:latin typeface="Bahnschrift SemiBold Condensed" panose="020B0502040204020203" pitchFamily="34" charset="0"/>
              </a:rPr>
              <a:t> </a:t>
            </a:r>
            <a:r>
              <a:rPr lang="ru-RU" sz="2000" dirty="0">
                <a:solidFill>
                  <a:srgbClr val="002060"/>
                </a:solidFill>
                <a:latin typeface="Bahnschrift SemiBold Condensed" panose="020B0502040204020203" pitchFamily="34" charset="0"/>
              </a:rPr>
              <a:t>войск и взятие Берлина</a:t>
            </a:r>
            <a:r>
              <a:rPr lang="ru-RU" sz="2000" dirty="0" smtClean="0">
                <a:solidFill>
                  <a:srgbClr val="002060"/>
                </a:solidFill>
                <a:latin typeface="Bahnschrift SemiBold Condensed" panose="020B0502040204020203" pitchFamily="34" charset="0"/>
              </a:rPr>
              <a:t>.</a:t>
            </a:r>
          </a:p>
          <a:p>
            <a:endParaRPr lang="ru-RU" sz="2000" dirty="0">
              <a:solidFill>
                <a:srgbClr val="002060"/>
              </a:solidFill>
              <a:latin typeface="Bahnschrift SemiBold Condensed" panose="020B050204020402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8124"/>
            <a:ext cx="4558420" cy="339087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331640" y="3284984"/>
            <a:ext cx="7938628" cy="2923877"/>
          </a:xfrm>
          <a:prstGeom prst="rect">
            <a:avLst/>
          </a:prstGeom>
        </p:spPr>
        <p:txBody>
          <a:bodyPr wrap="square">
            <a:spAutoFit/>
          </a:bodyPr>
          <a:lstStyle/>
          <a:p>
            <a:endParaRPr lang="ru-RU" sz="3200" dirty="0" smtClean="0">
              <a:solidFill>
                <a:srgbClr val="FF0000"/>
              </a:solidFill>
              <a:latin typeface="Bahnschrift SemiBold Condensed" panose="020B0502040204020203" pitchFamily="34" charset="0"/>
            </a:endParaRPr>
          </a:p>
          <a:p>
            <a:r>
              <a:rPr lang="ru-RU" sz="2400" dirty="0" smtClean="0">
                <a:solidFill>
                  <a:srgbClr val="FF0000"/>
                </a:solidFill>
                <a:latin typeface="Bahnschrift SemiBold Condensed" panose="020B0502040204020203" pitchFamily="34" charset="0"/>
              </a:rPr>
              <a:t>8 </a:t>
            </a:r>
            <a:r>
              <a:rPr lang="ru-RU" sz="2400" dirty="0">
                <a:solidFill>
                  <a:srgbClr val="FF0000"/>
                </a:solidFill>
                <a:latin typeface="Bahnschrift SemiBold Condensed" panose="020B0502040204020203" pitchFamily="34" charset="0"/>
              </a:rPr>
              <a:t>мая  1945 </a:t>
            </a:r>
            <a:r>
              <a:rPr lang="ru-RU" sz="2400" dirty="0">
                <a:latin typeface="Bahnschrift SemiBold Condensed" panose="020B0502040204020203" pitchFamily="34" charset="0"/>
              </a:rPr>
              <a:t>года</a:t>
            </a:r>
            <a:r>
              <a:rPr lang="ru-RU" sz="2400" dirty="0">
                <a:solidFill>
                  <a:srgbClr val="FF0000"/>
                </a:solidFill>
                <a:latin typeface="Bahnschrift SemiBold Condensed" panose="020B0502040204020203" pitchFamily="34" charset="0"/>
              </a:rPr>
              <a:t> </a:t>
            </a:r>
            <a:r>
              <a:rPr lang="ru-RU" sz="2400" dirty="0">
                <a:latin typeface="Bahnschrift SemiBold Condensed" panose="020B0502040204020203" pitchFamily="34" charset="0"/>
              </a:rPr>
              <a:t>-  </a:t>
            </a:r>
            <a:r>
              <a:rPr lang="ru-RU" sz="2400" dirty="0">
                <a:solidFill>
                  <a:srgbClr val="002060"/>
                </a:solidFill>
                <a:latin typeface="Bahnschrift SemiBold Condensed" panose="020B0502040204020203" pitchFamily="34" charset="0"/>
              </a:rPr>
              <a:t>Подписание акта безоговорочной капитуляции фашистской Германии.</a:t>
            </a:r>
          </a:p>
          <a:p>
            <a:endParaRPr lang="ru-RU" sz="2400" dirty="0">
              <a:solidFill>
                <a:srgbClr val="FF0000"/>
              </a:solidFill>
              <a:latin typeface="Bahnschrift SemiBold Condensed" panose="020B0502040204020203" pitchFamily="34" charset="0"/>
            </a:endParaRPr>
          </a:p>
          <a:p>
            <a:r>
              <a:rPr lang="ru-RU" sz="2400" dirty="0">
                <a:solidFill>
                  <a:srgbClr val="FF0000"/>
                </a:solidFill>
                <a:latin typeface="Bahnschrift SemiBold Condensed" panose="020B0502040204020203" pitchFamily="34" charset="0"/>
              </a:rPr>
              <a:t>9 мая </a:t>
            </a:r>
            <a:r>
              <a:rPr lang="ru-RU" sz="2400" dirty="0">
                <a:latin typeface="Bahnschrift SemiBold Condensed" panose="020B0502040204020203" pitchFamily="34" charset="0"/>
              </a:rPr>
              <a:t>-  </a:t>
            </a:r>
            <a:r>
              <a:rPr lang="ru-RU" sz="2400" dirty="0">
                <a:solidFill>
                  <a:srgbClr val="002060"/>
                </a:solidFill>
                <a:latin typeface="Bahnschrift SemiBold Condensed" panose="020B0502040204020203" pitchFamily="34" charset="0"/>
              </a:rPr>
              <a:t>Указом Президиума Верховного Совета СССР от 08 мая 1945 года – установлен всенародный праздник </a:t>
            </a:r>
            <a:r>
              <a:rPr lang="ru-RU" sz="2400" dirty="0">
                <a:solidFill>
                  <a:srgbClr val="FF0000"/>
                </a:solidFill>
                <a:latin typeface="Bahnschrift SemiBold Condensed" panose="020B0502040204020203" pitchFamily="34" charset="0"/>
              </a:rPr>
              <a:t>День Победы</a:t>
            </a:r>
            <a:r>
              <a:rPr lang="ru-RU" sz="3200" dirty="0">
                <a:solidFill>
                  <a:srgbClr val="FF0000"/>
                </a:solidFill>
                <a:latin typeface="Bahnschrift SemiBold Condensed" panose="020B0502040204020203" pitchFamily="34" charset="0"/>
              </a:rPr>
              <a:t>.</a:t>
            </a:r>
          </a:p>
        </p:txBody>
      </p:sp>
    </p:spTree>
    <p:extLst>
      <p:ext uri="{BB962C8B-B14F-4D97-AF65-F5344CB8AC3E}">
        <p14:creationId xmlns:p14="http://schemas.microsoft.com/office/powerpoint/2010/main" val="597675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875</Words>
  <Application>Microsoft Office PowerPoint</Application>
  <PresentationFormat>Экран (4:3)</PresentationFormat>
  <Paragraphs>77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Библиотека</dc:creator>
  <cp:lastModifiedBy>user</cp:lastModifiedBy>
  <cp:revision>36</cp:revision>
  <dcterms:created xsi:type="dcterms:W3CDTF">2020-02-13T11:52:09Z</dcterms:created>
  <dcterms:modified xsi:type="dcterms:W3CDTF">2020-03-15T08:57:22Z</dcterms:modified>
</cp:coreProperties>
</file>