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5" r:id="rId21"/>
    <p:sldId id="278" r:id="rId22"/>
    <p:sldId id="276" r:id="rId23"/>
    <p:sldId id="279"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CC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96261A7-B3EB-40C6-82C0-5E5CAE77EDFC}" type="datetimeFigureOut">
              <a:rPr lang="ru-RU" smtClean="0"/>
              <a:t>чт 12.03.20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342910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96261A7-B3EB-40C6-82C0-5E5CAE77EDFC}" type="datetimeFigureOut">
              <a:rPr lang="ru-RU" smtClean="0"/>
              <a:t>чт 12.03.20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206959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96261A7-B3EB-40C6-82C0-5E5CAE77EDFC}" type="datetimeFigureOut">
              <a:rPr lang="ru-RU" smtClean="0"/>
              <a:t>чт 12.03.20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411722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96261A7-B3EB-40C6-82C0-5E5CAE77EDFC}" type="datetimeFigureOut">
              <a:rPr lang="ru-RU" smtClean="0"/>
              <a:t>чт 12.03.20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1427347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96261A7-B3EB-40C6-82C0-5E5CAE77EDFC}" type="datetimeFigureOut">
              <a:rPr lang="ru-RU" smtClean="0"/>
              <a:t>чт 12.03.20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2678443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96261A7-B3EB-40C6-82C0-5E5CAE77EDFC}" type="datetimeFigureOut">
              <a:rPr lang="ru-RU" smtClean="0"/>
              <a:t>чт 12.03.20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1585878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96261A7-B3EB-40C6-82C0-5E5CAE77EDFC}" type="datetimeFigureOut">
              <a:rPr lang="ru-RU" smtClean="0"/>
              <a:t>чт 12.03.20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2840446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96261A7-B3EB-40C6-82C0-5E5CAE77EDFC}" type="datetimeFigureOut">
              <a:rPr lang="ru-RU" smtClean="0"/>
              <a:t>чт 12.03.20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2470303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96261A7-B3EB-40C6-82C0-5E5CAE77EDFC}" type="datetimeFigureOut">
              <a:rPr lang="ru-RU" smtClean="0"/>
              <a:t>чт 12.03.20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189389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96261A7-B3EB-40C6-82C0-5E5CAE77EDFC}" type="datetimeFigureOut">
              <a:rPr lang="ru-RU" smtClean="0"/>
              <a:t>чт 12.03.20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1354169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96261A7-B3EB-40C6-82C0-5E5CAE77EDFC}" type="datetimeFigureOut">
              <a:rPr lang="ru-RU" smtClean="0"/>
              <a:t>чт 12.03.20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171BB56-CD37-49DB-B2DB-C83BC3BEA094}" type="slidenum">
              <a:rPr lang="ru-RU" smtClean="0"/>
              <a:t>‹#›</a:t>
            </a:fld>
            <a:endParaRPr lang="ru-RU"/>
          </a:p>
        </p:txBody>
      </p:sp>
    </p:spTree>
    <p:extLst>
      <p:ext uri="{BB962C8B-B14F-4D97-AF65-F5344CB8AC3E}">
        <p14:creationId xmlns:p14="http://schemas.microsoft.com/office/powerpoint/2010/main" val="129612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261A7-B3EB-40C6-82C0-5E5CAE77EDFC}" type="datetimeFigureOut">
              <a:rPr lang="ru-RU" smtClean="0"/>
              <a:t>чт 12.03.20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1BB56-CD37-49DB-B2DB-C83BC3BEA094}" type="slidenum">
              <a:rPr lang="ru-RU" smtClean="0"/>
              <a:t>‹#›</a:t>
            </a:fld>
            <a:endParaRPr lang="ru-RU"/>
          </a:p>
        </p:txBody>
      </p:sp>
    </p:spTree>
    <p:extLst>
      <p:ext uri="{BB962C8B-B14F-4D97-AF65-F5344CB8AC3E}">
        <p14:creationId xmlns:p14="http://schemas.microsoft.com/office/powerpoint/2010/main" val="98400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Прямоугольник 4"/>
          <p:cNvSpPr/>
          <p:nvPr/>
        </p:nvSpPr>
        <p:spPr>
          <a:xfrm>
            <a:off x="2468880" y="222069"/>
            <a:ext cx="7628709" cy="1446550"/>
          </a:xfrm>
          <a:prstGeom prst="rect">
            <a:avLst/>
          </a:prstGeom>
          <a:noFill/>
        </p:spPr>
        <p:txBody>
          <a:bodyPr wrap="square" lIns="91440" tIns="45720" rIns="91440" bIns="45720">
            <a:spAutoFit/>
          </a:bodyPr>
          <a:lstStyle/>
          <a:p>
            <a:pPr algn="ctr"/>
            <a:r>
              <a:rPr lang="ru-RU" sz="8800" b="0" i="1" cap="none" spc="0" dirty="0">
                <a:ln w="0">
                  <a:solidFill>
                    <a:schemeClr val="tx1">
                      <a:lumMod val="95000"/>
                      <a:lumOff val="5000"/>
                    </a:schemeClr>
                  </a:solidFill>
                </a:ln>
                <a:solidFill>
                  <a:srgbClr val="FF0000"/>
                </a:solidFill>
                <a:effectLst/>
                <a:latin typeface="Monotype Corsiva" panose="03010101010201010101" pitchFamily="66" charset="0"/>
              </a:rPr>
              <a:t>Священная война </a:t>
            </a:r>
          </a:p>
        </p:txBody>
      </p:sp>
      <p:sp>
        <p:nvSpPr>
          <p:cNvPr id="6" name="Прямоугольник 5"/>
          <p:cNvSpPr/>
          <p:nvPr/>
        </p:nvSpPr>
        <p:spPr>
          <a:xfrm>
            <a:off x="2527663" y="1668620"/>
            <a:ext cx="7439298" cy="1323439"/>
          </a:xfrm>
          <a:prstGeom prst="rect">
            <a:avLst/>
          </a:prstGeom>
          <a:noFill/>
        </p:spPr>
        <p:txBody>
          <a:bodyPr wrap="square" lIns="91440" tIns="45720" rIns="91440" bIns="45720">
            <a:spAutoFit/>
          </a:bodyPr>
          <a:lstStyle/>
          <a:p>
            <a:pPr algn="ctr"/>
            <a:r>
              <a:rPr lang="ru-RU" sz="8000" b="1" dirty="0">
                <a:ln w="0">
                  <a:solidFill>
                    <a:srgbClr val="FF0000"/>
                  </a:solidFill>
                </a:ln>
                <a:effectLst>
                  <a:reflection blurRad="6350" stA="53000" endA="300" endPos="35500" dir="5400000" sy="-90000" algn="bl" rotWithShape="0"/>
                </a:effectLst>
              </a:rPr>
              <a:t>1941</a:t>
            </a:r>
            <a:r>
              <a:rPr lang="ru-RU" sz="8000" b="1" dirty="0">
                <a:ln w="0"/>
                <a:solidFill>
                  <a:srgbClr val="FF0000"/>
                </a:solidFill>
                <a:effectLst>
                  <a:reflection blurRad="6350" stA="53000" endA="300" endPos="35500" dir="5400000" sy="-90000" algn="bl" rotWithShape="0"/>
                </a:effectLst>
              </a:rPr>
              <a:t>-1945</a:t>
            </a:r>
            <a:endParaRPr lang="ru-RU" sz="8000" b="1" cap="none" spc="0" dirty="0">
              <a:ln w="0"/>
              <a:solidFill>
                <a:srgbClr val="FF0000"/>
              </a:solidFill>
              <a:effectLst>
                <a:reflection blurRad="6350" stA="53000" endA="300" endPos="35500" dir="5400000" sy="-90000" algn="bl" rotWithShape="0"/>
              </a:effectLst>
            </a:endParaRPr>
          </a:p>
        </p:txBody>
      </p:sp>
      <p:sp>
        <p:nvSpPr>
          <p:cNvPr id="7" name="Прямоугольник 6"/>
          <p:cNvSpPr/>
          <p:nvPr/>
        </p:nvSpPr>
        <p:spPr>
          <a:xfrm>
            <a:off x="4493634" y="2967335"/>
            <a:ext cx="3683715" cy="923330"/>
          </a:xfrm>
          <a:prstGeom prst="rect">
            <a:avLst/>
          </a:prstGeom>
          <a:noFill/>
        </p:spPr>
        <p:txBody>
          <a:bodyPr wrap="square" lIns="91440" tIns="45720" rIns="91440" bIns="45720">
            <a:spAutoFit/>
          </a:bodyPr>
          <a:lstStyle/>
          <a:p>
            <a:pPr algn="ctr"/>
            <a:endPar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8" name="Рисунок 7"/>
          <p:cNvPicPr>
            <a:picLocks noChangeAspect="1"/>
          </p:cNvPicPr>
          <p:nvPr/>
        </p:nvPicPr>
        <p:blipFill>
          <a:blip r:embed="rId3"/>
          <a:stretch>
            <a:fillRect/>
          </a:stretch>
        </p:blipFill>
        <p:spPr>
          <a:xfrm>
            <a:off x="346177" y="3226526"/>
            <a:ext cx="4944279" cy="3435531"/>
          </a:xfrm>
          <a:prstGeom prst="rect">
            <a:avLst/>
          </a:prstGeom>
          <a:ln>
            <a:noFill/>
          </a:ln>
          <a:effectLst>
            <a:softEdge rad="112500"/>
          </a:effectLst>
        </p:spPr>
      </p:pic>
      <p:pic>
        <p:nvPicPr>
          <p:cNvPr id="10" name="Рисунок 9"/>
          <p:cNvPicPr>
            <a:picLocks noChangeAspect="1"/>
          </p:cNvPicPr>
          <p:nvPr/>
        </p:nvPicPr>
        <p:blipFill>
          <a:blip r:embed="rId4"/>
          <a:stretch>
            <a:fillRect/>
          </a:stretch>
        </p:blipFill>
        <p:spPr>
          <a:xfrm>
            <a:off x="8449039" y="3159745"/>
            <a:ext cx="3471271" cy="2496195"/>
          </a:xfrm>
          <a:prstGeom prst="ellipse">
            <a:avLst/>
          </a:prstGeom>
          <a:ln>
            <a:noFill/>
          </a:ln>
          <a:effectLst>
            <a:softEdge rad="112500"/>
          </a:effectLst>
        </p:spPr>
      </p:pic>
    </p:spTree>
    <p:extLst>
      <p:ext uri="{BB962C8B-B14F-4D97-AF65-F5344CB8AC3E}">
        <p14:creationId xmlns:p14="http://schemas.microsoft.com/office/powerpoint/2010/main" val="18105997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844620-FDE6-4D41-A10F-2CFA907F8046}"/>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A8EDDCA8-018A-4FA1-A304-EBE95436EC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Рисунок 6">
            <a:extLst>
              <a:ext uri="{FF2B5EF4-FFF2-40B4-BE49-F238E27FC236}">
                <a16:creationId xmlns:a16="http://schemas.microsoft.com/office/drawing/2014/main" id="{BBCFB7B6-54CD-4F1F-AB68-E431C9D7C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88" y="1436914"/>
            <a:ext cx="3205579" cy="4286066"/>
          </a:xfrm>
          <a:prstGeom prst="rect">
            <a:avLst/>
          </a:prstGeom>
        </p:spPr>
      </p:pic>
      <p:sp>
        <p:nvSpPr>
          <p:cNvPr id="4" name="Прямоугольник 3"/>
          <p:cNvSpPr/>
          <p:nvPr/>
        </p:nvSpPr>
        <p:spPr>
          <a:xfrm>
            <a:off x="4153988" y="365125"/>
            <a:ext cx="7199811" cy="923330"/>
          </a:xfrm>
          <a:prstGeom prst="rect">
            <a:avLst/>
          </a:prstGeom>
          <a:noFill/>
        </p:spPr>
        <p:txBody>
          <a:bodyPr wrap="square" lIns="91440" tIns="45720" rIns="91440" bIns="45720">
            <a:spAutoFit/>
          </a:bodyPr>
          <a:lstStyle/>
          <a:p>
            <a:pPr algn="ctr"/>
            <a:r>
              <a:rPr lang="ru-RU" sz="5400" b="0" cap="none" spc="0" dirty="0" smtClean="0">
                <a:ln w="0"/>
                <a:solidFill>
                  <a:schemeClr val="accent5">
                    <a:lumMod val="75000"/>
                  </a:schemeClr>
                </a:solidFill>
                <a:effectLst/>
              </a:rPr>
              <a:t>Артамонов Василий</a:t>
            </a:r>
            <a:endParaRPr lang="ru-RU" sz="5400" b="0" cap="none" spc="0" dirty="0">
              <a:ln w="0"/>
              <a:solidFill>
                <a:schemeClr val="accent5">
                  <a:lumMod val="75000"/>
                </a:schemeClr>
              </a:solidFill>
              <a:effectLst/>
            </a:endParaRPr>
          </a:p>
        </p:txBody>
      </p:sp>
      <p:sp>
        <p:nvSpPr>
          <p:cNvPr id="6" name="Прямоугольник 5"/>
          <p:cNvSpPr/>
          <p:nvPr/>
        </p:nvSpPr>
        <p:spPr>
          <a:xfrm>
            <a:off x="3683726" y="1436914"/>
            <a:ext cx="8059783" cy="4308872"/>
          </a:xfrm>
          <a:prstGeom prst="rect">
            <a:avLst/>
          </a:prstGeom>
        </p:spPr>
        <p:txBody>
          <a:bodyPr wrap="square">
            <a:spAutoFit/>
          </a:bodyPr>
          <a:lstStyle/>
          <a:p>
            <a:r>
              <a:rPr lang="ru-RU" sz="1700" dirty="0">
                <a:solidFill>
                  <a:srgbClr val="222222"/>
                </a:solidFill>
                <a:latin typeface="Times New Roman" panose="02020603050405020304" pitchFamily="18" charset="0"/>
                <a:cs typeface="Times New Roman" panose="02020603050405020304" pitchFamily="18" charset="0"/>
              </a:rPr>
              <a:t>Родился 13 августа 1926 года в деревне </a:t>
            </a:r>
            <a:r>
              <a:rPr lang="ru-RU" sz="1700" dirty="0" err="1" smtClean="0">
                <a:solidFill>
                  <a:srgbClr val="222222"/>
                </a:solidFill>
                <a:latin typeface="Times New Roman" panose="02020603050405020304" pitchFamily="18" charset="0"/>
                <a:cs typeface="Times New Roman" panose="02020603050405020304" pitchFamily="18" charset="0"/>
              </a:rPr>
              <a:t>Рылово</a:t>
            </a:r>
            <a:r>
              <a:rPr lang="ru-RU" sz="1700" dirty="0" smtClean="0">
                <a:solidFill>
                  <a:srgbClr val="222222"/>
                </a:solidFill>
                <a:latin typeface="Times New Roman" panose="02020603050405020304" pitchFamily="18" charset="0"/>
                <a:cs typeface="Times New Roman" panose="02020603050405020304" pitchFamily="18" charset="0"/>
              </a:rPr>
              <a:t> </a:t>
            </a:r>
            <a:r>
              <a:rPr lang="ru-RU" sz="1700" dirty="0" err="1">
                <a:solidFill>
                  <a:srgbClr val="222222"/>
                </a:solidFill>
                <a:latin typeface="Times New Roman" panose="02020603050405020304" pitchFamily="18" charset="0"/>
                <a:cs typeface="Times New Roman" panose="02020603050405020304" pitchFamily="18" charset="0"/>
              </a:rPr>
              <a:t>Сонковского</a:t>
            </a:r>
            <a:r>
              <a:rPr lang="ru-RU" sz="1700" dirty="0">
                <a:solidFill>
                  <a:srgbClr val="222222"/>
                </a:solidFill>
                <a:latin typeface="Times New Roman" panose="02020603050405020304" pitchFamily="18" charset="0"/>
                <a:cs typeface="Times New Roman" panose="02020603050405020304" pitchFamily="18" charset="0"/>
              </a:rPr>
              <a:t> района Тверской </a:t>
            </a:r>
            <a:r>
              <a:rPr lang="ru-RU" sz="1700" dirty="0" smtClean="0">
                <a:solidFill>
                  <a:srgbClr val="222222"/>
                </a:solidFill>
                <a:latin typeface="Times New Roman" panose="02020603050405020304" pitchFamily="18" charset="0"/>
                <a:cs typeface="Times New Roman" panose="02020603050405020304" pitchFamily="18" charset="0"/>
              </a:rPr>
              <a:t>области.</a:t>
            </a:r>
          </a:p>
          <a:p>
            <a:r>
              <a:rPr lang="ru-RU" sz="1700" dirty="0">
                <a:latin typeface="Times New Roman" panose="02020603050405020304" pitchFamily="18" charset="0"/>
                <a:cs typeface="Times New Roman" panose="02020603050405020304" pitchFamily="18" charset="0"/>
              </a:rPr>
              <a:t>В 1943 году призван в ряды Красной Армии. В боях Великой Отечественной войны с ноября 1943 года</a:t>
            </a:r>
            <a:r>
              <a:rPr lang="ru-RU" sz="1700" dirty="0" smtClean="0">
                <a:latin typeface="Times New Roman" panose="02020603050405020304" pitchFamily="18" charset="0"/>
                <a:cs typeface="Times New Roman" panose="02020603050405020304" pitchFamily="18" charset="0"/>
              </a:rPr>
              <a:t>.</a:t>
            </a:r>
          </a:p>
          <a:p>
            <a:r>
              <a:rPr lang="ru-RU" sz="1700" dirty="0" smtClean="0">
                <a:latin typeface="Times New Roman" panose="02020603050405020304" pitchFamily="18" charset="0"/>
                <a:cs typeface="Times New Roman" panose="02020603050405020304" pitchFamily="18" charset="0"/>
              </a:rPr>
              <a:t>В </a:t>
            </a:r>
            <a:r>
              <a:rPr lang="ru-RU" sz="1700" dirty="0">
                <a:latin typeface="Times New Roman" panose="02020603050405020304" pitchFamily="18" charset="0"/>
                <a:cs typeface="Times New Roman" panose="02020603050405020304" pitchFamily="18" charset="0"/>
              </a:rPr>
              <a:t>ночь на 24 января 1945 года гитлеровские автоматчики предприняли контратаку, поддержанную танками. Наводчик, подпустив танки ближе, подбил один из них прямой наводкой. Машины повернули назад. На следующий день контратаки повторились. В. В. Артамонов бил по наступавшим шрапнелью в упор и обратил гитлеровцев в бегство, уничтожив до восьмидесяти фашистских солдат и офицеров</a:t>
            </a:r>
            <a:r>
              <a:rPr lang="ru-RU" sz="1700" dirty="0" smtClean="0">
                <a:latin typeface="Times New Roman" panose="02020603050405020304" pitchFamily="18" charset="0"/>
                <a:cs typeface="Times New Roman" panose="02020603050405020304" pitchFamily="18" charset="0"/>
              </a:rPr>
              <a:t>.</a:t>
            </a:r>
          </a:p>
          <a:p>
            <a:r>
              <a:rPr lang="ru-RU" sz="1700" dirty="0">
                <a:latin typeface="Times New Roman" panose="02020603050405020304" pitchFamily="18" charset="0"/>
                <a:cs typeface="Times New Roman" panose="02020603050405020304" pitchFamily="18" charset="0"/>
              </a:rPr>
              <a:t>Указом Президиума Верховного Совета СССР от 10 апреля 1945 года за мужество и героизм, проявленные при форсировании Одера и удержании плацдарма на его западном берегу младшему сержанту </a:t>
            </a:r>
            <a:r>
              <a:rPr lang="ru-RU" sz="1700" dirty="0" smtClean="0">
                <a:latin typeface="Times New Roman" panose="02020603050405020304" pitchFamily="18" charset="0"/>
                <a:cs typeface="Times New Roman" panose="02020603050405020304" pitchFamily="18" charset="0"/>
              </a:rPr>
              <a:t>Артамонову </a:t>
            </a:r>
            <a:r>
              <a:rPr lang="ru-RU" sz="1700" dirty="0">
                <a:latin typeface="Times New Roman" panose="02020603050405020304" pitchFamily="18" charset="0"/>
                <a:cs typeface="Times New Roman" panose="02020603050405020304" pitchFamily="18" charset="0"/>
              </a:rPr>
              <a:t>присвоено звание Героя Советского Союза.</a:t>
            </a:r>
          </a:p>
          <a:p>
            <a:r>
              <a:rPr lang="ru-RU" sz="1700" dirty="0" smtClean="0">
                <a:latin typeface="Times New Roman" panose="02020603050405020304" pitchFamily="18" charset="0"/>
                <a:cs typeface="Times New Roman" panose="02020603050405020304" pitchFamily="18" charset="0"/>
              </a:rPr>
              <a:t>Василий </a:t>
            </a:r>
            <a:r>
              <a:rPr lang="ru-RU" sz="1700" dirty="0">
                <a:latin typeface="Times New Roman" panose="02020603050405020304" pitchFamily="18" charset="0"/>
                <a:cs typeface="Times New Roman" panose="02020603050405020304" pitchFamily="18" charset="0"/>
              </a:rPr>
              <a:t>Васильевич Артамонов скоропостижно скончался 23 октября 1945 года. Похоронен в </a:t>
            </a:r>
            <a:r>
              <a:rPr lang="ru-RU" sz="1700" dirty="0" err="1">
                <a:latin typeface="Times New Roman" panose="02020603050405020304" pitchFamily="18" charset="0"/>
                <a:cs typeface="Times New Roman" panose="02020603050405020304" pitchFamily="18" charset="0"/>
              </a:rPr>
              <a:t>д.Хонеево</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Сонковского</a:t>
            </a:r>
            <a:r>
              <a:rPr lang="ru-RU" sz="1700" dirty="0">
                <a:latin typeface="Times New Roman" panose="02020603050405020304" pitchFamily="18" charset="0"/>
                <a:cs typeface="Times New Roman" panose="02020603050405020304" pitchFamily="18" charset="0"/>
              </a:rPr>
              <a:t> района Тверской области</a:t>
            </a:r>
            <a:r>
              <a:rPr lang="ru-RU" dirty="0"/>
              <a:t>.</a:t>
            </a:r>
          </a:p>
          <a:p>
            <a:endParaRPr lang="ru-RU" dirty="0"/>
          </a:p>
        </p:txBody>
      </p:sp>
    </p:spTree>
    <p:extLst>
      <p:ext uri="{BB962C8B-B14F-4D97-AF65-F5344CB8AC3E}">
        <p14:creationId xmlns:p14="http://schemas.microsoft.com/office/powerpoint/2010/main" val="30118545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2CC6A9-8087-4A71-8EA0-6E717609E53C}"/>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C6C01070-06DF-49F0-8401-9AF3D4CB7F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Прямоугольник 2"/>
          <p:cNvSpPr/>
          <p:nvPr/>
        </p:nvSpPr>
        <p:spPr>
          <a:xfrm>
            <a:off x="1724297" y="2312125"/>
            <a:ext cx="8869680" cy="1107996"/>
          </a:xfrm>
          <a:prstGeom prst="rect">
            <a:avLst/>
          </a:prstGeom>
          <a:noFill/>
        </p:spPr>
        <p:txBody>
          <a:bodyPr wrap="square" lIns="91440" tIns="45720" rIns="91440" bIns="45720">
            <a:spAutoFit/>
          </a:bodyPr>
          <a:lstStyle/>
          <a:p>
            <a:pPr algn="ctr"/>
            <a:r>
              <a:rPr lang="ru-RU" sz="6600" b="1" cap="none" spc="0" dirty="0" smtClean="0">
                <a:ln w="12700">
                  <a:solidFill>
                    <a:srgbClr val="FFFF00"/>
                  </a:solidFill>
                  <a:prstDash val="solid"/>
                </a:ln>
                <a:solidFill>
                  <a:srgbClr val="D60093"/>
                </a:solidFill>
                <a:effectLst>
                  <a:outerShdw dist="38100" dir="2640000" algn="bl" rotWithShape="0">
                    <a:schemeClr val="accent1"/>
                  </a:outerShdw>
                </a:effectLst>
              </a:rPr>
              <a:t>Города Герои </a:t>
            </a:r>
            <a:endParaRPr lang="ru-RU" sz="6600" b="1" cap="none" spc="0" dirty="0">
              <a:ln w="12700">
                <a:solidFill>
                  <a:srgbClr val="FFFF00"/>
                </a:solidFill>
                <a:prstDash val="solid"/>
              </a:ln>
              <a:solidFill>
                <a:srgbClr val="D60093"/>
              </a:solidFill>
              <a:effectLst>
                <a:outerShdw dist="38100" dir="2640000" algn="bl" rotWithShape="0">
                  <a:schemeClr val="accent1"/>
                </a:outerShdw>
              </a:effectLst>
            </a:endParaRPr>
          </a:p>
        </p:txBody>
      </p:sp>
    </p:spTree>
    <p:extLst>
      <p:ext uri="{BB962C8B-B14F-4D97-AF65-F5344CB8AC3E}">
        <p14:creationId xmlns:p14="http://schemas.microsoft.com/office/powerpoint/2010/main" val="28288887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2681C6-3811-450C-8DBE-2AC57578ACCF}"/>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3D6C09F9-CD15-48B8-90D4-73B427038F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5" y="0"/>
            <a:ext cx="12191999" cy="6858000"/>
          </a:xfrm>
        </p:spPr>
      </p:pic>
      <p:sp>
        <p:nvSpPr>
          <p:cNvPr id="3" name="Прямоугольник 2"/>
          <p:cNvSpPr/>
          <p:nvPr/>
        </p:nvSpPr>
        <p:spPr>
          <a:xfrm>
            <a:off x="1554479" y="306542"/>
            <a:ext cx="2547257" cy="584775"/>
          </a:xfrm>
          <a:prstGeom prst="rect">
            <a:avLst/>
          </a:prstGeom>
        </p:spPr>
        <p:txBody>
          <a:bodyPr wrap="square">
            <a:spAutoFit/>
          </a:bodyPr>
          <a:lstStyle/>
          <a:p>
            <a:r>
              <a:rPr lang="ru-RU" sz="3200" b="1" dirty="0">
                <a:solidFill>
                  <a:srgbClr val="FF0000"/>
                </a:solidFill>
                <a:latin typeface="Monotype Corsiva" panose="03010101010201010101" pitchFamily="66" charset="0"/>
              </a:rPr>
              <a:t>Москва</a:t>
            </a:r>
            <a:endParaRPr lang="ru-RU" sz="3200" b="1" i="0" dirty="0">
              <a:solidFill>
                <a:srgbClr val="FF0000"/>
              </a:solidFill>
              <a:effectLst/>
              <a:latin typeface="Monotype Corsiva" panose="03010101010201010101" pitchFamily="66" charset="0"/>
            </a:endParaRPr>
          </a:p>
        </p:txBody>
      </p:sp>
      <p:pic>
        <p:nvPicPr>
          <p:cNvPr id="1026" name="Picture 2" descr="https://avatars.mds.yandex.net/get-zen_doc/99893/pub_5a0470d2a86731a43479580e_5a04712157906a5f6c1804a3/scale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18" y="825297"/>
            <a:ext cx="4304742" cy="2833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138161" y="365125"/>
            <a:ext cx="2573382" cy="584775"/>
          </a:xfrm>
          <a:prstGeom prst="rect">
            <a:avLst/>
          </a:prstGeom>
        </p:spPr>
        <p:txBody>
          <a:bodyPr wrap="square">
            <a:spAutoFit/>
          </a:bodyPr>
          <a:lstStyle/>
          <a:p>
            <a:r>
              <a:rPr lang="ru-RU" sz="3200" b="1" dirty="0">
                <a:solidFill>
                  <a:srgbClr val="FF0000"/>
                </a:solidFill>
                <a:latin typeface="Monotype Corsiva" panose="03010101010201010101" pitchFamily="66" charset="0"/>
              </a:rPr>
              <a:t>Ленинград</a:t>
            </a:r>
            <a:endParaRPr lang="ru-RU" sz="3200" b="1" i="0" dirty="0">
              <a:solidFill>
                <a:srgbClr val="FF0000"/>
              </a:solidFill>
              <a:effectLst/>
              <a:latin typeface="Monotype Corsiva" panose="03010101010201010101" pitchFamily="66" charset="0"/>
            </a:endParaRPr>
          </a:p>
        </p:txBody>
      </p:sp>
      <p:pic>
        <p:nvPicPr>
          <p:cNvPr id="6" name="Рисунок 5"/>
          <p:cNvPicPr>
            <a:picLocks noChangeAspect="1"/>
          </p:cNvPicPr>
          <p:nvPr/>
        </p:nvPicPr>
        <p:blipFill>
          <a:blip r:embed="rId4"/>
          <a:stretch>
            <a:fillRect/>
          </a:stretch>
        </p:blipFill>
        <p:spPr>
          <a:xfrm>
            <a:off x="7027818" y="797786"/>
            <a:ext cx="4325982" cy="2833048"/>
          </a:xfrm>
          <a:prstGeom prst="rect">
            <a:avLst/>
          </a:prstGeom>
          <a:ln>
            <a:noFill/>
          </a:ln>
          <a:effectLst>
            <a:softEdge rad="112500"/>
          </a:effectLst>
        </p:spPr>
      </p:pic>
      <p:pic>
        <p:nvPicPr>
          <p:cNvPr id="7" name="Рисунок 6"/>
          <p:cNvPicPr>
            <a:picLocks noChangeAspect="1"/>
          </p:cNvPicPr>
          <p:nvPr/>
        </p:nvPicPr>
        <p:blipFill>
          <a:blip r:embed="rId5"/>
          <a:stretch>
            <a:fillRect/>
          </a:stretch>
        </p:blipFill>
        <p:spPr>
          <a:xfrm>
            <a:off x="366318" y="3658345"/>
            <a:ext cx="4304742" cy="2938397"/>
          </a:xfrm>
          <a:prstGeom prst="rect">
            <a:avLst/>
          </a:prstGeom>
          <a:ln>
            <a:noFill/>
          </a:ln>
          <a:effectLst>
            <a:softEdge rad="112500"/>
          </a:effectLst>
        </p:spPr>
      </p:pic>
      <p:pic>
        <p:nvPicPr>
          <p:cNvPr id="8" name="Рисунок 7"/>
          <p:cNvPicPr>
            <a:picLocks noChangeAspect="1"/>
          </p:cNvPicPr>
          <p:nvPr/>
        </p:nvPicPr>
        <p:blipFill>
          <a:blip r:embed="rId6"/>
          <a:stretch>
            <a:fillRect/>
          </a:stretch>
        </p:blipFill>
        <p:spPr>
          <a:xfrm>
            <a:off x="7027818" y="3630834"/>
            <a:ext cx="4325982" cy="2965908"/>
          </a:xfrm>
          <a:prstGeom prst="rect">
            <a:avLst/>
          </a:prstGeom>
          <a:ln>
            <a:noFill/>
          </a:ln>
          <a:effectLst>
            <a:softEdge rad="112500"/>
          </a:effectLst>
        </p:spPr>
      </p:pic>
    </p:spTree>
    <p:extLst>
      <p:ext uri="{BB962C8B-B14F-4D97-AF65-F5344CB8AC3E}">
        <p14:creationId xmlns:p14="http://schemas.microsoft.com/office/powerpoint/2010/main" val="30850982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Прямоугольник 4"/>
          <p:cNvSpPr/>
          <p:nvPr/>
        </p:nvSpPr>
        <p:spPr>
          <a:xfrm>
            <a:off x="431073" y="457200"/>
            <a:ext cx="4207801" cy="584775"/>
          </a:xfrm>
          <a:prstGeom prst="rect">
            <a:avLst/>
          </a:prstGeom>
        </p:spPr>
        <p:txBody>
          <a:bodyPr wrap="square">
            <a:spAutoFit/>
          </a:bodyPr>
          <a:lstStyle/>
          <a:p>
            <a:r>
              <a:rPr lang="ru-RU" sz="3200" b="1" dirty="0" smtClean="0">
                <a:solidFill>
                  <a:srgbClr val="FF0000"/>
                </a:solidFill>
                <a:latin typeface="Monotype Corsiva" panose="03010101010201010101" pitchFamily="66" charset="0"/>
              </a:rPr>
              <a:t>Сталинград (Волгоград)</a:t>
            </a:r>
            <a:endParaRPr lang="ru-RU" sz="3200" b="1" i="0" dirty="0">
              <a:solidFill>
                <a:srgbClr val="FF0000"/>
              </a:solidFill>
              <a:effectLst/>
              <a:latin typeface="Monotype Corsiva" panose="03010101010201010101" pitchFamily="66" charset="0"/>
            </a:endParaRPr>
          </a:p>
        </p:txBody>
      </p:sp>
      <p:pic>
        <p:nvPicPr>
          <p:cNvPr id="6" name="Рисунок 5"/>
          <p:cNvPicPr>
            <a:picLocks noChangeAspect="1"/>
          </p:cNvPicPr>
          <p:nvPr/>
        </p:nvPicPr>
        <p:blipFill>
          <a:blip r:embed="rId3"/>
          <a:stretch>
            <a:fillRect/>
          </a:stretch>
        </p:blipFill>
        <p:spPr>
          <a:xfrm>
            <a:off x="195943" y="1049235"/>
            <a:ext cx="4442932" cy="2593891"/>
          </a:xfrm>
          <a:prstGeom prst="rect">
            <a:avLst/>
          </a:prstGeom>
          <a:ln>
            <a:noFill/>
          </a:ln>
          <a:effectLst>
            <a:softEdge rad="112500"/>
          </a:effectLst>
        </p:spPr>
      </p:pic>
      <p:sp>
        <p:nvSpPr>
          <p:cNvPr id="7" name="Прямоугольник 6"/>
          <p:cNvSpPr/>
          <p:nvPr/>
        </p:nvSpPr>
        <p:spPr>
          <a:xfrm>
            <a:off x="7445829" y="457200"/>
            <a:ext cx="3331028" cy="584775"/>
          </a:xfrm>
          <a:prstGeom prst="rect">
            <a:avLst/>
          </a:prstGeom>
        </p:spPr>
        <p:txBody>
          <a:bodyPr wrap="square">
            <a:spAutoFit/>
          </a:bodyPr>
          <a:lstStyle/>
          <a:p>
            <a:r>
              <a:rPr lang="ru-RU" sz="3200" b="1" dirty="0">
                <a:solidFill>
                  <a:srgbClr val="FF0000"/>
                </a:solidFill>
                <a:latin typeface="Monotype Corsiva" panose="03010101010201010101" pitchFamily="66" charset="0"/>
              </a:rPr>
              <a:t>Новороссийск</a:t>
            </a:r>
            <a:endParaRPr lang="ru-RU" sz="3200" b="1" i="0" dirty="0">
              <a:solidFill>
                <a:srgbClr val="FF0000"/>
              </a:solidFill>
              <a:effectLst/>
              <a:latin typeface="Monotype Corsiva" panose="03010101010201010101" pitchFamily="66" charset="0"/>
            </a:endParaRPr>
          </a:p>
        </p:txBody>
      </p:sp>
      <p:pic>
        <p:nvPicPr>
          <p:cNvPr id="9" name="Рисунок 8"/>
          <p:cNvPicPr>
            <a:picLocks noChangeAspect="1"/>
          </p:cNvPicPr>
          <p:nvPr/>
        </p:nvPicPr>
        <p:blipFill>
          <a:blip r:embed="rId4"/>
          <a:stretch>
            <a:fillRect/>
          </a:stretch>
        </p:blipFill>
        <p:spPr>
          <a:xfrm>
            <a:off x="6702330" y="1007422"/>
            <a:ext cx="4818025" cy="2635704"/>
          </a:xfrm>
          <a:prstGeom prst="rect">
            <a:avLst/>
          </a:prstGeom>
          <a:ln>
            <a:noFill/>
          </a:ln>
          <a:effectLst>
            <a:softEdge rad="112500"/>
          </a:effectLst>
        </p:spPr>
      </p:pic>
      <p:pic>
        <p:nvPicPr>
          <p:cNvPr id="10" name="Рисунок 9"/>
          <p:cNvPicPr>
            <a:picLocks noChangeAspect="1"/>
          </p:cNvPicPr>
          <p:nvPr/>
        </p:nvPicPr>
        <p:blipFill>
          <a:blip r:embed="rId5"/>
          <a:stretch>
            <a:fillRect/>
          </a:stretch>
        </p:blipFill>
        <p:spPr>
          <a:xfrm>
            <a:off x="195943" y="3643126"/>
            <a:ext cx="4442932" cy="2952841"/>
          </a:xfrm>
          <a:prstGeom prst="rect">
            <a:avLst/>
          </a:prstGeom>
          <a:ln>
            <a:noFill/>
          </a:ln>
          <a:effectLst>
            <a:softEdge rad="112500"/>
          </a:effectLst>
        </p:spPr>
      </p:pic>
      <p:pic>
        <p:nvPicPr>
          <p:cNvPr id="11" name="Рисунок 10"/>
          <p:cNvPicPr>
            <a:picLocks noChangeAspect="1"/>
          </p:cNvPicPr>
          <p:nvPr/>
        </p:nvPicPr>
        <p:blipFill>
          <a:blip r:embed="rId6"/>
          <a:stretch>
            <a:fillRect/>
          </a:stretch>
        </p:blipFill>
        <p:spPr>
          <a:xfrm>
            <a:off x="6702330" y="3667255"/>
            <a:ext cx="4818025" cy="2928712"/>
          </a:xfrm>
          <a:prstGeom prst="rect">
            <a:avLst/>
          </a:prstGeom>
          <a:ln>
            <a:noFill/>
          </a:ln>
          <a:effectLst>
            <a:softEdge rad="112500"/>
          </a:effectLst>
        </p:spPr>
      </p:pic>
    </p:spTree>
    <p:extLst>
      <p:ext uri="{BB962C8B-B14F-4D97-AF65-F5344CB8AC3E}">
        <p14:creationId xmlns:p14="http://schemas.microsoft.com/office/powerpoint/2010/main" val="40844944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Прямоугольник 4"/>
          <p:cNvSpPr/>
          <p:nvPr/>
        </p:nvSpPr>
        <p:spPr>
          <a:xfrm>
            <a:off x="1580606" y="365125"/>
            <a:ext cx="1972491" cy="584775"/>
          </a:xfrm>
          <a:prstGeom prst="rect">
            <a:avLst/>
          </a:prstGeom>
        </p:spPr>
        <p:txBody>
          <a:bodyPr wrap="square">
            <a:spAutoFit/>
          </a:bodyPr>
          <a:lstStyle/>
          <a:p>
            <a:r>
              <a:rPr lang="ru-RU" sz="3200" b="1" dirty="0">
                <a:solidFill>
                  <a:srgbClr val="FF0000"/>
                </a:solidFill>
                <a:latin typeface="Monotype Corsiva" panose="03010101010201010101" pitchFamily="66" charset="0"/>
              </a:rPr>
              <a:t>Тула</a:t>
            </a:r>
            <a:endParaRPr lang="ru-RU" sz="3200" b="1" i="0" dirty="0">
              <a:solidFill>
                <a:srgbClr val="FF0000"/>
              </a:solidFill>
              <a:effectLst/>
              <a:latin typeface="Monotype Corsiva" panose="03010101010201010101" pitchFamily="66" charset="0"/>
            </a:endParaRPr>
          </a:p>
        </p:txBody>
      </p:sp>
      <p:pic>
        <p:nvPicPr>
          <p:cNvPr id="6" name="Рисунок 5"/>
          <p:cNvPicPr>
            <a:picLocks noChangeAspect="1"/>
          </p:cNvPicPr>
          <p:nvPr/>
        </p:nvPicPr>
        <p:blipFill>
          <a:blip r:embed="rId3"/>
          <a:stretch>
            <a:fillRect/>
          </a:stretch>
        </p:blipFill>
        <p:spPr>
          <a:xfrm>
            <a:off x="254182" y="836024"/>
            <a:ext cx="4275908" cy="2849422"/>
          </a:xfrm>
          <a:prstGeom prst="rect">
            <a:avLst/>
          </a:prstGeom>
          <a:ln>
            <a:noFill/>
          </a:ln>
          <a:effectLst>
            <a:softEdge rad="112500"/>
          </a:effectLst>
        </p:spPr>
      </p:pic>
      <p:sp>
        <p:nvSpPr>
          <p:cNvPr id="7" name="Прямоугольник 6"/>
          <p:cNvSpPr/>
          <p:nvPr/>
        </p:nvSpPr>
        <p:spPr>
          <a:xfrm>
            <a:off x="8112033" y="365125"/>
            <a:ext cx="2351315" cy="584775"/>
          </a:xfrm>
          <a:prstGeom prst="rect">
            <a:avLst/>
          </a:prstGeom>
        </p:spPr>
        <p:txBody>
          <a:bodyPr wrap="square">
            <a:spAutoFit/>
          </a:bodyPr>
          <a:lstStyle/>
          <a:p>
            <a:r>
              <a:rPr lang="ru-RU" sz="3200" b="1" dirty="0">
                <a:solidFill>
                  <a:srgbClr val="FF0000"/>
                </a:solidFill>
                <a:latin typeface="Monotype Corsiva" panose="03010101010201010101" pitchFamily="66" charset="0"/>
              </a:rPr>
              <a:t>Мурманск</a:t>
            </a:r>
            <a:endParaRPr lang="ru-RU" sz="3200" b="1" i="0" dirty="0">
              <a:solidFill>
                <a:srgbClr val="FF0000"/>
              </a:solidFill>
              <a:effectLst/>
              <a:latin typeface="Monotype Corsiva" panose="03010101010201010101" pitchFamily="66" charset="0"/>
            </a:endParaRPr>
          </a:p>
        </p:txBody>
      </p:sp>
      <p:pic>
        <p:nvPicPr>
          <p:cNvPr id="8" name="Рисунок 7"/>
          <p:cNvPicPr>
            <a:picLocks noChangeAspect="1"/>
          </p:cNvPicPr>
          <p:nvPr/>
        </p:nvPicPr>
        <p:blipFill>
          <a:blip r:embed="rId4"/>
          <a:stretch>
            <a:fillRect/>
          </a:stretch>
        </p:blipFill>
        <p:spPr>
          <a:xfrm>
            <a:off x="7093629" y="870903"/>
            <a:ext cx="4388122" cy="2849421"/>
          </a:xfrm>
          <a:prstGeom prst="rect">
            <a:avLst/>
          </a:prstGeom>
          <a:ln>
            <a:noFill/>
          </a:ln>
          <a:effectLst>
            <a:softEdge rad="112500"/>
          </a:effectLst>
        </p:spPr>
      </p:pic>
      <p:pic>
        <p:nvPicPr>
          <p:cNvPr id="9" name="Рисунок 8"/>
          <p:cNvPicPr>
            <a:picLocks noChangeAspect="1"/>
          </p:cNvPicPr>
          <p:nvPr/>
        </p:nvPicPr>
        <p:blipFill>
          <a:blip r:embed="rId5"/>
          <a:stretch>
            <a:fillRect/>
          </a:stretch>
        </p:blipFill>
        <p:spPr>
          <a:xfrm>
            <a:off x="254182" y="3720324"/>
            <a:ext cx="4275908" cy="2915607"/>
          </a:xfrm>
          <a:prstGeom prst="rect">
            <a:avLst/>
          </a:prstGeom>
          <a:ln>
            <a:noFill/>
          </a:ln>
          <a:effectLst>
            <a:softEdge rad="112500"/>
          </a:effectLst>
        </p:spPr>
      </p:pic>
      <p:pic>
        <p:nvPicPr>
          <p:cNvPr id="10" name="Рисунок 9"/>
          <p:cNvPicPr>
            <a:picLocks noChangeAspect="1"/>
          </p:cNvPicPr>
          <p:nvPr/>
        </p:nvPicPr>
        <p:blipFill>
          <a:blip r:embed="rId6"/>
          <a:stretch>
            <a:fillRect/>
          </a:stretch>
        </p:blipFill>
        <p:spPr>
          <a:xfrm>
            <a:off x="7093628" y="3720324"/>
            <a:ext cx="4388123" cy="2915607"/>
          </a:xfrm>
          <a:prstGeom prst="rect">
            <a:avLst/>
          </a:prstGeom>
          <a:ln>
            <a:noFill/>
          </a:ln>
          <a:effectLst>
            <a:softEdge rad="112500"/>
          </a:effectLst>
        </p:spPr>
      </p:pic>
    </p:spTree>
    <p:extLst>
      <p:ext uri="{BB962C8B-B14F-4D97-AF65-F5344CB8AC3E}">
        <p14:creationId xmlns:p14="http://schemas.microsoft.com/office/powerpoint/2010/main" val="25471965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Прямоугольник 4"/>
          <p:cNvSpPr/>
          <p:nvPr/>
        </p:nvSpPr>
        <p:spPr>
          <a:xfrm>
            <a:off x="1175657" y="548640"/>
            <a:ext cx="5575041" cy="584775"/>
          </a:xfrm>
          <a:prstGeom prst="rect">
            <a:avLst/>
          </a:prstGeom>
        </p:spPr>
        <p:txBody>
          <a:bodyPr wrap="square">
            <a:spAutoFit/>
          </a:bodyPr>
          <a:lstStyle/>
          <a:p>
            <a:r>
              <a:rPr lang="ru-RU" sz="3200" b="1" dirty="0">
                <a:solidFill>
                  <a:srgbClr val="FF0000"/>
                </a:solidFill>
                <a:latin typeface="Monotype Corsiva" panose="03010101010201010101" pitchFamily="66" charset="0"/>
              </a:rPr>
              <a:t>Смоленск</a:t>
            </a:r>
            <a:endParaRPr lang="ru-RU" sz="3200" b="1" i="0" dirty="0">
              <a:solidFill>
                <a:srgbClr val="FF0000"/>
              </a:solidFill>
              <a:effectLst/>
              <a:latin typeface="Monotype Corsiva" panose="03010101010201010101" pitchFamily="66" charset="0"/>
            </a:endParaRPr>
          </a:p>
        </p:txBody>
      </p:sp>
      <p:pic>
        <p:nvPicPr>
          <p:cNvPr id="6" name="Рисунок 5"/>
          <p:cNvPicPr>
            <a:picLocks noChangeAspect="1"/>
          </p:cNvPicPr>
          <p:nvPr/>
        </p:nvPicPr>
        <p:blipFill>
          <a:blip r:embed="rId3"/>
          <a:stretch>
            <a:fillRect/>
          </a:stretch>
        </p:blipFill>
        <p:spPr>
          <a:xfrm>
            <a:off x="554627" y="917972"/>
            <a:ext cx="4532811" cy="2700440"/>
          </a:xfrm>
          <a:prstGeom prst="rect">
            <a:avLst/>
          </a:prstGeom>
          <a:ln>
            <a:noFill/>
          </a:ln>
          <a:effectLst>
            <a:softEdge rad="112500"/>
          </a:effectLst>
        </p:spPr>
      </p:pic>
      <p:sp>
        <p:nvSpPr>
          <p:cNvPr id="7" name="Прямоугольник 6"/>
          <p:cNvSpPr/>
          <p:nvPr/>
        </p:nvSpPr>
        <p:spPr>
          <a:xfrm>
            <a:off x="7850777" y="548640"/>
            <a:ext cx="2560319" cy="584775"/>
          </a:xfrm>
          <a:prstGeom prst="rect">
            <a:avLst/>
          </a:prstGeom>
        </p:spPr>
        <p:txBody>
          <a:bodyPr wrap="square">
            <a:spAutoFit/>
          </a:bodyPr>
          <a:lstStyle/>
          <a:p>
            <a:r>
              <a:rPr lang="ru-RU" sz="3200" b="1" dirty="0">
                <a:solidFill>
                  <a:srgbClr val="FF0000"/>
                </a:solidFill>
                <a:latin typeface="Monotype Corsiva" panose="03010101010201010101" pitchFamily="66" charset="0"/>
              </a:rPr>
              <a:t>Севастополь</a:t>
            </a:r>
            <a:endParaRPr lang="ru-RU" sz="3200" b="1" i="0" dirty="0">
              <a:solidFill>
                <a:srgbClr val="FF0000"/>
              </a:solidFill>
              <a:effectLst/>
              <a:latin typeface="Monotype Corsiva" panose="03010101010201010101" pitchFamily="66" charset="0"/>
            </a:endParaRPr>
          </a:p>
        </p:txBody>
      </p:sp>
      <p:pic>
        <p:nvPicPr>
          <p:cNvPr id="8" name="Рисунок 7"/>
          <p:cNvPicPr>
            <a:picLocks noChangeAspect="1"/>
          </p:cNvPicPr>
          <p:nvPr/>
        </p:nvPicPr>
        <p:blipFill>
          <a:blip r:embed="rId4"/>
          <a:stretch>
            <a:fillRect/>
          </a:stretch>
        </p:blipFill>
        <p:spPr>
          <a:xfrm>
            <a:off x="6962502" y="917972"/>
            <a:ext cx="4532812" cy="2700440"/>
          </a:xfrm>
          <a:prstGeom prst="rect">
            <a:avLst/>
          </a:prstGeom>
          <a:ln>
            <a:noFill/>
          </a:ln>
          <a:effectLst>
            <a:softEdge rad="112500"/>
          </a:effectLst>
        </p:spPr>
      </p:pic>
      <p:pic>
        <p:nvPicPr>
          <p:cNvPr id="9" name="Рисунок 8"/>
          <p:cNvPicPr>
            <a:picLocks noChangeAspect="1"/>
          </p:cNvPicPr>
          <p:nvPr/>
        </p:nvPicPr>
        <p:blipFill>
          <a:blip r:embed="rId5"/>
          <a:stretch>
            <a:fillRect/>
          </a:stretch>
        </p:blipFill>
        <p:spPr>
          <a:xfrm>
            <a:off x="6962502" y="3618412"/>
            <a:ext cx="4532812" cy="2972616"/>
          </a:xfrm>
          <a:prstGeom prst="rect">
            <a:avLst/>
          </a:prstGeom>
          <a:ln>
            <a:noFill/>
          </a:ln>
          <a:effectLst>
            <a:softEdge rad="112500"/>
          </a:effectLst>
        </p:spPr>
      </p:pic>
      <p:pic>
        <p:nvPicPr>
          <p:cNvPr id="10" name="Рисунок 9"/>
          <p:cNvPicPr>
            <a:picLocks noChangeAspect="1"/>
          </p:cNvPicPr>
          <p:nvPr/>
        </p:nvPicPr>
        <p:blipFill>
          <a:blip r:embed="rId6"/>
          <a:stretch>
            <a:fillRect/>
          </a:stretch>
        </p:blipFill>
        <p:spPr>
          <a:xfrm>
            <a:off x="554627" y="3618412"/>
            <a:ext cx="4532811" cy="2972616"/>
          </a:xfrm>
          <a:prstGeom prst="rect">
            <a:avLst/>
          </a:prstGeom>
          <a:ln>
            <a:noFill/>
          </a:ln>
          <a:effectLst>
            <a:softEdge rad="112500"/>
          </a:effectLst>
        </p:spPr>
      </p:pic>
    </p:spTree>
    <p:extLst>
      <p:ext uri="{BB962C8B-B14F-4D97-AF65-F5344CB8AC3E}">
        <p14:creationId xmlns:p14="http://schemas.microsoft.com/office/powerpoint/2010/main" val="17372310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Прямоугольник 4"/>
          <p:cNvSpPr/>
          <p:nvPr/>
        </p:nvSpPr>
        <p:spPr>
          <a:xfrm>
            <a:off x="4323805" y="613954"/>
            <a:ext cx="2730137" cy="584775"/>
          </a:xfrm>
          <a:prstGeom prst="rect">
            <a:avLst/>
          </a:prstGeom>
        </p:spPr>
        <p:txBody>
          <a:bodyPr wrap="square">
            <a:spAutoFit/>
          </a:bodyPr>
          <a:lstStyle/>
          <a:p>
            <a:pPr algn="ctr"/>
            <a:r>
              <a:rPr lang="ru-RU" sz="3200" b="1" dirty="0">
                <a:solidFill>
                  <a:srgbClr val="FF0000"/>
                </a:solidFill>
                <a:latin typeface="Monotype Corsiva" panose="03010101010201010101" pitchFamily="66" charset="0"/>
              </a:rPr>
              <a:t>Керчь</a:t>
            </a:r>
            <a:endParaRPr lang="ru-RU" sz="3200" b="1" i="0" dirty="0">
              <a:solidFill>
                <a:srgbClr val="FF0000"/>
              </a:solidFill>
              <a:effectLst/>
              <a:latin typeface="Monotype Corsiva" panose="03010101010201010101" pitchFamily="66" charset="0"/>
            </a:endParaRPr>
          </a:p>
        </p:txBody>
      </p:sp>
      <p:pic>
        <p:nvPicPr>
          <p:cNvPr id="6" name="Рисунок 5"/>
          <p:cNvPicPr>
            <a:picLocks noChangeAspect="1"/>
          </p:cNvPicPr>
          <p:nvPr/>
        </p:nvPicPr>
        <p:blipFill>
          <a:blip r:embed="rId3"/>
          <a:stretch>
            <a:fillRect/>
          </a:stretch>
        </p:blipFill>
        <p:spPr>
          <a:xfrm>
            <a:off x="838200" y="1690688"/>
            <a:ext cx="4530634" cy="3444594"/>
          </a:xfrm>
          <a:prstGeom prst="rect">
            <a:avLst/>
          </a:prstGeom>
          <a:ln>
            <a:noFill/>
          </a:ln>
          <a:effectLst>
            <a:softEdge rad="112500"/>
          </a:effectLst>
        </p:spPr>
      </p:pic>
      <p:pic>
        <p:nvPicPr>
          <p:cNvPr id="7" name="Рисунок 6"/>
          <p:cNvPicPr>
            <a:picLocks noChangeAspect="1"/>
          </p:cNvPicPr>
          <p:nvPr/>
        </p:nvPicPr>
        <p:blipFill>
          <a:blip r:embed="rId4"/>
          <a:stretch>
            <a:fillRect/>
          </a:stretch>
        </p:blipFill>
        <p:spPr>
          <a:xfrm>
            <a:off x="6858000" y="1690689"/>
            <a:ext cx="4362994" cy="3444594"/>
          </a:xfrm>
          <a:prstGeom prst="rect">
            <a:avLst/>
          </a:prstGeom>
          <a:ln>
            <a:noFill/>
          </a:ln>
          <a:effectLst>
            <a:softEdge rad="112500"/>
          </a:effectLst>
        </p:spPr>
      </p:pic>
    </p:spTree>
    <p:extLst>
      <p:ext uri="{BB962C8B-B14F-4D97-AF65-F5344CB8AC3E}">
        <p14:creationId xmlns:p14="http://schemas.microsoft.com/office/powerpoint/2010/main" val="4721972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8848845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 name="Объект 12"/>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0415521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Прямоугольник 4"/>
          <p:cNvSpPr/>
          <p:nvPr/>
        </p:nvSpPr>
        <p:spPr>
          <a:xfrm>
            <a:off x="2521131" y="2055813"/>
            <a:ext cx="7117252" cy="923330"/>
          </a:xfrm>
          <a:prstGeom prst="rect">
            <a:avLst/>
          </a:prstGeom>
          <a:noFill/>
        </p:spPr>
        <p:txBody>
          <a:bodyPr wrap="square" lIns="91440" tIns="45720" rIns="91440" bIns="45720">
            <a:spAutoFit/>
          </a:bodyPr>
          <a:lstStyle/>
          <a:p>
            <a:pPr algn="ctr"/>
            <a:r>
              <a:rPr lang="ru-RU" sz="5400" b="1" cap="none" spc="0" dirty="0" smtClean="0">
                <a:ln w="12700">
                  <a:solidFill>
                    <a:schemeClr val="tx2">
                      <a:lumMod val="75000"/>
                    </a:schemeClr>
                  </a:solidFill>
                  <a:prstDash val="solid"/>
                </a:ln>
                <a:solidFill>
                  <a:srgbClr val="660033"/>
                </a:solidFill>
                <a:effectLst>
                  <a:outerShdw dist="38100" dir="2640000" algn="bl" rotWithShape="0">
                    <a:schemeClr val="tx2">
                      <a:lumMod val="75000"/>
                    </a:schemeClr>
                  </a:outerShdw>
                </a:effectLst>
              </a:rPr>
              <a:t>Долгожданная Победа</a:t>
            </a:r>
            <a:endParaRPr lang="ru-RU" sz="5400" b="1" cap="none" spc="0" dirty="0">
              <a:ln w="12700">
                <a:solidFill>
                  <a:schemeClr val="tx2">
                    <a:lumMod val="75000"/>
                  </a:schemeClr>
                </a:solidFill>
                <a:prstDash val="solid"/>
              </a:ln>
              <a:solidFill>
                <a:srgbClr val="660033"/>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6399135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Прямоугольник 4"/>
          <p:cNvSpPr/>
          <p:nvPr/>
        </p:nvSpPr>
        <p:spPr>
          <a:xfrm>
            <a:off x="1345474" y="1097279"/>
            <a:ext cx="3056709" cy="369332"/>
          </a:xfrm>
          <a:prstGeom prst="rect">
            <a:avLst/>
          </a:prstGeom>
        </p:spPr>
        <p:txBody>
          <a:bodyPr wrap="square">
            <a:spAutoFit/>
          </a:bodyPr>
          <a:lstStyle/>
          <a:p>
            <a:endParaRPr lang="ru-RU" dirty="0"/>
          </a:p>
        </p:txBody>
      </p:sp>
      <p:sp>
        <p:nvSpPr>
          <p:cNvPr id="6" name="Прямоугольник 5"/>
          <p:cNvSpPr/>
          <p:nvPr/>
        </p:nvSpPr>
        <p:spPr>
          <a:xfrm>
            <a:off x="6003635" y="2967335"/>
            <a:ext cx="184730" cy="923330"/>
          </a:xfrm>
          <a:prstGeom prst="rect">
            <a:avLst/>
          </a:prstGeom>
          <a:noFill/>
        </p:spPr>
        <p:txBody>
          <a:bodyPr wrap="none" lIns="91440" tIns="45720" rIns="91440" bIns="45720">
            <a:spAutoFit/>
          </a:bodyPr>
          <a:lstStyle/>
          <a:p>
            <a:pPr algn="ct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7" name="Прямоугольник 6"/>
          <p:cNvSpPr/>
          <p:nvPr/>
        </p:nvSpPr>
        <p:spPr>
          <a:xfrm>
            <a:off x="4402183" y="2967335"/>
            <a:ext cx="1786182" cy="923330"/>
          </a:xfrm>
          <a:prstGeom prst="rect">
            <a:avLst/>
          </a:prstGeom>
          <a:noFill/>
        </p:spPr>
        <p:txBody>
          <a:bodyPr wrap="square" lIns="91440" tIns="45720" rIns="91440" bIns="45720">
            <a:spAutoFit/>
          </a:bodyPr>
          <a:lstStyle/>
          <a:p>
            <a:pPr algn="ctr"/>
            <a:endPar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Прямоугольник 7"/>
          <p:cNvSpPr/>
          <p:nvPr/>
        </p:nvSpPr>
        <p:spPr>
          <a:xfrm>
            <a:off x="5159829" y="2967335"/>
            <a:ext cx="1028536" cy="923330"/>
          </a:xfrm>
          <a:prstGeom prst="rect">
            <a:avLst/>
          </a:prstGeom>
          <a:noFill/>
        </p:spPr>
        <p:txBody>
          <a:bodyPr wrap="square" lIns="91440" tIns="45720" rIns="91440" bIns="45720">
            <a:spAutoFit/>
          </a:bodyPr>
          <a:lstStyle/>
          <a:p>
            <a:pPr algn="ctr"/>
            <a:endPar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Прямоугольник 8"/>
          <p:cNvSpPr/>
          <p:nvPr/>
        </p:nvSpPr>
        <p:spPr>
          <a:xfrm>
            <a:off x="6003635" y="2967335"/>
            <a:ext cx="184731" cy="923330"/>
          </a:xfrm>
          <a:prstGeom prst="rect">
            <a:avLst/>
          </a:prstGeom>
          <a:noFill/>
        </p:spPr>
        <p:txBody>
          <a:bodyPr wrap="none" lIns="91440" tIns="45720" rIns="91440" bIns="45720">
            <a:spAutoFit/>
          </a:bodyPr>
          <a:lstStyle/>
          <a:p>
            <a:pPr algn="ctr"/>
            <a:endPar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Прямоугольник 9"/>
          <p:cNvSpPr/>
          <p:nvPr/>
        </p:nvSpPr>
        <p:spPr>
          <a:xfrm>
            <a:off x="5865223" y="365125"/>
            <a:ext cx="5747657" cy="584775"/>
          </a:xfrm>
          <a:prstGeom prst="rect">
            <a:avLst/>
          </a:prstGeom>
        </p:spPr>
        <p:txBody>
          <a:bodyPr wrap="square">
            <a:spAutoFit/>
          </a:bodyPr>
          <a:lstStyle/>
          <a:p>
            <a:endParaRPr lang="ru-RU" sz="3200" dirty="0"/>
          </a:p>
        </p:txBody>
      </p:sp>
      <p:sp>
        <p:nvSpPr>
          <p:cNvPr id="11" name="Прямоугольник 10"/>
          <p:cNvSpPr/>
          <p:nvPr/>
        </p:nvSpPr>
        <p:spPr>
          <a:xfrm>
            <a:off x="5865223" y="509451"/>
            <a:ext cx="5068387" cy="4401205"/>
          </a:xfrm>
          <a:prstGeom prst="rect">
            <a:avLst/>
          </a:prstGeom>
        </p:spPr>
        <p:txBody>
          <a:bodyPr wrap="square">
            <a:spAutoFit/>
          </a:bodyPr>
          <a:lstStyle/>
          <a:p>
            <a:pPr fontAlgn="base"/>
            <a:r>
              <a:rPr lang="ru-RU" sz="2800" b="0" dirty="0">
                <a:solidFill>
                  <a:srgbClr val="222222"/>
                </a:solidFill>
                <a:effectLst/>
                <a:latin typeface="Monotype Corsiva" panose="03010101010201010101" pitchFamily="66" charset="0"/>
              </a:rPr>
              <a:t>«Никто не забыт и ничто не забыто» —</a:t>
            </a:r>
            <a:br>
              <a:rPr lang="ru-RU" sz="2800" b="0" dirty="0">
                <a:solidFill>
                  <a:srgbClr val="222222"/>
                </a:solidFill>
                <a:effectLst/>
                <a:latin typeface="Monotype Corsiva" panose="03010101010201010101" pitchFamily="66" charset="0"/>
              </a:rPr>
            </a:br>
            <a:r>
              <a:rPr lang="ru-RU" sz="2800" b="0" dirty="0">
                <a:solidFill>
                  <a:srgbClr val="222222"/>
                </a:solidFill>
                <a:effectLst/>
                <a:latin typeface="Monotype Corsiva" panose="03010101010201010101" pitchFamily="66" charset="0"/>
              </a:rPr>
              <a:t>Горящая надпись на глыбе гранита.</a:t>
            </a:r>
          </a:p>
          <a:p>
            <a:pPr fontAlgn="base"/>
            <a:r>
              <a:rPr lang="ru-RU" sz="2800" b="0" dirty="0">
                <a:solidFill>
                  <a:srgbClr val="222222"/>
                </a:solidFill>
                <a:effectLst/>
                <a:latin typeface="Monotype Corsiva" panose="03010101010201010101" pitchFamily="66" charset="0"/>
              </a:rPr>
              <a:t>Поблекшими листьями ветер играет</a:t>
            </a:r>
            <a:br>
              <a:rPr lang="ru-RU" sz="2800" b="0" dirty="0">
                <a:solidFill>
                  <a:srgbClr val="222222"/>
                </a:solidFill>
                <a:effectLst/>
                <a:latin typeface="Monotype Corsiva" panose="03010101010201010101" pitchFamily="66" charset="0"/>
              </a:rPr>
            </a:br>
            <a:r>
              <a:rPr lang="ru-RU" sz="2800" b="0" dirty="0">
                <a:solidFill>
                  <a:srgbClr val="222222"/>
                </a:solidFill>
                <a:effectLst/>
                <a:latin typeface="Monotype Corsiva" panose="03010101010201010101" pitchFamily="66" charset="0"/>
              </a:rPr>
              <a:t>И снегом холодным венки засыпает.</a:t>
            </a:r>
          </a:p>
          <a:p>
            <a:pPr fontAlgn="base"/>
            <a:r>
              <a:rPr lang="ru-RU" sz="2800" b="0" dirty="0">
                <a:solidFill>
                  <a:srgbClr val="222222"/>
                </a:solidFill>
                <a:effectLst/>
                <a:latin typeface="Monotype Corsiva" panose="03010101010201010101" pitchFamily="66" charset="0"/>
              </a:rPr>
              <a:t>Но, словно огонь, у подножья – гвоздика.</a:t>
            </a:r>
            <a:br>
              <a:rPr lang="ru-RU" sz="2800" b="0" dirty="0">
                <a:solidFill>
                  <a:srgbClr val="222222"/>
                </a:solidFill>
                <a:effectLst/>
                <a:latin typeface="Monotype Corsiva" panose="03010101010201010101" pitchFamily="66" charset="0"/>
              </a:rPr>
            </a:br>
            <a:r>
              <a:rPr lang="ru-RU" sz="2800" b="0" dirty="0">
                <a:solidFill>
                  <a:srgbClr val="222222"/>
                </a:solidFill>
                <a:effectLst/>
                <a:latin typeface="Monotype Corsiva" panose="03010101010201010101" pitchFamily="66" charset="0"/>
              </a:rPr>
              <a:t>Никто не забыт и ничто не забыто.</a:t>
            </a:r>
          </a:p>
        </p:txBody>
      </p:sp>
      <p:sp>
        <p:nvSpPr>
          <p:cNvPr id="12" name="AutoShape 2" descr="https://sensum-club.pro/wp-content/uploads/2017/12/1-4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 name="Рисунок 12"/>
          <p:cNvPicPr>
            <a:picLocks noChangeAspect="1"/>
          </p:cNvPicPr>
          <p:nvPr/>
        </p:nvPicPr>
        <p:blipFill>
          <a:blip r:embed="rId3"/>
          <a:stretch>
            <a:fillRect/>
          </a:stretch>
        </p:blipFill>
        <p:spPr>
          <a:xfrm>
            <a:off x="63500" y="4499815"/>
            <a:ext cx="3388722" cy="2245028"/>
          </a:xfrm>
          <a:prstGeom prst="rect">
            <a:avLst/>
          </a:prstGeom>
          <a:ln>
            <a:noFill/>
          </a:ln>
          <a:effectLst>
            <a:softEdge rad="112500"/>
          </a:effectLst>
        </p:spPr>
      </p:pic>
      <p:pic>
        <p:nvPicPr>
          <p:cNvPr id="14" name="Рисунок 13"/>
          <p:cNvPicPr>
            <a:picLocks noChangeAspect="1"/>
          </p:cNvPicPr>
          <p:nvPr/>
        </p:nvPicPr>
        <p:blipFill>
          <a:blip r:embed="rId4"/>
          <a:stretch>
            <a:fillRect/>
          </a:stretch>
        </p:blipFill>
        <p:spPr>
          <a:xfrm>
            <a:off x="2409377" y="3532836"/>
            <a:ext cx="3344080" cy="2252854"/>
          </a:xfrm>
          <a:prstGeom prst="rect">
            <a:avLst/>
          </a:prstGeom>
          <a:ln>
            <a:noFill/>
          </a:ln>
          <a:effectLst>
            <a:softEdge rad="112500"/>
          </a:effectLst>
        </p:spPr>
      </p:pic>
      <p:pic>
        <p:nvPicPr>
          <p:cNvPr id="15" name="Рисунок 14"/>
          <p:cNvPicPr>
            <a:picLocks noChangeAspect="1"/>
          </p:cNvPicPr>
          <p:nvPr/>
        </p:nvPicPr>
        <p:blipFill>
          <a:blip r:embed="rId5"/>
          <a:stretch>
            <a:fillRect/>
          </a:stretch>
        </p:blipFill>
        <p:spPr>
          <a:xfrm>
            <a:off x="26853" y="2072755"/>
            <a:ext cx="3170642" cy="2358798"/>
          </a:xfrm>
          <a:prstGeom prst="rect">
            <a:avLst/>
          </a:prstGeom>
          <a:ln>
            <a:noFill/>
          </a:ln>
          <a:effectLst>
            <a:softEdge rad="112500"/>
          </a:effectLst>
        </p:spPr>
      </p:pic>
      <p:pic>
        <p:nvPicPr>
          <p:cNvPr id="16" name="Рисунок 15"/>
          <p:cNvPicPr>
            <a:picLocks noChangeAspect="1"/>
          </p:cNvPicPr>
          <p:nvPr/>
        </p:nvPicPr>
        <p:blipFill>
          <a:blip r:embed="rId6"/>
          <a:stretch>
            <a:fillRect/>
          </a:stretch>
        </p:blipFill>
        <p:spPr>
          <a:xfrm>
            <a:off x="2793460" y="1441747"/>
            <a:ext cx="3056337" cy="2037558"/>
          </a:xfrm>
          <a:prstGeom prst="rect">
            <a:avLst/>
          </a:prstGeom>
          <a:ln>
            <a:noFill/>
          </a:ln>
          <a:effectLst>
            <a:softEdge rad="112500"/>
          </a:effectLst>
        </p:spPr>
      </p:pic>
    </p:spTree>
    <p:extLst>
      <p:ext uri="{BB962C8B-B14F-4D97-AF65-F5344CB8AC3E}">
        <p14:creationId xmlns:p14="http://schemas.microsoft.com/office/powerpoint/2010/main" val="19953889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6" name="Прямоугольник 5"/>
          <p:cNvSpPr/>
          <p:nvPr/>
        </p:nvSpPr>
        <p:spPr>
          <a:xfrm>
            <a:off x="5303520" y="1690688"/>
            <a:ext cx="6688183" cy="400110"/>
          </a:xfrm>
          <a:prstGeom prst="rect">
            <a:avLst/>
          </a:prstGeom>
        </p:spPr>
        <p:txBody>
          <a:bodyPr wrap="square">
            <a:spAutoFit/>
          </a:bodyPr>
          <a:lstStyle/>
          <a:p>
            <a:endParaRPr lang="ru-RU" sz="2000" dirty="0">
              <a:latin typeface="Times New Roman" panose="02020603050405020304" pitchFamily="18" charset="0"/>
              <a:cs typeface="Times New Roman" panose="02020603050405020304" pitchFamily="18" charset="0"/>
            </a:endParaRPr>
          </a:p>
        </p:txBody>
      </p:sp>
      <p:pic>
        <p:nvPicPr>
          <p:cNvPr id="11" name="Объект 10"/>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50745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77389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Прямоугольник 4"/>
          <p:cNvSpPr/>
          <p:nvPr/>
        </p:nvSpPr>
        <p:spPr>
          <a:xfrm>
            <a:off x="1828799" y="182880"/>
            <a:ext cx="8765177" cy="923330"/>
          </a:xfrm>
          <a:prstGeom prst="rect">
            <a:avLst/>
          </a:prstGeom>
          <a:noFill/>
        </p:spPr>
        <p:txBody>
          <a:bodyPr wrap="square" lIns="91440" tIns="45720" rIns="91440" bIns="45720">
            <a:spAutoFit/>
          </a:bodyPr>
          <a:lstStyle/>
          <a:p>
            <a:pPr algn="ctr"/>
            <a:r>
              <a:rPr lang="ru-RU" sz="5400" b="1" cap="none" spc="0" dirty="0" smtClean="0">
                <a:ln w="13462">
                  <a:solidFill>
                    <a:srgbClr val="7030A0"/>
                  </a:solidFill>
                  <a:prstDash val="solid"/>
                </a:ln>
                <a:solidFill>
                  <a:srgbClr val="FF0000"/>
                </a:solidFill>
                <a:effectLst>
                  <a:outerShdw dist="38100" dir="2700000" algn="bl" rotWithShape="0">
                    <a:schemeClr val="accent5"/>
                  </a:outerShdw>
                </a:effectLst>
              </a:rPr>
              <a:t>ПАРАД ПОБЕДЫ 1945 года</a:t>
            </a:r>
            <a:endParaRPr lang="ru-RU" sz="5400" b="1" cap="none" spc="0" dirty="0">
              <a:ln w="13462">
                <a:solidFill>
                  <a:srgbClr val="7030A0"/>
                </a:solidFill>
                <a:prstDash val="solid"/>
              </a:ln>
              <a:solidFill>
                <a:srgbClr val="FF0000"/>
              </a:solidFill>
              <a:effectLst>
                <a:outerShdw dist="38100" dir="2700000" algn="bl" rotWithShape="0">
                  <a:schemeClr val="accent5"/>
                </a:outerShdw>
              </a:effectLst>
            </a:endParaRPr>
          </a:p>
        </p:txBody>
      </p:sp>
      <p:pic>
        <p:nvPicPr>
          <p:cNvPr id="6" name="Рисунок 5"/>
          <p:cNvPicPr>
            <a:picLocks noChangeAspect="1"/>
          </p:cNvPicPr>
          <p:nvPr/>
        </p:nvPicPr>
        <p:blipFill>
          <a:blip r:embed="rId3"/>
          <a:stretch>
            <a:fillRect/>
          </a:stretch>
        </p:blipFill>
        <p:spPr>
          <a:xfrm>
            <a:off x="444137" y="1471334"/>
            <a:ext cx="4127863" cy="2813284"/>
          </a:xfrm>
          <a:prstGeom prst="rect">
            <a:avLst/>
          </a:prstGeom>
          <a:ln>
            <a:noFill/>
          </a:ln>
          <a:effectLst>
            <a:softEdge rad="112500"/>
          </a:effectLst>
        </p:spPr>
      </p:pic>
      <p:pic>
        <p:nvPicPr>
          <p:cNvPr id="7" name="Рисунок 6"/>
          <p:cNvPicPr>
            <a:picLocks noChangeAspect="1"/>
          </p:cNvPicPr>
          <p:nvPr/>
        </p:nvPicPr>
        <p:blipFill>
          <a:blip r:embed="rId4"/>
          <a:stretch>
            <a:fillRect/>
          </a:stretch>
        </p:blipFill>
        <p:spPr>
          <a:xfrm>
            <a:off x="6652260" y="1471334"/>
            <a:ext cx="4359729" cy="2813284"/>
          </a:xfrm>
          <a:prstGeom prst="rect">
            <a:avLst/>
          </a:prstGeom>
          <a:ln>
            <a:noFill/>
          </a:ln>
          <a:effectLst>
            <a:softEdge rad="112500"/>
          </a:effectLst>
        </p:spPr>
      </p:pic>
      <p:pic>
        <p:nvPicPr>
          <p:cNvPr id="8" name="Рисунок 7"/>
          <p:cNvPicPr>
            <a:picLocks noChangeAspect="1"/>
          </p:cNvPicPr>
          <p:nvPr/>
        </p:nvPicPr>
        <p:blipFill>
          <a:blip r:embed="rId5"/>
          <a:stretch>
            <a:fillRect/>
          </a:stretch>
        </p:blipFill>
        <p:spPr>
          <a:xfrm>
            <a:off x="3522616" y="4186578"/>
            <a:ext cx="4572000" cy="2769462"/>
          </a:xfrm>
          <a:prstGeom prst="rect">
            <a:avLst/>
          </a:prstGeom>
          <a:ln>
            <a:noFill/>
          </a:ln>
          <a:effectLst>
            <a:softEdge rad="112500"/>
          </a:effectLst>
        </p:spPr>
      </p:pic>
    </p:spTree>
    <p:extLst>
      <p:ext uri="{BB962C8B-B14F-4D97-AF65-F5344CB8AC3E}">
        <p14:creationId xmlns:p14="http://schemas.microsoft.com/office/powerpoint/2010/main" val="34680830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4159027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Прямоугольник 4"/>
          <p:cNvSpPr/>
          <p:nvPr/>
        </p:nvSpPr>
        <p:spPr>
          <a:xfrm>
            <a:off x="91440" y="239891"/>
            <a:ext cx="9052560" cy="830997"/>
          </a:xfrm>
          <a:prstGeom prst="rect">
            <a:avLst/>
          </a:prstGeom>
        </p:spPr>
        <p:txBody>
          <a:bodyPr wrap="square">
            <a:spAutoFit/>
          </a:bodyPr>
          <a:lstStyle/>
          <a:p>
            <a:r>
              <a:rPr lang="ru-RU" sz="2400" b="0" i="0" dirty="0">
                <a:solidFill>
                  <a:schemeClr val="accent5">
                    <a:lumMod val="50000"/>
                  </a:schemeClr>
                </a:solidFill>
                <a:effectLst/>
                <a:latin typeface="Monotype Corsiva" panose="03010101010201010101" pitchFamily="66" charset="0"/>
              </a:rPr>
              <a:t>На рассвете 22 июня 1941 года, на мирные, ещё спящие города и села нашей Родины, с аэродромов поднялись в воздух немецкие самолеты с бомбами. </a:t>
            </a:r>
            <a:endParaRPr lang="ru-RU" sz="2400" dirty="0">
              <a:solidFill>
                <a:schemeClr val="accent5">
                  <a:lumMod val="50000"/>
                </a:schemeClr>
              </a:solidFill>
              <a:latin typeface="Monotype Corsiva" panose="03010101010201010101" pitchFamily="66" charset="0"/>
            </a:endParaRPr>
          </a:p>
        </p:txBody>
      </p:sp>
      <p:sp>
        <p:nvSpPr>
          <p:cNvPr id="8" name="Прямоугольник 7"/>
          <p:cNvSpPr/>
          <p:nvPr/>
        </p:nvSpPr>
        <p:spPr>
          <a:xfrm>
            <a:off x="91440" y="1196123"/>
            <a:ext cx="9144000" cy="830997"/>
          </a:xfrm>
          <a:prstGeom prst="rect">
            <a:avLst/>
          </a:prstGeom>
        </p:spPr>
        <p:txBody>
          <a:bodyPr wrap="square">
            <a:spAutoFit/>
          </a:bodyPr>
          <a:lstStyle/>
          <a:p>
            <a:r>
              <a:rPr lang="ru-RU" sz="2400" b="0" i="0" dirty="0">
                <a:solidFill>
                  <a:schemeClr val="accent5">
                    <a:lumMod val="50000"/>
                  </a:schemeClr>
                </a:solidFill>
                <a:effectLst/>
                <a:latin typeface="Monotype Corsiva" panose="03010101010201010101" pitchFamily="66" charset="0"/>
              </a:rPr>
              <a:t>Немецко-фашистская Германия вероломно, без объявления войны, напала на нашу страну.</a:t>
            </a:r>
            <a:endParaRPr lang="ru-RU" sz="2400" dirty="0">
              <a:solidFill>
                <a:schemeClr val="accent5">
                  <a:lumMod val="50000"/>
                </a:schemeClr>
              </a:solidFill>
              <a:latin typeface="Monotype Corsiva" panose="03010101010201010101" pitchFamily="66" charset="0"/>
            </a:endParaRPr>
          </a:p>
        </p:txBody>
      </p:sp>
      <p:sp>
        <p:nvSpPr>
          <p:cNvPr id="9" name="Прямоугольник 8"/>
          <p:cNvSpPr/>
          <p:nvPr/>
        </p:nvSpPr>
        <p:spPr>
          <a:xfrm>
            <a:off x="195943" y="2152355"/>
            <a:ext cx="8778240" cy="1569660"/>
          </a:xfrm>
          <a:prstGeom prst="rect">
            <a:avLst/>
          </a:prstGeom>
        </p:spPr>
        <p:txBody>
          <a:bodyPr wrap="square">
            <a:spAutoFit/>
          </a:bodyPr>
          <a:lstStyle/>
          <a:p>
            <a:r>
              <a:rPr lang="ru-RU" sz="2400" b="0" i="0" dirty="0">
                <a:solidFill>
                  <a:schemeClr val="accent5">
                    <a:lumMod val="50000"/>
                  </a:schemeClr>
                </a:solidFill>
                <a:effectLst/>
                <a:latin typeface="Monotype Corsiva" panose="03010101010201010101" pitchFamily="66" charset="0"/>
              </a:rPr>
              <a:t>Фашистская Германия хотела уничтожить весь народ нашей страны. </a:t>
            </a:r>
            <a:r>
              <a:rPr lang="ru-RU" sz="2400" dirty="0">
                <a:solidFill>
                  <a:schemeClr val="accent5">
                    <a:lumMod val="50000"/>
                  </a:schemeClr>
                </a:solidFill>
                <a:latin typeface="Monotype Corsiva" panose="03010101010201010101" pitchFamily="66" charset="0"/>
              </a:rPr>
              <a:t>Все люди поднялись на защиту своей Родины. На фронт шли не только воины нашей армии, но даже дети нередко убегали из дома, чтобы воевать с фашистами.</a:t>
            </a:r>
          </a:p>
        </p:txBody>
      </p:sp>
      <p:pic>
        <p:nvPicPr>
          <p:cNvPr id="10" name="Рисунок 9"/>
          <p:cNvPicPr>
            <a:picLocks noChangeAspect="1"/>
          </p:cNvPicPr>
          <p:nvPr/>
        </p:nvPicPr>
        <p:blipFill>
          <a:blip r:embed="rId3"/>
          <a:stretch>
            <a:fillRect/>
          </a:stretch>
        </p:blipFill>
        <p:spPr>
          <a:xfrm>
            <a:off x="0" y="4498845"/>
            <a:ext cx="3921034" cy="2359155"/>
          </a:xfrm>
          <a:prstGeom prst="rect">
            <a:avLst/>
          </a:prstGeom>
          <a:ln>
            <a:noFill/>
          </a:ln>
          <a:effectLst>
            <a:softEdge rad="112500"/>
          </a:effectLst>
        </p:spPr>
      </p:pic>
      <p:pic>
        <p:nvPicPr>
          <p:cNvPr id="11" name="Рисунок 10"/>
          <p:cNvPicPr>
            <a:picLocks noChangeAspect="1"/>
          </p:cNvPicPr>
          <p:nvPr/>
        </p:nvPicPr>
        <p:blipFill>
          <a:blip r:embed="rId4"/>
          <a:stretch>
            <a:fillRect/>
          </a:stretch>
        </p:blipFill>
        <p:spPr>
          <a:xfrm>
            <a:off x="3618410" y="3766007"/>
            <a:ext cx="4820195" cy="3048000"/>
          </a:xfrm>
          <a:prstGeom prst="rect">
            <a:avLst/>
          </a:prstGeom>
          <a:ln>
            <a:noFill/>
          </a:ln>
          <a:effectLst>
            <a:softEdge rad="112500"/>
          </a:effectLst>
        </p:spPr>
      </p:pic>
      <p:pic>
        <p:nvPicPr>
          <p:cNvPr id="12" name="Рисунок 11"/>
          <p:cNvPicPr>
            <a:picLocks noChangeAspect="1"/>
          </p:cNvPicPr>
          <p:nvPr/>
        </p:nvPicPr>
        <p:blipFill>
          <a:blip r:embed="rId5"/>
          <a:stretch>
            <a:fillRect/>
          </a:stretch>
        </p:blipFill>
        <p:spPr>
          <a:xfrm>
            <a:off x="8091623" y="4207145"/>
            <a:ext cx="4112079" cy="2672851"/>
          </a:xfrm>
          <a:prstGeom prst="rect">
            <a:avLst/>
          </a:prstGeom>
          <a:ln>
            <a:noFill/>
          </a:ln>
          <a:effectLst>
            <a:softEdge rad="112500"/>
          </a:effectLst>
        </p:spPr>
      </p:pic>
    </p:spTree>
    <p:extLst>
      <p:ext uri="{BB962C8B-B14F-4D97-AF65-F5344CB8AC3E}">
        <p14:creationId xmlns:p14="http://schemas.microsoft.com/office/powerpoint/2010/main" val="40685771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5" name="Прямоугольник 4"/>
          <p:cNvSpPr/>
          <p:nvPr/>
        </p:nvSpPr>
        <p:spPr>
          <a:xfrm>
            <a:off x="744583" y="222069"/>
            <a:ext cx="8399417" cy="2554545"/>
          </a:xfrm>
          <a:prstGeom prst="rect">
            <a:avLst/>
          </a:prstGeom>
        </p:spPr>
        <p:txBody>
          <a:bodyPr wrap="square">
            <a:spAutoFit/>
          </a:bodyPr>
          <a:lstStyle/>
          <a:p>
            <a:r>
              <a:rPr lang="ru-RU" sz="3200" b="0" i="0" dirty="0">
                <a:solidFill>
                  <a:srgbClr val="383838"/>
                </a:solidFill>
                <a:effectLst/>
                <a:latin typeface="Times New Roman" panose="02020603050405020304" pitchFamily="18" charset="0"/>
                <a:cs typeface="Times New Roman" panose="02020603050405020304" pitchFamily="18" charset="0"/>
              </a:rPr>
              <a:t>Началась самая страшная в истории нашей страны Великая Отечественная война. Она длилась почти четыре года (1418 дней и ночей) и принесла гибель более 27 миллионов советских воинов и мирных граждан.</a:t>
            </a:r>
            <a:endParaRPr lang="ru-RU" sz="3200" dirty="0">
              <a:latin typeface="Times New Roman" panose="02020603050405020304" pitchFamily="18" charset="0"/>
              <a:cs typeface="Times New Roman" panose="02020603050405020304" pitchFamily="18" charset="0"/>
            </a:endParaRPr>
          </a:p>
        </p:txBody>
      </p:sp>
      <p:sp>
        <p:nvSpPr>
          <p:cNvPr id="6" name="AutoShape 2" descr="https://avatars.mds.yandex.net/get-pdb/1908156/8387d94f-6b24-4cc0-9da9-d31d43bc993d/s1200?webp=fals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3"/>
          <a:stretch>
            <a:fillRect/>
          </a:stretch>
        </p:blipFill>
        <p:spPr>
          <a:xfrm>
            <a:off x="0" y="4365366"/>
            <a:ext cx="4415246" cy="2492633"/>
          </a:xfrm>
          <a:prstGeom prst="rect">
            <a:avLst/>
          </a:prstGeom>
          <a:ln>
            <a:noFill/>
          </a:ln>
          <a:effectLst>
            <a:softEdge rad="112500"/>
          </a:effectLst>
        </p:spPr>
      </p:pic>
      <p:pic>
        <p:nvPicPr>
          <p:cNvPr id="8" name="Рисунок 7"/>
          <p:cNvPicPr>
            <a:picLocks noChangeAspect="1"/>
          </p:cNvPicPr>
          <p:nvPr/>
        </p:nvPicPr>
        <p:blipFill>
          <a:blip r:embed="rId4"/>
          <a:stretch>
            <a:fillRect/>
          </a:stretch>
        </p:blipFill>
        <p:spPr>
          <a:xfrm>
            <a:off x="3334022" y="2776614"/>
            <a:ext cx="3651613" cy="2429691"/>
          </a:xfrm>
          <a:prstGeom prst="rect">
            <a:avLst/>
          </a:prstGeom>
          <a:ln>
            <a:noFill/>
          </a:ln>
          <a:effectLst>
            <a:softEdge rad="112500"/>
          </a:effectLst>
        </p:spPr>
      </p:pic>
      <p:pic>
        <p:nvPicPr>
          <p:cNvPr id="9" name="Рисунок 8"/>
          <p:cNvPicPr>
            <a:picLocks noChangeAspect="1"/>
          </p:cNvPicPr>
          <p:nvPr/>
        </p:nvPicPr>
        <p:blipFill>
          <a:blip r:embed="rId5"/>
          <a:stretch>
            <a:fillRect/>
          </a:stretch>
        </p:blipFill>
        <p:spPr>
          <a:xfrm>
            <a:off x="4415246" y="4701846"/>
            <a:ext cx="3963669" cy="2660613"/>
          </a:xfrm>
          <a:prstGeom prst="rect">
            <a:avLst/>
          </a:prstGeom>
          <a:ln>
            <a:noFill/>
          </a:ln>
          <a:effectLst>
            <a:softEdge rad="112500"/>
          </a:effectLst>
        </p:spPr>
      </p:pic>
      <p:pic>
        <p:nvPicPr>
          <p:cNvPr id="11" name="Рисунок 10"/>
          <p:cNvPicPr>
            <a:picLocks noChangeAspect="1"/>
          </p:cNvPicPr>
          <p:nvPr/>
        </p:nvPicPr>
        <p:blipFill>
          <a:blip r:embed="rId6"/>
          <a:stretch>
            <a:fillRect/>
          </a:stretch>
        </p:blipFill>
        <p:spPr>
          <a:xfrm>
            <a:off x="7015026" y="2646940"/>
            <a:ext cx="3790542" cy="2497546"/>
          </a:xfrm>
          <a:prstGeom prst="rect">
            <a:avLst/>
          </a:prstGeom>
          <a:ln>
            <a:noFill/>
          </a:ln>
          <a:effectLst>
            <a:softEdge rad="112500"/>
          </a:effectLst>
        </p:spPr>
      </p:pic>
      <p:pic>
        <p:nvPicPr>
          <p:cNvPr id="12" name="Рисунок 11"/>
          <p:cNvPicPr>
            <a:picLocks noChangeAspect="1"/>
          </p:cNvPicPr>
          <p:nvPr/>
        </p:nvPicPr>
        <p:blipFill>
          <a:blip r:embed="rId7"/>
          <a:stretch>
            <a:fillRect/>
          </a:stretch>
        </p:blipFill>
        <p:spPr>
          <a:xfrm>
            <a:off x="8174037" y="4867390"/>
            <a:ext cx="4222841" cy="2116363"/>
          </a:xfrm>
          <a:prstGeom prst="rect">
            <a:avLst/>
          </a:prstGeom>
          <a:ln>
            <a:noFill/>
          </a:ln>
          <a:effectLst>
            <a:softEdge rad="112500"/>
          </a:effectLst>
        </p:spPr>
      </p:pic>
    </p:spTree>
    <p:extLst>
      <p:ext uri="{BB962C8B-B14F-4D97-AF65-F5344CB8AC3E}">
        <p14:creationId xmlns:p14="http://schemas.microsoft.com/office/powerpoint/2010/main" val="21935184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35" y="0"/>
            <a:ext cx="12192000" cy="6858000"/>
          </a:xfrm>
        </p:spPr>
      </p:pic>
      <p:sp>
        <p:nvSpPr>
          <p:cNvPr id="5" name="Прямоугольник 4"/>
          <p:cNvSpPr/>
          <p:nvPr/>
        </p:nvSpPr>
        <p:spPr>
          <a:xfrm>
            <a:off x="2847704" y="365125"/>
            <a:ext cx="7328262" cy="3046988"/>
          </a:xfrm>
          <a:prstGeom prst="rect">
            <a:avLst/>
          </a:prstGeom>
          <a:noFill/>
        </p:spPr>
        <p:txBody>
          <a:bodyPr wrap="square" lIns="91440" tIns="45720" rIns="91440" bIns="45720">
            <a:spAutoFit/>
          </a:bodyPr>
          <a:lstStyle/>
          <a:p>
            <a:pPr algn="ctr"/>
            <a:endParaRPr lang="ru-RU" sz="6000" b="0" cap="none" spc="0" dirty="0">
              <a:ln w="0">
                <a:solidFill>
                  <a:srgbClr val="00B050"/>
                </a:solidFill>
              </a:ln>
              <a:solidFill>
                <a:srgbClr val="7030A0"/>
              </a:solidFill>
              <a:effectLst>
                <a:reflection blurRad="6350" stA="53000" endA="300" endPos="35500" dir="5400000" sy="-90000" algn="bl" rotWithShape="0"/>
              </a:effectLst>
            </a:endParaRPr>
          </a:p>
          <a:p>
            <a:pPr algn="ctr"/>
            <a:endParaRPr lang="ru-RU" sz="6000" dirty="0">
              <a:ln w="0">
                <a:solidFill>
                  <a:srgbClr val="00B050"/>
                </a:solidFill>
              </a:ln>
              <a:solidFill>
                <a:srgbClr val="7030A0"/>
              </a:solidFill>
              <a:effectLst>
                <a:reflection blurRad="6350" stA="53000" endA="300" endPos="35500" dir="5400000" sy="-90000" algn="bl" rotWithShape="0"/>
              </a:effectLst>
            </a:endParaRPr>
          </a:p>
          <a:p>
            <a:pPr algn="ctr"/>
            <a:r>
              <a:rPr lang="ru-RU" sz="7200" b="0" cap="none" spc="0" dirty="0">
                <a:ln w="0">
                  <a:solidFill>
                    <a:srgbClr val="00B050"/>
                  </a:solidFill>
                </a:ln>
                <a:solidFill>
                  <a:srgbClr val="7030A0"/>
                </a:solidFill>
                <a:effectLst>
                  <a:reflection blurRad="6350" stA="53000" endA="300" endPos="35500" dir="5400000" sy="-90000" algn="bl" rotWithShape="0"/>
                </a:effectLst>
              </a:rPr>
              <a:t>Герои Земляки </a:t>
            </a:r>
          </a:p>
        </p:txBody>
      </p:sp>
    </p:spTree>
    <p:extLst>
      <p:ext uri="{BB962C8B-B14F-4D97-AF65-F5344CB8AC3E}">
        <p14:creationId xmlns:p14="http://schemas.microsoft.com/office/powerpoint/2010/main" val="22786658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stretch>
            <a:fillRect/>
          </a:stretch>
        </p:blipFill>
        <p:spPr>
          <a:xfrm>
            <a:off x="-1" y="0"/>
            <a:ext cx="10946675" cy="6858000"/>
          </a:xfrm>
          <a:prstGeom prst="rect">
            <a:avLst/>
          </a:prstGeom>
        </p:spPr>
      </p:pic>
    </p:spTree>
    <p:extLst>
      <p:ext uri="{BB962C8B-B14F-4D97-AF65-F5344CB8AC3E}">
        <p14:creationId xmlns:p14="http://schemas.microsoft.com/office/powerpoint/2010/main" val="362577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52230DAA-FB11-493F-BEF6-F03C01569D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Рисунок 6">
            <a:extLst>
              <a:ext uri="{FF2B5EF4-FFF2-40B4-BE49-F238E27FC236}">
                <a16:creationId xmlns:a16="http://schemas.microsoft.com/office/drawing/2014/main" id="{0A02815B-14C2-4495-99AB-A97F1CD9E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30" y="798989"/>
            <a:ext cx="3573065" cy="5046955"/>
          </a:xfrm>
          <a:prstGeom prst="rect">
            <a:avLst/>
          </a:prstGeom>
        </p:spPr>
      </p:pic>
      <p:sp>
        <p:nvSpPr>
          <p:cNvPr id="8" name="Прямоугольник 7">
            <a:extLst>
              <a:ext uri="{FF2B5EF4-FFF2-40B4-BE49-F238E27FC236}">
                <a16:creationId xmlns:a16="http://schemas.microsoft.com/office/drawing/2014/main" id="{BFFF1DE8-F025-40E5-B8AC-389FE24884F8}"/>
              </a:ext>
            </a:extLst>
          </p:cNvPr>
          <p:cNvSpPr/>
          <p:nvPr/>
        </p:nvSpPr>
        <p:spPr>
          <a:xfrm>
            <a:off x="5513032" y="301841"/>
            <a:ext cx="6223247" cy="923330"/>
          </a:xfrm>
          <a:prstGeom prst="rect">
            <a:avLst/>
          </a:prstGeom>
          <a:noFill/>
        </p:spPr>
        <p:txBody>
          <a:bodyPr wrap="square" lIns="91440" tIns="45720" rIns="91440" bIns="45720">
            <a:spAutoFit/>
          </a:bodyPr>
          <a:lstStyle/>
          <a:p>
            <a:pPr algn="ctr"/>
            <a:r>
              <a:rPr lang="ru-RU" sz="5400" dirty="0">
                <a:ln w="0"/>
                <a:solidFill>
                  <a:schemeClr val="accent1"/>
                </a:solidFill>
                <a:effectLst>
                  <a:outerShdw blurRad="38100" dist="25400" dir="5400000" algn="ctr" rotWithShape="0">
                    <a:srgbClr val="6E747A">
                      <a:alpha val="43000"/>
                    </a:srgbClr>
                  </a:outerShdw>
                </a:effectLst>
              </a:rPr>
              <a:t>Михаил Квасников</a:t>
            </a:r>
            <a:endParaRPr lang="ru-RU" sz="5400" b="0" cap="none" spc="0" dirty="0">
              <a:ln w="0"/>
              <a:solidFill>
                <a:schemeClr val="accent1"/>
              </a:solidFill>
              <a:effectLst>
                <a:outerShdw blurRad="38100" dist="25400" dir="5400000" algn="ctr" rotWithShape="0">
                  <a:srgbClr val="6E747A">
                    <a:alpha val="43000"/>
                  </a:srgbClr>
                </a:outerShdw>
              </a:effectLst>
            </a:endParaRPr>
          </a:p>
        </p:txBody>
      </p:sp>
      <p:sp>
        <p:nvSpPr>
          <p:cNvPr id="9" name="TextBox 8">
            <a:extLst>
              <a:ext uri="{FF2B5EF4-FFF2-40B4-BE49-F238E27FC236}">
                <a16:creationId xmlns:a16="http://schemas.microsoft.com/office/drawing/2014/main" id="{B894965A-8AFD-4D5A-BB8D-7106DFAF8F3C}"/>
              </a:ext>
            </a:extLst>
          </p:cNvPr>
          <p:cNvSpPr txBox="1"/>
          <p:nvPr/>
        </p:nvSpPr>
        <p:spPr>
          <a:xfrm>
            <a:off x="5226223" y="1590296"/>
            <a:ext cx="6223247" cy="4247317"/>
          </a:xfrm>
          <a:prstGeom prst="rect">
            <a:avLst/>
          </a:prstGeom>
          <a:noFill/>
        </p:spPr>
        <p:txBody>
          <a:bodyPr wrap="square" rtlCol="0">
            <a:spAutoFit/>
          </a:bodyPr>
          <a:lstStyle/>
          <a:p>
            <a:r>
              <a:rPr lang="ru-RU" dirty="0"/>
              <a:t>Родился в 1922 году в деревне </a:t>
            </a:r>
            <a:r>
              <a:rPr lang="ru-RU" dirty="0" err="1"/>
              <a:t>Спиридово</a:t>
            </a:r>
            <a:r>
              <a:rPr lang="ru-RU" dirty="0"/>
              <a:t>(</a:t>
            </a:r>
            <a:r>
              <a:rPr lang="ru-RU" dirty="0" err="1"/>
              <a:t>Сонковского</a:t>
            </a:r>
            <a:r>
              <a:rPr lang="ru-RU" dirty="0"/>
              <a:t> района Тверской области).Квасников был призван </a:t>
            </a:r>
          </a:p>
          <a:p>
            <a:r>
              <a:rPr lang="ru-RU" dirty="0"/>
              <a:t>В мае 1941 года в ряды Красной армии, с июня того же года на фронтах ВОВ. Отличился во время боёв в Мурманской области. 7 октября 1944 Первым ворвался в немецкие Траншеи. 9 октября спас от неминуемого плена получившего ранение командира батальона. </a:t>
            </a:r>
          </a:p>
          <a:p>
            <a:r>
              <a:rPr lang="ru-RU" dirty="0"/>
              <a:t>13 октября Квасников во главе группы бойцов штаба отразил несколько немецких контратак. В том бою получил ранение, но продолжил сражаться. </a:t>
            </a:r>
          </a:p>
          <a:p>
            <a:r>
              <a:rPr lang="ru-RU" dirty="0"/>
              <a:t>25 февраля 1945 года Квасников погиб в бою. Похоронен на воинском </a:t>
            </a:r>
            <a:r>
              <a:rPr lang="ru-RU" dirty="0" err="1"/>
              <a:t>мемореале</a:t>
            </a:r>
            <a:r>
              <a:rPr lang="ru-RU" dirty="0"/>
              <a:t> в городе </a:t>
            </a:r>
            <a:r>
              <a:rPr lang="ru-RU" dirty="0" err="1"/>
              <a:t>Щецинек</a:t>
            </a:r>
            <a:r>
              <a:rPr lang="ru-RU" dirty="0"/>
              <a:t>. </a:t>
            </a:r>
          </a:p>
          <a:p>
            <a:r>
              <a:rPr lang="ru-RU" dirty="0"/>
              <a:t>24 мая 1945 года был посмертно </a:t>
            </a:r>
            <a:r>
              <a:rPr lang="ru-RU" dirty="0" err="1"/>
              <a:t>удостоин</a:t>
            </a:r>
            <a:r>
              <a:rPr lang="ru-RU" dirty="0"/>
              <a:t> высокого звания Герой Советского Союза.</a:t>
            </a:r>
          </a:p>
          <a:p>
            <a:endParaRPr lang="ru-RU" dirty="0"/>
          </a:p>
        </p:txBody>
      </p:sp>
    </p:spTree>
    <p:extLst>
      <p:ext uri="{BB962C8B-B14F-4D97-AF65-F5344CB8AC3E}">
        <p14:creationId xmlns:p14="http://schemas.microsoft.com/office/powerpoint/2010/main" val="40527485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F7A184-D81A-486D-8C15-D87D994DEA6A}"/>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DB03333A-C60B-4A18-8DBD-D5D37AF309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Рисунок 6">
            <a:extLst>
              <a:ext uri="{FF2B5EF4-FFF2-40B4-BE49-F238E27FC236}">
                <a16:creationId xmlns:a16="http://schemas.microsoft.com/office/drawing/2014/main" id="{0081727B-B7EE-4E03-BFE8-9835C320F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53" y="745724"/>
            <a:ext cx="3471169" cy="4802820"/>
          </a:xfrm>
          <a:prstGeom prst="rect">
            <a:avLst/>
          </a:prstGeom>
        </p:spPr>
      </p:pic>
      <p:sp>
        <p:nvSpPr>
          <p:cNvPr id="8" name="Прямоугольник 7">
            <a:extLst>
              <a:ext uri="{FF2B5EF4-FFF2-40B4-BE49-F238E27FC236}">
                <a16:creationId xmlns:a16="http://schemas.microsoft.com/office/drawing/2014/main" id="{4921FD32-13E2-4FB9-9058-B0FFAB947368}"/>
              </a:ext>
            </a:extLst>
          </p:cNvPr>
          <p:cNvSpPr/>
          <p:nvPr/>
        </p:nvSpPr>
        <p:spPr>
          <a:xfrm>
            <a:off x="5637945" y="365125"/>
            <a:ext cx="5035353" cy="923330"/>
          </a:xfrm>
          <a:prstGeom prst="rect">
            <a:avLst/>
          </a:prstGeom>
          <a:noFill/>
        </p:spPr>
        <p:txBody>
          <a:bodyPr wrap="none" lIns="91440" tIns="45720" rIns="91440" bIns="45720">
            <a:spAutoFit/>
          </a:bodyPr>
          <a:lstStyle/>
          <a:p>
            <a:pPr algn="ctr"/>
            <a:r>
              <a:rPr lang="ru-RU" sz="5400" b="1" cap="none" spc="0" dirty="0" smtClean="0">
                <a:ln w="6600">
                  <a:solidFill>
                    <a:schemeClr val="accent2"/>
                  </a:solidFill>
                  <a:prstDash val="solid"/>
                </a:ln>
                <a:solidFill>
                  <a:srgbClr val="FFFFFF"/>
                </a:solidFill>
                <a:effectLst>
                  <a:outerShdw dist="38100" dir="2700000" algn="tl" rotWithShape="0">
                    <a:schemeClr val="accent2"/>
                  </a:outerShdw>
                </a:effectLst>
              </a:rPr>
              <a:t>Василий </a:t>
            </a:r>
            <a:r>
              <a:rPr lang="ru-RU" sz="5400" b="1" cap="none" spc="0" dirty="0">
                <a:ln w="6600">
                  <a:solidFill>
                    <a:schemeClr val="accent2"/>
                  </a:solidFill>
                  <a:prstDash val="solid"/>
                </a:ln>
                <a:solidFill>
                  <a:srgbClr val="FFFFFF"/>
                </a:solidFill>
                <a:effectLst>
                  <a:outerShdw dist="38100" dir="2700000" algn="tl" rotWithShape="0">
                    <a:schemeClr val="accent2"/>
                  </a:outerShdw>
                </a:effectLst>
              </a:rPr>
              <a:t>Нечаев</a:t>
            </a:r>
          </a:p>
        </p:txBody>
      </p:sp>
      <p:sp>
        <p:nvSpPr>
          <p:cNvPr id="9" name="TextBox 8">
            <a:extLst>
              <a:ext uri="{FF2B5EF4-FFF2-40B4-BE49-F238E27FC236}">
                <a16:creationId xmlns:a16="http://schemas.microsoft.com/office/drawing/2014/main" id="{27B53632-6C35-46CB-8E8C-FEA8FEDFF80B}"/>
              </a:ext>
            </a:extLst>
          </p:cNvPr>
          <p:cNvSpPr txBox="1"/>
          <p:nvPr/>
        </p:nvSpPr>
        <p:spPr>
          <a:xfrm>
            <a:off x="5513033" y="1509204"/>
            <a:ext cx="5849645" cy="2862322"/>
          </a:xfrm>
          <a:prstGeom prst="rect">
            <a:avLst/>
          </a:prstGeom>
          <a:noFill/>
        </p:spPr>
        <p:txBody>
          <a:bodyPr wrap="square" rtlCol="0">
            <a:spAutoFit/>
          </a:bodyPr>
          <a:lstStyle/>
          <a:p>
            <a:r>
              <a:rPr lang="ru-RU" dirty="0"/>
              <a:t>Родился 27 января 1914 года в деревне </a:t>
            </a:r>
            <a:r>
              <a:rPr lang="ru-RU" dirty="0" err="1"/>
              <a:t>Хонеево</a:t>
            </a:r>
            <a:r>
              <a:rPr lang="ru-RU" dirty="0"/>
              <a:t> </a:t>
            </a:r>
            <a:r>
              <a:rPr lang="ru-RU" dirty="0" err="1"/>
              <a:t>Сонковского</a:t>
            </a:r>
            <a:r>
              <a:rPr lang="ru-RU" dirty="0"/>
              <a:t> района Тверской области.</a:t>
            </a:r>
          </a:p>
          <a:p>
            <a:r>
              <a:rPr lang="ru-RU" dirty="0"/>
              <a:t>Служил в составе 402 истребительного авиационного полка на </a:t>
            </a:r>
            <a:r>
              <a:rPr lang="ru-RU" dirty="0" err="1" smtClean="0"/>
              <a:t>Северо</a:t>
            </a:r>
            <a:r>
              <a:rPr lang="ru-RU" dirty="0" smtClean="0"/>
              <a:t> – Западном </a:t>
            </a:r>
            <a:r>
              <a:rPr lang="ru-RU" dirty="0"/>
              <a:t>фронте.</a:t>
            </a:r>
          </a:p>
          <a:p>
            <a:r>
              <a:rPr lang="ru-RU" dirty="0"/>
              <a:t>26 августа при перегоне самолётов МиГ-3 из Москвы в Ленинград связь с Нечаевым была утеряна. По одной из версии его самолет был сбит и он погиб от полученных травм.</a:t>
            </a:r>
          </a:p>
          <a:p>
            <a:r>
              <a:rPr lang="ru-RU" dirty="0"/>
              <a:t>Герой Советского Союза от 7 апреля 1940 года, орден Ленина и медаль «Золотая Звезда».</a:t>
            </a:r>
          </a:p>
        </p:txBody>
      </p:sp>
    </p:spTree>
    <p:extLst>
      <p:ext uri="{BB962C8B-B14F-4D97-AF65-F5344CB8AC3E}">
        <p14:creationId xmlns:p14="http://schemas.microsoft.com/office/powerpoint/2010/main" val="29357632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D1C7D5-F8D9-48D2-AFE8-4855AB77460B}"/>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48262F52-5ACF-43FD-8B42-AD3D16AE20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Рисунок 6">
            <a:extLst>
              <a:ext uri="{FF2B5EF4-FFF2-40B4-BE49-F238E27FC236}">
                <a16:creationId xmlns:a16="http://schemas.microsoft.com/office/drawing/2014/main" id="{B3D68D2D-9C7E-4012-9907-8A84C41FC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8" y="754602"/>
            <a:ext cx="3058908" cy="4656338"/>
          </a:xfrm>
          <a:prstGeom prst="rect">
            <a:avLst/>
          </a:prstGeom>
        </p:spPr>
      </p:pic>
      <p:sp>
        <p:nvSpPr>
          <p:cNvPr id="3" name="Прямоугольник 2"/>
          <p:cNvSpPr/>
          <p:nvPr/>
        </p:nvSpPr>
        <p:spPr>
          <a:xfrm>
            <a:off x="5029200" y="496389"/>
            <a:ext cx="5956663"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5400" b="1" dirty="0" err="1" smtClean="0">
                <a:ln w="22225">
                  <a:solidFill>
                    <a:schemeClr val="accent2"/>
                  </a:solidFill>
                  <a:prstDash val="solid"/>
                </a:ln>
                <a:solidFill>
                  <a:srgbClr val="7030A0"/>
                </a:solidFill>
              </a:rPr>
              <a:t>Морин</a:t>
            </a:r>
            <a:r>
              <a:rPr lang="ru-RU" sz="5400" b="1" dirty="0" smtClean="0">
                <a:ln w="22225">
                  <a:solidFill>
                    <a:schemeClr val="accent2"/>
                  </a:solidFill>
                  <a:prstDash val="solid"/>
                </a:ln>
                <a:solidFill>
                  <a:srgbClr val="7030A0"/>
                </a:solidFill>
              </a:rPr>
              <a:t> Фёдор</a:t>
            </a:r>
            <a:endParaRPr lang="ru-RU" sz="5400" b="1" cap="none" spc="0" dirty="0">
              <a:ln w="22225">
                <a:solidFill>
                  <a:schemeClr val="accent6">
                    <a:lumMod val="50000"/>
                  </a:schemeClr>
                </a:solidFill>
                <a:prstDash val="solid"/>
              </a:ln>
              <a:solidFill>
                <a:srgbClr val="7030A0"/>
              </a:solidFill>
              <a:effectLst/>
            </a:endParaRPr>
          </a:p>
        </p:txBody>
      </p:sp>
      <p:sp>
        <p:nvSpPr>
          <p:cNvPr id="4" name="Прямоугольник 3"/>
          <p:cNvSpPr/>
          <p:nvPr/>
        </p:nvSpPr>
        <p:spPr>
          <a:xfrm>
            <a:off x="5212080" y="1821952"/>
            <a:ext cx="6141720" cy="4247317"/>
          </a:xfrm>
          <a:prstGeom prst="rect">
            <a:avLst/>
          </a:prstGeom>
        </p:spPr>
        <p:txBody>
          <a:bodyPr wrap="square">
            <a:spAutoFit/>
          </a:bodyPr>
          <a:lstStyle/>
          <a:p>
            <a:r>
              <a:rPr lang="ru-RU" dirty="0">
                <a:solidFill>
                  <a:srgbClr val="222222"/>
                </a:solidFill>
                <a:latin typeface="Arial" panose="020B0604020202020204" pitchFamily="34" charset="0"/>
              </a:rPr>
              <a:t>Фёдор </a:t>
            </a:r>
            <a:r>
              <a:rPr lang="ru-RU" dirty="0" err="1">
                <a:solidFill>
                  <a:srgbClr val="222222"/>
                </a:solidFill>
                <a:latin typeface="Arial" panose="020B0604020202020204" pitchFamily="34" charset="0"/>
              </a:rPr>
              <a:t>Морин</a:t>
            </a:r>
            <a:r>
              <a:rPr lang="ru-RU" dirty="0">
                <a:solidFill>
                  <a:srgbClr val="222222"/>
                </a:solidFill>
                <a:latin typeface="Arial" panose="020B0604020202020204" pitchFamily="34" charset="0"/>
              </a:rPr>
              <a:t> родился </a:t>
            </a:r>
            <a:r>
              <a:rPr lang="ru-RU" dirty="0">
                <a:latin typeface="Arial" panose="020B0604020202020204" pitchFamily="34" charset="0"/>
              </a:rPr>
              <a:t>23 </a:t>
            </a:r>
            <a:r>
              <a:rPr lang="ru-RU" dirty="0" smtClean="0">
                <a:latin typeface="Arial" panose="020B0604020202020204" pitchFamily="34" charset="0"/>
              </a:rPr>
              <a:t>декабря</a:t>
            </a:r>
            <a:r>
              <a:rPr lang="ru-RU" u="sng" dirty="0">
                <a:latin typeface="Arial" panose="020B0604020202020204" pitchFamily="34" charset="0"/>
              </a:rPr>
              <a:t> </a:t>
            </a:r>
            <a:r>
              <a:rPr lang="ru-RU" dirty="0">
                <a:latin typeface="Arial" panose="020B0604020202020204" pitchFamily="34" charset="0"/>
              </a:rPr>
              <a:t>1917 </a:t>
            </a:r>
            <a:r>
              <a:rPr lang="ru-RU" dirty="0" smtClean="0">
                <a:latin typeface="Arial" panose="020B0604020202020204" pitchFamily="34" charset="0"/>
              </a:rPr>
              <a:t>года</a:t>
            </a:r>
            <a:r>
              <a:rPr lang="ru-RU" dirty="0">
                <a:solidFill>
                  <a:srgbClr val="222222"/>
                </a:solidFill>
                <a:latin typeface="Arial" panose="020B0604020202020204" pitchFamily="34" charset="0"/>
              </a:rPr>
              <a:t> в селе </a:t>
            </a:r>
            <a:r>
              <a:rPr lang="ru-RU" dirty="0" err="1" smtClean="0">
                <a:latin typeface="Arial" panose="020B0604020202020204" pitchFamily="34" charset="0"/>
              </a:rPr>
              <a:t>Васьянское</a:t>
            </a:r>
            <a:r>
              <a:rPr lang="ru-RU" dirty="0">
                <a:solidFill>
                  <a:srgbClr val="222222"/>
                </a:solidFill>
                <a:latin typeface="Arial" panose="020B0604020202020204" pitchFamily="34" charset="0"/>
              </a:rPr>
              <a:t> </a:t>
            </a:r>
            <a:r>
              <a:rPr lang="ru-RU" dirty="0" err="1" smtClean="0">
                <a:latin typeface="Arial" panose="020B0604020202020204" pitchFamily="34" charset="0"/>
              </a:rPr>
              <a:t>Сонковский</a:t>
            </a:r>
            <a:r>
              <a:rPr lang="ru-RU" dirty="0" smtClean="0">
                <a:latin typeface="Arial" panose="020B0604020202020204" pitchFamily="34" charset="0"/>
              </a:rPr>
              <a:t> </a:t>
            </a:r>
            <a:r>
              <a:rPr lang="ru-RU" dirty="0" err="1" smtClean="0">
                <a:latin typeface="Arial" panose="020B0604020202020204" pitchFamily="34" charset="0"/>
              </a:rPr>
              <a:t>районаТверской</a:t>
            </a:r>
            <a:r>
              <a:rPr lang="ru-RU" dirty="0" smtClean="0">
                <a:latin typeface="Arial" panose="020B0604020202020204" pitchFamily="34" charset="0"/>
              </a:rPr>
              <a:t> области.</a:t>
            </a:r>
          </a:p>
          <a:p>
            <a:r>
              <a:rPr lang="ru-RU" dirty="0"/>
              <a:t>Начало Великой Отечественной войны лейтенант Фёдор </a:t>
            </a:r>
            <a:r>
              <a:rPr lang="ru-RU" dirty="0" err="1"/>
              <a:t>Морин</a:t>
            </a:r>
            <a:r>
              <a:rPr lang="ru-RU" dirty="0"/>
              <a:t> встретил начальником 17-й погранзаставы 91-го Рава-Русского </a:t>
            </a:r>
            <a:r>
              <a:rPr lang="ru-RU" dirty="0" smtClean="0"/>
              <a:t>погранотряда. </a:t>
            </a:r>
          </a:p>
          <a:p>
            <a:r>
              <a:rPr lang="ru-RU" dirty="0"/>
              <a:t> 22 июня 1941 года застава Морина приняла на себя первый удар вражеских войск. Пограничники заставы во главе с </a:t>
            </a:r>
            <a:r>
              <a:rPr lang="ru-RU" dirty="0" err="1"/>
              <a:t>Мориным</a:t>
            </a:r>
            <a:r>
              <a:rPr lang="ru-RU" dirty="0"/>
              <a:t> отразили пять немецких контратак, но и сами погибли в полном </a:t>
            </a:r>
            <a:r>
              <a:rPr lang="ru-RU" dirty="0" smtClean="0"/>
              <a:t>составе.</a:t>
            </a:r>
          </a:p>
          <a:p>
            <a:r>
              <a:rPr lang="ru-RU" dirty="0"/>
              <a:t>Указом </a:t>
            </a:r>
            <a:r>
              <a:rPr lang="ru-RU" dirty="0" smtClean="0"/>
              <a:t>Президиума</a:t>
            </a:r>
            <a:r>
              <a:rPr lang="ru-RU" dirty="0"/>
              <a:t> </a:t>
            </a:r>
            <a:r>
              <a:rPr lang="ru-RU" dirty="0" smtClean="0"/>
              <a:t>верховного совета СССР</a:t>
            </a:r>
            <a:r>
              <a:rPr lang="ru-RU" dirty="0"/>
              <a:t> от 8 мая 1965 года за «мужество и героизм, проявленные в боях с немецко-фашистскими захватчиками» лейтенант Фёдор </a:t>
            </a:r>
            <a:r>
              <a:rPr lang="ru-RU" dirty="0" err="1"/>
              <a:t>Морин</a:t>
            </a:r>
            <a:r>
              <a:rPr lang="ru-RU" dirty="0"/>
              <a:t> посмертно был удостоен высокого звания Героя Советского Союза. Также посмертно был награждён орденом </a:t>
            </a:r>
            <a:r>
              <a:rPr lang="ru-RU" dirty="0" smtClean="0"/>
              <a:t>Ленина</a:t>
            </a:r>
            <a:r>
              <a:rPr lang="ru-RU" baseline="30000" dirty="0"/>
              <a:t>.</a:t>
            </a:r>
            <a:endParaRPr lang="ru-RU" dirty="0"/>
          </a:p>
        </p:txBody>
      </p:sp>
    </p:spTree>
    <p:extLst>
      <p:ext uri="{BB962C8B-B14F-4D97-AF65-F5344CB8AC3E}">
        <p14:creationId xmlns:p14="http://schemas.microsoft.com/office/powerpoint/2010/main" val="32281440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419</Words>
  <Application>Microsoft Office PowerPoint</Application>
  <PresentationFormat>Широкоэкранный</PresentationFormat>
  <Paragraphs>46</Paragraphs>
  <Slides>23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23</vt:i4>
      </vt:variant>
    </vt:vector>
  </HeadingPairs>
  <TitlesOfParts>
    <vt:vector size="29" baseType="lpstr">
      <vt:lpstr>Arial</vt:lpstr>
      <vt:lpstr>Calibri</vt:lpstr>
      <vt:lpstr>Calibri Light</vt:lpstr>
      <vt:lpstr>Monotype Corsiva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22</cp:revision>
  <dcterms:created xsi:type="dcterms:W3CDTF">2020-03-10T10:10:32Z</dcterms:created>
  <dcterms:modified xsi:type="dcterms:W3CDTF">2020-03-12T11:16:21Z</dcterms:modified>
</cp:coreProperties>
</file>