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4" r:id="rId2"/>
    <p:sldId id="308" r:id="rId3"/>
    <p:sldId id="301" r:id="rId4"/>
    <p:sldId id="302" r:id="rId5"/>
    <p:sldId id="278" r:id="rId6"/>
    <p:sldId id="297" r:id="rId7"/>
    <p:sldId id="305" r:id="rId8"/>
    <p:sldId id="306" r:id="rId9"/>
    <p:sldId id="295" r:id="rId10"/>
    <p:sldId id="291" r:id="rId11"/>
    <p:sldId id="300" r:id="rId12"/>
    <p:sldId id="307" r:id="rId13"/>
    <p:sldId id="30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3523-10E5-45CB-948C-27423B90C612}" type="datetimeFigureOut">
              <a:rPr lang="ru-RU" smtClean="0"/>
              <a:pPr/>
              <a:t>ср 22.04.20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435DC-A4DF-45EC-8F1E-9852C1BEE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5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ср 22.04.20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ср 22.04.20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ср 22.04.20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ср 22.04.20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ср 22.04.20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ср 22.04.20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ср 22.04.20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ср 22.04.20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ср 22.04.20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ср 22.04.20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pPr/>
              <a:t>ср 22.04.20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63168C-308A-4FE3-85C3-B70E0721B3E7}" type="datetimeFigureOut">
              <a:rPr lang="ru-RU" smtClean="0"/>
              <a:pPr/>
              <a:t>ср 22.04.20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60F36F-18B8-44F3-A407-E0AB911A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audio" Target="../media/audio5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2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.gif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83326"/>
            <a:ext cx="3816424" cy="28420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7848872" cy="310854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Муниципальное дошкольное образовательное учреждение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Детский сад№3 Сонковского района Тверской области»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«Дидактические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игры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правилам пожарной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безопасности»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Выполнила :воспитатель Симакова Л.Ю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6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384376" cy="3582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1" t="5255" r="20618"/>
          <a:stretch/>
        </p:blipFill>
        <p:spPr>
          <a:xfrm rot="3469375">
            <a:off x="7315585" y="634745"/>
            <a:ext cx="1576552" cy="16633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48680"/>
            <a:ext cx="1672461" cy="1672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" y="4453211"/>
            <a:ext cx="2232248" cy="2404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13176"/>
            <a:ext cx="1371603" cy="1371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1847619" cy="2476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2355">
            <a:off x="2555776" y="5196437"/>
            <a:ext cx="1800200" cy="1145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422">
            <a:off x="-18815" y="1897731"/>
            <a:ext cx="2664296" cy="1695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2223">
            <a:off x="188556" y="3211412"/>
            <a:ext cx="2411760" cy="15344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83116" y="125500"/>
            <a:ext cx="5065148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нужно для пожарного щита?»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52736"/>
            <a:ext cx="1667338" cy="16178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1368152" cy="15858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564904"/>
            <a:ext cx="1440160" cy="11014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5586">
            <a:off x="7391057" y="3139776"/>
            <a:ext cx="617179" cy="23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C 0.00243 -0.06412 0.00886 -0.10023 0.01858 -0.12083 C 0.03229 -0.11551 0.04566 -0.11551 0.05903 -0.11551 C 0.06736 -0.10995 0.07622 -0.09004 0.08472 -0.08449 C 0.10191 -0.06967 0.11858 -0.05393 0.13559 -0.04375 C 0.16007 -0.04375 0.18455 -0.04861 0.20955 -0.04861 C 0.21511 -0.05393 0.22101 -0.06412 0.22622 -0.0743 C 0.24149 -0.09004 0.25695 -0.09513 0.2724 -0.10532 C 0.27969 -0.11551 0.28438 -0.12083 0.29219 -0.12569 C 0.31094 -0.14838 0.3224 -0.13588 0.34462 -0.13588 C 0.34983 -0.12083 0.35486 -0.10995 0.36007 -0.10023 C 0.36111 -0.09513 0.36267 -0.09004 0.3632 -0.08449 C 0.36354 -0.07986 0.36511 -0.03287 0.36528 -0.03287 C 0.36684 0.00556 0.37014 0.04121 0.37014 0.08264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5208 C 0.02083 -0.05717 0.03351 -0.0625 0.0474 -0.0669 C 0.05156 -0.06852 0.05642 -0.06666 0.05885 -0.06736 C 0.0691 -0.06435 0.08038 -0.0618 0.08993 -0.05833 C 0.10156 -0.0544 0.11285 -0.04676 0.12552 -0.04166 C 0.13941 -0.03333 0.15608 -0.03009 0.17031 -0.03217 C 0.17587 -0.03611 0.17622 -0.04097 0.17847 -0.04768 C 0.18073 -0.05949 0.18663 -0.07824 0.19635 -0.08611 C 0.20052 -0.0956 0.20816 -0.10208 0.21615 -0.1081 C 0.2184 -0.11018 0.21962 -0.11365 0.22292 -0.11342 C 0.23177 -0.11597 0.24184 -0.11528 0.25174 -0.11435 C 0.26129 -0.11157 0.27066 -0.10926 0.27847 -0.10671 C 0.28264 -0.10555 0.2882 -0.10023 0.28785 -0.1 C 0.29184 -0.09467 0.29722 -0.08703 0.30399 -0.08287 C 0.30677 -0.07708 0.31146 -0.07129 0.31493 -0.06504 C 0.31945 -0.05903 0.32726 -0.05416 0.3316 -0.04768 C 0.33385 -0.04467 0.33715 -0.0419 0.33837 -0.03842 C 0.34201 -0.03217 0.34306 -0.02662 0.34583 -0.0206 C 0.34722 -0.01528 0.34931 -0.00856 0.35278 -0.00278 " pathEditMode="relative" rAng="687512" ptsTypes="fffffffffffff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-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1574 C 0.00156 -0.01551 0.00521 -0.04652 0.00781 -0.07777 C 0.00868 -0.09097 0.00886 -0.10972 0.01354 -0.12083 C 0.01615 -0.13426 0.01719 -0.14652 0.02031 -0.15926 C 0.02205 -0.17453 0.02535 -0.18703 0.02899 -0.20092 C 0.03212 -0.21203 0.03333 -0.22106 0.03872 -0.23009 C 0.04462 -0.25578 0.06615 -0.26736 0.08056 -0.27476 C 0.0816 -0.27592 0.08247 -0.27731 0.08351 -0.27801 C 0.08542 -0.27916 0.08941 -0.28125 0.08941 -0.28101 C 0.09288 -0.28472 0.09722 -0.28865 0.10104 -0.29074 C 0.10208 -0.29166 0.1033 -0.29282 0.10399 -0.29398 C 0.10486 -0.29537 0.10625 -0.29861 0.10625 -0.29838 " pathEditMode="relative" rAng="0" ptsTypes="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86 C -0.00243 -0.00694 -0.0007 -0.0037 -0.01007 -0.00949 C -0.02343 -0.01736 -0.03993 -0.01782 -0.05417 -0.01898 C -0.08004 -0.01689 -0.10313 -0.00069 -0.12327 0.02269 C -0.13282 0.03357 -0.15348 0.05301 -0.15955 0.06297 C -0.17709 0.09167 -0.19132 0.12732 -0.20139 0.16297 C -0.204 0.18334 -0.20452 0.20278 -0.20903 0.22246 C -0.2099 0.23195 -0.21164 0.24167 -0.21233 0.25139 C -0.21476 0.28658 -0.21268 0.32292 -0.21893 0.35787 C -0.22605 0.39723 -0.24098 0.43519 -0.26181 0.4625 C -0.27084 0.47454 -0.28473 0.47778 -0.29584 0.48357 C -0.29827 0.48912 -0.29671 0.48843 -0.29914 0.48843 " pathEditMode="relative" rAng="0" ptsTypes="fffffffff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2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92 C 0.02135 0.00347 0.0441 -0.00741 0.0651 0.01018 C 0.08559 0.02777 0.10781 0.03194 0.12864 0.04074 C 0.20486 0.10602 0.22847 0.02361 0.28715 0.01018 C 0.30625 -0.01042 0.33264 0.00092 0.3533 -0.0044 C 0.36267 -0.01042 0.37239 -0.01945 0.38194 -0.03172 " pathEditMode="relative" rAng="0" ptsTypes="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C -0.00243 -0.02384 -0.00277 -0.04676 -0.00868 -0.06829 C -0.01024 -0.08657 -0.01371 -0.10671 -0.01823 -0.12315 C -0.01857 -0.12616 -0.01857 -0.12963 -0.01927 -0.13241 C -0.02048 -0.13657 -0.02343 -0.14375 -0.02343 -0.14352 C -0.02569 -0.15833 -0.02847 -0.17083 -0.03316 -0.18357 C -0.03767 -0.21667 -0.04913 -0.24838 -0.06267 -0.27245 C -0.06458 -0.2757 -0.06545 -0.28009 -0.06684 -0.2838 C -0.0684 -0.2882 -0.07725 -0.30116 -0.08055 -0.30463 C -0.09965 -0.32639 -0.12291 -0.34213 -0.14513 -0.35 C -0.15225 -0.35857 -0.15573 -0.35625 -0.16614 -0.35764 C -0.2276 -0.35648 -0.28298 -0.39051 -0.33107 -0.33287 C -0.33368 -0.32593 -0.3368 -0.32222 -0.34062 -0.31782 C -0.34444 -0.30764 -0.34583 -0.30116 -0.34809 -0.28935 C -0.34878 -0.28565 -0.34982 -0.27801 -0.34982 -0.27778 C -0.34948 -0.25625 -0.34583 -0.23148 -0.34583 -0.20995 " pathEditMode="relative" rAng="0" ptsTypes="fffffffffffffff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9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26171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effectLst/>
                <a:latin typeface="+mn-lt"/>
              </a:rPr>
              <a:t>«Четвертый лишний»</a:t>
            </a:r>
            <a:r>
              <a:rPr lang="ru-RU" sz="2200" u="sng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2200" u="sng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2000" u="sng" dirty="0" smtClean="0">
                <a:solidFill>
                  <a:srgbClr val="FF0000"/>
                </a:solidFill>
                <a:effectLst/>
                <a:latin typeface="+mn-lt"/>
              </a:rPr>
              <a:t>Цель: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+mn-lt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  <a:t>закреплять знания о предметах которые могут стать причиной возникновения пожара. Развивать логическое мышление, обогащать словарный запас детей.</a:t>
            </a:r>
            <a:endParaRPr lang="ru-RU" sz="20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5122" name="Picture 2" descr="C:\Users\1\Desktop\post-236762-1272094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23" y="1844824"/>
            <a:ext cx="4231253" cy="3672408"/>
          </a:xfrm>
          <a:prstGeom prst="rect">
            <a:avLst/>
          </a:prstGeom>
          <a:noFill/>
        </p:spPr>
      </p:pic>
      <p:pic>
        <p:nvPicPr>
          <p:cNvPr id="5123" name="Picture 3" descr="C:\Users\1\Desktop\post-236762-1272094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982" y="1858969"/>
            <a:ext cx="4552506" cy="3658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31224" cy="252028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  <a:t>Вывод:</a:t>
            </a:r>
            <a:b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  <a:t>Использование дидактических игр в детсаду позволяет детям глубже освоить противопожарные знания в игровой форме.</a:t>
            </a:r>
            <a:endParaRPr lang="ru-RU" sz="20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7931224" cy="381642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Важно!!!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         Цель </a:t>
            </a:r>
            <a:r>
              <a:rPr lang="ru-RU" sz="2000" b="1" dirty="0" smtClean="0">
                <a:solidFill>
                  <a:srgbClr val="002060"/>
                </a:solidFill>
              </a:rPr>
              <a:t>игры состоит не только в том, чтобы получить </a:t>
            </a:r>
            <a:r>
              <a:rPr lang="ru-RU" sz="2000" b="1" dirty="0" smtClean="0">
                <a:solidFill>
                  <a:srgbClr val="002060"/>
                </a:solidFill>
              </a:rPr>
              <a:t>новые знания </a:t>
            </a:r>
            <a:r>
              <a:rPr lang="ru-RU" sz="2000" b="1" dirty="0" smtClean="0">
                <a:solidFill>
                  <a:srgbClr val="002060"/>
                </a:solidFill>
              </a:rPr>
              <a:t>о борьбе с огнем, но и для пробуждения интереса к профессии пожарного.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002060"/>
                </a:solidFill>
                <a:effectLst/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5300" dirty="0">
              <a:solidFill>
                <a:srgbClr val="00206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291264" cy="253136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</a:rPr>
              <a:t>Актуальность :</a:t>
            </a:r>
            <a:r>
              <a:rPr lang="ru-RU" sz="1800" b="0" dirty="0" smtClean="0">
                <a:effectLst/>
              </a:rPr>
              <a:t/>
            </a:r>
            <a:br>
              <a:rPr lang="ru-RU" sz="1800" b="0" dirty="0" smtClean="0">
                <a:effectLst/>
              </a:rPr>
            </a:br>
            <a:r>
              <a:rPr lang="ru-RU" sz="1800" dirty="0" smtClean="0">
                <a:solidFill>
                  <a:srgbClr val="7030A0"/>
                </a:solidFill>
                <a:effectLst/>
                <a:latin typeface="+mn-lt"/>
              </a:rPr>
              <a:t>По статистики пожары возникают в основном по вине детской шалости, поэтому детям в самой доступной форме должны даваться первоначальные знания по пожарной безопасности.</a:t>
            </a:r>
            <a:br>
              <a:rPr lang="ru-RU" sz="1800" dirty="0" smtClean="0">
                <a:solidFill>
                  <a:srgbClr val="7030A0"/>
                </a:solidFill>
                <a:effectLst/>
                <a:latin typeface="+mn-lt"/>
              </a:rPr>
            </a:br>
            <a:endParaRPr lang="ru-RU" sz="1800" dirty="0"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140968"/>
            <a:ext cx="8291264" cy="338437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7030A0"/>
                </a:solidFill>
              </a:rPr>
              <a:t>      Детский </a:t>
            </a:r>
            <a:r>
              <a:rPr lang="ru-RU" sz="1800" b="1" dirty="0" smtClean="0">
                <a:solidFill>
                  <a:srgbClr val="7030A0"/>
                </a:solidFill>
              </a:rPr>
              <a:t>возраст является самым благоприятным для формирования правил пожарной безопасности. Детскому саду и родителям надо объединить усилия, для того, чтобы уберечь детей от возможной трагедии, необходима целенаправленная работа над формированием у них культуры безопасного поведения.</a:t>
            </a:r>
            <a:endParaRPr lang="ru-RU" sz="1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47260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endParaRPr lang="ru-RU" sz="18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Задачи: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*        </a:t>
            </a: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формировать представление детей о пожаре;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объяснить детям что огонь может принести большой вред человеку;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*       углубить и систематизировать знания детей о причинах возникновения    пожара;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*    закрепить знания детей о необходимых мерах предотвращения пожара, о людях которые борются с огнем (пожарниках);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*    познакомить детей с номером «01», научить звонить в пожарную часть по телефону;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*    закреплять знания детей о правилах пожарной безопасности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272808" cy="136815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правилами пожарной безопасности. </a:t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чувство опасности огня.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4330824" cy="3096344"/>
          </a:xfrm>
        </p:spPr>
        <p:txBody>
          <a:bodyPr/>
          <a:lstStyle/>
          <a:p>
            <a:pPr algn="r"/>
            <a:endParaRPr lang="ru-RU" dirty="0"/>
          </a:p>
        </p:txBody>
      </p:sp>
      <p:pic>
        <p:nvPicPr>
          <p:cNvPr id="5122" name="Picture 2" descr="C:\Users\1\Desktop\pozharnaya_bezopasnost_kartinki_dlya_detey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4248472" cy="2930413"/>
          </a:xfrm>
          <a:prstGeom prst="rect">
            <a:avLst/>
          </a:prstGeom>
          <a:noFill/>
        </p:spPr>
      </p:pic>
      <p:pic>
        <p:nvPicPr>
          <p:cNvPr id="5" name="Picture 6" descr="medium_smot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24945"/>
            <a:ext cx="3312368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60648"/>
            <a:ext cx="3377848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«Где чья машина?»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1296144" cy="2025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92696"/>
            <a:ext cx="1440160" cy="211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2322384" cy="2860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2945654" cy="2384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61048"/>
            <a:ext cx="3025699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1440160" cy="202087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2339752" y="2204864"/>
            <a:ext cx="4392488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36096" y="2420888"/>
            <a:ext cx="144016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051720" y="2132856"/>
            <a:ext cx="230425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6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6227" y="548680"/>
            <a:ext cx="4150496" cy="48013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L="609600" lvl="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«Кто работает с огнем?»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29" y="1988840"/>
            <a:ext cx="249102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3" y="2132856"/>
            <a:ext cx="2860319" cy="305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2520280" cy="326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9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scree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175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hello_html_m1f8b36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39" y="0"/>
            <a:ext cx="917483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1296143" cy="1241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429000"/>
            <a:ext cx="1512168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1385101" cy="216261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04864"/>
            <a:ext cx="12255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430418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96180"/>
            <a:ext cx="1152128" cy="1037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2"/>
            <a:ext cx="576064" cy="1354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29708"/>
            <a:ext cx="1800200" cy="1800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3768" y="2204864"/>
            <a:ext cx="4741363" cy="236988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Огнеопасные 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предметы</a:t>
            </a:r>
          </a:p>
          <a:p>
            <a:pPr lvl="0"/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Цель :</a:t>
            </a:r>
            <a:r>
              <a:rPr lang="ru-RU" sz="2000" dirty="0" smtClean="0">
                <a:solidFill>
                  <a:srgbClr val="002060"/>
                </a:solidFill>
              </a:rPr>
              <a:t>находить среди опасных предметов, те которые очень, часто являются причиной пожара. Развивать логическое мышление. Объяснить, почему выбрали именно эти предметы.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176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 Актуальность : По статистики пожары возникают в основном по вине детской шалости, поэтому детям в самой доступной форме должны даваться первоначальные знания по пожарной безопасности. </vt:lpstr>
      <vt:lpstr>   </vt:lpstr>
      <vt:lpstr>Цель:  Познакомить детей с правилами пожарной безопасности.  Сформировать чувство опасности огня.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«Четвертый лишний» Цель: закреплять знания о предметах которые могут стать причиной возникновения пожара. Развивать логическое мышление, обогащать словарный запас детей.</vt:lpstr>
      <vt:lpstr>Вывод: Использование дидактических игр в детсаду позволяет детям глубже освоить противопожарные знания в игровой форме.</vt:lpstr>
      <vt:lpstr>  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</cp:lastModifiedBy>
  <cp:revision>83</cp:revision>
  <dcterms:created xsi:type="dcterms:W3CDTF">2012-10-07T18:45:02Z</dcterms:created>
  <dcterms:modified xsi:type="dcterms:W3CDTF">2020-04-22T07:49:51Z</dcterms:modified>
</cp:coreProperties>
</file>