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98" r:id="rId2"/>
    <p:sldId id="258" r:id="rId3"/>
    <p:sldId id="260" r:id="rId4"/>
    <p:sldId id="262" r:id="rId5"/>
    <p:sldId id="264" r:id="rId6"/>
    <p:sldId id="266" r:id="rId7"/>
    <p:sldId id="268" r:id="rId8"/>
    <p:sldId id="270" r:id="rId9"/>
    <p:sldId id="272" r:id="rId10"/>
    <p:sldId id="274" r:id="rId11"/>
    <p:sldId id="276" r:id="rId12"/>
    <p:sldId id="278" r:id="rId13"/>
    <p:sldId id="280" r:id="rId14"/>
    <p:sldId id="282" r:id="rId15"/>
    <p:sldId id="284" r:id="rId16"/>
    <p:sldId id="286" r:id="rId17"/>
    <p:sldId id="288" r:id="rId18"/>
    <p:sldId id="290" r:id="rId19"/>
    <p:sldId id="295" r:id="rId20"/>
    <p:sldId id="297" r:id="rId21"/>
  </p:sldIdLst>
  <p:sldSz cx="9144000" cy="6858000" type="screen4x3"/>
  <p:notesSz cx="6858000" cy="914400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51DBD2B-F689-4A0A-A49C-FF213F252210}">
          <p14:sldIdLst>
            <p14:sldId id="298"/>
            <p14:sldId id="258"/>
            <p14:sldId id="260"/>
            <p14:sldId id="262"/>
            <p14:sldId id="264"/>
            <p14:sldId id="266"/>
            <p14:sldId id="268"/>
            <p14:sldId id="270"/>
            <p14:sldId id="272"/>
            <p14:sldId id="274"/>
            <p14:sldId id="276"/>
            <p14:sldId id="278"/>
            <p14:sldId id="280"/>
            <p14:sldId id="282"/>
            <p14:sldId id="284"/>
            <p14:sldId id="286"/>
            <p14:sldId id="288"/>
            <p14:sldId id="290"/>
            <p14:sldId id="295"/>
            <p14:sldId id="297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DA5"/>
    <a:srgbClr val="00AB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>
      <p:cViewPr>
        <p:scale>
          <a:sx n="81" d="100"/>
          <a:sy n="81" d="100"/>
        </p:scale>
        <p:origin x="-108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865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31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866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00257-CC1B-4F19-B13F-CC52A95D242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2635206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81467-7767-41EE-9DC1-5BD8B1C574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9676022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965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393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40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40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14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714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899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77BF0-98A5-4015-BEB3-BD9D54DC642B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B0B69-CB30-461E-A4B0-81F972A78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82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i7.otzovik.com/2020/03/29/9718069/img/507348_19737973.jpe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42" r="1849"/>
          <a:stretch/>
        </p:blipFill>
        <p:spPr bwMode="auto">
          <a:xfrm>
            <a:off x="0" y="3540369"/>
            <a:ext cx="2414954" cy="3295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24744"/>
            <a:ext cx="7772400" cy="1470025"/>
          </a:xfrm>
        </p:spPr>
        <p:txBody>
          <a:bodyPr/>
          <a:lstStyle/>
          <a:p>
            <a:r>
              <a:rPr lang="ru-RU" dirty="0" smtClean="0"/>
              <a:t>Газоотводная трубка. Клизмы.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105835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HelveticaNeueCyr" panose="02000603050000020004" pitchFamily="2" charset="-52"/>
              </a:rPr>
              <a:t>Лекция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537321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Преподаватель:</a:t>
            </a:r>
            <a:br>
              <a:rPr lang="ru-RU" dirty="0" smtClean="0"/>
            </a:br>
            <a:r>
              <a:rPr lang="ru-RU" dirty="0" smtClean="0"/>
              <a:t>Березовская </a:t>
            </a:r>
            <a:r>
              <a:rPr lang="ru-RU" dirty="0"/>
              <a:t>Анастасия Валерьевна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315762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ГБПОУ СК Буденновский медицинский колледж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38736" y="6347630"/>
            <a:ext cx="3042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Буденновск 2023г.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80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/>
          <p:cNvSpPr>
            <a:spLocks noGrp="1" noChangeArrowheads="1"/>
          </p:cNvSpPr>
          <p:nvPr>
            <p:ph type="title"/>
          </p:nvPr>
        </p:nvSpPr>
        <p:spPr>
          <a:xfrm>
            <a:off x="2339752" y="188640"/>
            <a:ext cx="6400800" cy="12192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dirty="0" smtClean="0"/>
              <a:t>Сифонная клизма.</a:t>
            </a:r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043608" y="1412776"/>
            <a:ext cx="5040560" cy="3888432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dirty="0" smtClean="0"/>
              <a:t>КОЛИЧЕСТВО И ТЕМПЕРАТУРА ВВОДИМОЙ ЖИДКОСТИ: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dirty="0" smtClean="0"/>
              <a:t>- 10-12 литров воды комнатной температуры.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dirty="0" smtClean="0"/>
              <a:t>ОСНАЩЕНИЕ: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dirty="0" smtClean="0"/>
              <a:t>- Два толстых резиновых зонда, соединенных стеклянной трубкой с воронкой емкостью 1 литр, вазелин, фартук, клеенка, таз, кувшин или кружка на 1,5 - 2 литра.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dirty="0" smtClean="0"/>
              <a:t>ГЛУБИНА ВВЕДЕНИЯ В ПРЯМУЮ КИШКУ: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dirty="0" smtClean="0"/>
              <a:t>- 30-40 см.</a:t>
            </a:r>
          </a:p>
        </p:txBody>
      </p:sp>
      <p:pic>
        <p:nvPicPr>
          <p:cNvPr id="12292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3133725"/>
            <a:ext cx="1905000" cy="1428750"/>
          </a:xfrm>
        </p:spPr>
      </p:pic>
    </p:spTree>
    <p:extLst>
      <p:ext uri="{BB962C8B-B14F-4D97-AF65-F5344CB8AC3E}">
        <p14:creationId xmlns:p14="http://schemas.microsoft.com/office/powerpoint/2010/main" val="8836919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mtClean="0"/>
              <a:t>Масляная клизма</a:t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dirty="0" smtClean="0"/>
              <a:t>          Масляная или послабляющая клизма применяется при неэффективности  очистительной клизмы в первые дни после операций на органах брюшной полости и после родов, когда нежелательно напряжение мышц' . Введенное в кишечник масло обволакивает и размывает каловые массы. После масляной клизмы опорожнение наступает через 10 - 12 часов.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dirty="0" smtClean="0"/>
              <a:t>Поэтому эту процедуру удобнее делать на ночь.</a:t>
            </a:r>
          </a:p>
        </p:txBody>
      </p:sp>
    </p:spTree>
    <p:extLst>
      <p:ext uri="{BB962C8B-B14F-4D97-AF65-F5344CB8AC3E}">
        <p14:creationId xmlns:p14="http://schemas.microsoft.com/office/powerpoint/2010/main" val="3365562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Масляная клизма.</a:t>
            </a:r>
          </a:p>
        </p:txBody>
      </p:sp>
      <p:sp>
        <p:nvSpPr>
          <p:cNvPr id="118789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ПОКАЗАНИЯ: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 1. При неэффективности очистительной клизмы.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 2. При длительных запорах, когда нежелательно напряжение мышц брюшной стенки и промежности (после родов, операций на органах брюшной полости).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3. При хронических воспалительных процессах в кишечнике.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4.При заболеваниях, когда нежелательно общее напряжение пациента (гипертонический криз).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ПРОТИВОПОКАЗАНИЯ: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 1. Кровотечение из желудочно-кишечного тракта.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2. Острые язвенно-воспалительные процессы в прямой кишке.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3. Боли в животе неясной природы.</a:t>
            </a:r>
          </a:p>
        </p:txBody>
      </p:sp>
    </p:spTree>
    <p:extLst>
      <p:ext uri="{BB962C8B-B14F-4D97-AF65-F5344CB8AC3E}">
        <p14:creationId xmlns:p14="http://schemas.microsoft.com/office/powerpoint/2010/main" val="5169537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Масляная клизма.</a:t>
            </a:r>
          </a:p>
        </p:txBody>
      </p:sp>
      <p:sp>
        <p:nvSpPr>
          <p:cNvPr id="113671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 КОЛИЧЕСТВО И ТЕМПЕРАТУРА ВВОДИМОЙ ЖИДКОСТИ: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- 100-200 мл растительного или вазелинового масла при температуре 37с.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ОСНАЩЕНИЕ: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- Грушевидный баллон с наконечником, газоотводная трубка для  удлинения наконечника, вазелин, клеенка, фартук.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ГЛУБИНА ВВЕДЕНИЯ В ПРЯМУЮ КИШКУ: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- 20-30 см.</a:t>
            </a:r>
          </a:p>
        </p:txBody>
      </p:sp>
      <p:pic>
        <p:nvPicPr>
          <p:cNvPr id="15364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2733155"/>
            <a:ext cx="3124200" cy="2229890"/>
          </a:xfrm>
        </p:spPr>
      </p:pic>
    </p:spTree>
    <p:extLst>
      <p:ext uri="{BB962C8B-B14F-4D97-AF65-F5344CB8AC3E}">
        <p14:creationId xmlns:p14="http://schemas.microsoft.com/office/powerpoint/2010/main" val="32768965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200" smtClean="0"/>
              <a:t>Гипертоническая послабляющая</a:t>
            </a:r>
            <a:br>
              <a:rPr lang="ru-RU" altLang="ru-RU" sz="3200" smtClean="0"/>
            </a:br>
            <a:endParaRPr lang="ru-RU" altLang="ru-RU" sz="3200" smtClean="0"/>
          </a:p>
        </p:txBody>
      </p:sp>
      <p:sp>
        <p:nvSpPr>
          <p:cNvPr id="116741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1600" smtClean="0"/>
              <a:t>ПОКАЗАНИЯ:</a:t>
            </a:r>
          </a:p>
          <a:p>
            <a:pPr eaLnBrk="1" hangingPunct="1">
              <a:defRPr/>
            </a:pPr>
            <a:r>
              <a:rPr lang="ru-RU" altLang="ru-RU" sz="2400" smtClean="0"/>
              <a:t>1. При неэффективности очистительной клизмы.</a:t>
            </a:r>
          </a:p>
          <a:p>
            <a:pPr eaLnBrk="1" hangingPunct="1">
              <a:defRPr/>
            </a:pPr>
            <a:r>
              <a:rPr lang="ru-RU" altLang="ru-RU" sz="2400" smtClean="0"/>
              <a:t>2. При массивных отеках.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1600" smtClean="0"/>
              <a:t>ПРОТИВОПОКАЗАНИЯ :</a:t>
            </a:r>
          </a:p>
          <a:p>
            <a:pPr eaLnBrk="1" hangingPunct="1">
              <a:defRPr/>
            </a:pPr>
            <a:r>
              <a:rPr lang="ru-RU" altLang="ru-RU" sz="2400" smtClean="0"/>
              <a:t>1. Кровотечение из желудочно-кишечного тракта.</a:t>
            </a:r>
          </a:p>
          <a:p>
            <a:pPr eaLnBrk="1" hangingPunct="1">
              <a:defRPr/>
            </a:pPr>
            <a:r>
              <a:rPr lang="ru-RU" altLang="ru-RU" sz="2400" smtClean="0"/>
              <a:t>2. Острые язвенно-воспалительные процессы в прямой кишке.</a:t>
            </a:r>
          </a:p>
          <a:p>
            <a:pPr eaLnBrk="1" hangingPunct="1">
              <a:defRPr/>
            </a:pPr>
            <a:r>
              <a:rPr lang="ru-RU" altLang="ru-RU" sz="2400" smtClean="0"/>
              <a:t>3. Боли в животе неясной природы</a:t>
            </a:r>
          </a:p>
        </p:txBody>
      </p:sp>
    </p:spTree>
    <p:extLst>
      <p:ext uri="{BB962C8B-B14F-4D97-AF65-F5344CB8AC3E}">
        <p14:creationId xmlns:p14="http://schemas.microsoft.com/office/powerpoint/2010/main" val="6609276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mtClean="0"/>
              <a:t>Гипертоническая клизма.</a:t>
            </a:r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438400" y="1125538"/>
            <a:ext cx="3124200" cy="497046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1600" smtClean="0"/>
              <a:t>КОЛИЧЕСТВО И ТЕМПЕРАТУРА ВВОДИМОЙ ЖИДКОСТИ: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600" smtClean="0"/>
              <a:t>- 100 мл 10% раствора NaCl или 20% раствора магния сульфата при температуре 37-38 ОС.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600" smtClean="0"/>
              <a:t>ОСНАЩЕНИЕ: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600" smtClean="0"/>
              <a:t>- Грушевидный баллон с наконечником, газоотводная трубка для  удлинения наконечника, вазелин, клеенка, фартук.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600" smtClean="0"/>
              <a:t>ГЛУБИНА ВВЕДЕНИЯ В ПРЯМУЮ КИШКУ: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600" smtClean="0"/>
              <a:t>- 20-30 см.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600" smtClean="0"/>
              <a:t>      Пациенту вводят 50-100 мл гипертонического раствора, подогретого до температуры 37-38 градусов. При этом пациент должен задержать раствор в кишечнике 20-30 минут.</a:t>
            </a:r>
          </a:p>
        </p:txBody>
      </p:sp>
      <p:pic>
        <p:nvPicPr>
          <p:cNvPr id="17412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25" y="3133725"/>
            <a:ext cx="1428750" cy="1428750"/>
          </a:xfrm>
        </p:spPr>
      </p:pic>
    </p:spTree>
    <p:extLst>
      <p:ext uri="{BB962C8B-B14F-4D97-AF65-F5344CB8AC3E}">
        <p14:creationId xmlns:p14="http://schemas.microsoft.com/office/powerpoint/2010/main" val="23765583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mtClean="0"/>
              <a:t>КАПЕЛЬНАЯ КЛИЗМА</a:t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 smtClean="0"/>
              <a:t>Капельная или питательная клизма рассчитана на большую всасывающую способность кишечника. Она применяется для введения в кишечник больших доз (до 2-х литров) питательных лекарственных средств:  0,85% раствор натрия хлорида, 5% раствора аминокислот.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 smtClean="0"/>
              <a:t>      Капельную клизму ставят через 20-30 минут после очистительной. Во время этой процедуры, продолжающейся несколько часов, пациент может спать, а медсестра должна следить за тем, чтобы сохранялась постоянная скорость поступления капель, и раствор оставался теплым. Чтобы раствор  не остывал, кружку Эсмарха обертывают ватным чехлом или грелками. .</a:t>
            </a:r>
          </a:p>
        </p:txBody>
      </p:sp>
    </p:spTree>
    <p:extLst>
      <p:ext uri="{BB962C8B-B14F-4D97-AF65-F5344CB8AC3E}">
        <p14:creationId xmlns:p14="http://schemas.microsoft.com/office/powerpoint/2010/main" val="11874141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Капельная клизма.</a:t>
            </a:r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КОЛИЧЕСТВО И ТЕМПЕРАТУРА ВВОДИМОЙ ЖИДКОСТИ: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- До 2-х литров физраствора, раствор аминокислот, 5% глюкоза, подогретых до температуры 38-39 ОС.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ОСНАЩЕНИЕ: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- Кружка Эсмарха со стеклянной капельницей, вазелин, таз, грелка, клеенка.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ГЛУБИНА ВВЕДЕНИЯ В ПРЯМУЮ КИШКУ: - 20-30 см.</a:t>
            </a:r>
          </a:p>
        </p:txBody>
      </p:sp>
      <p:pic>
        <p:nvPicPr>
          <p:cNvPr id="19460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350" y="2633662"/>
            <a:ext cx="2095500" cy="2428875"/>
          </a:xfrm>
        </p:spPr>
      </p:pic>
    </p:spTree>
    <p:extLst>
      <p:ext uri="{BB962C8B-B14F-4D97-AF65-F5344CB8AC3E}">
        <p14:creationId xmlns:p14="http://schemas.microsoft.com/office/powerpoint/2010/main" val="32432792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mtClean="0"/>
              <a:t>ЛЕКАРСТВЕННАЯ КЛИЗМА</a:t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400" smtClean="0"/>
              <a:t> Микроклизма. Ее применяют как для местного воздействия на слизистую оболочку нижнего отдела толстой кишки (облепиховое масло, настой ромашки), так и для воздействия на весь организм при всасывании  лекарственного препарата через слизистую толстой кишки (препараты сердечных гликозидов, хлоралгидрат). За 20-30 минут до лекарственной  клизмы пациенту ставят очистительную клизму. После клизмы пациент должен лежать не менее часа.</a:t>
            </a:r>
          </a:p>
        </p:txBody>
      </p:sp>
    </p:spTree>
    <p:extLst>
      <p:ext uri="{BB962C8B-B14F-4D97-AF65-F5344CB8AC3E}">
        <p14:creationId xmlns:p14="http://schemas.microsoft.com/office/powerpoint/2010/main" val="23099465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3200" smtClean="0"/>
              <a:t>ПРИМЕНЕНИЕ ГАЗООТВОДНОЙ ТРУБКИ</a:t>
            </a:r>
            <a:br>
              <a:rPr lang="ru-RU" altLang="ru-RU" sz="3200" smtClean="0"/>
            </a:br>
            <a:endParaRPr lang="ru-RU" altLang="ru-RU" sz="3200" smtClean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 smtClean="0"/>
              <a:t>Усиленное газообразование в кишечнике при нарушении его двигательной функции носит название метеоризма.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 smtClean="0"/>
              <a:t>Если выделение газов из кишечника при помощи очистительной клизмы нежелательно, а метеоризм, несмотря на специальную диету, прием активированного угля, не уменьшается, то вводят газоотводную трубку.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 smtClean="0"/>
              <a:t>Ее длина 40 см, внутренний диаметр 5-10 мм, наружный конец слегка расширен, а на закругленной (внутренней) части трубки в центре и на боковой стенке имеются отверстия.</a:t>
            </a:r>
          </a:p>
        </p:txBody>
      </p:sp>
    </p:spTree>
    <p:extLst>
      <p:ext uri="{BB962C8B-B14F-4D97-AF65-F5344CB8AC3E}">
        <p14:creationId xmlns:p14="http://schemas.microsoft.com/office/powerpoint/2010/main" val="27227900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mtClean="0"/>
              <a:t>Клизмы.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2800" err="1" smtClean="0"/>
              <a:t>Кли́зма — медицинская процедура, заключающаяся во введении воды или иных жидкостей либо растворов лекарственных веществ через задний проход в прямую кишку (с использованием стандартных наконечников для клизм) или непосредственно в толстую кишку (с использованием длинных кишечных трубок или наконечников для глубоких клизм.</a:t>
            </a:r>
          </a:p>
        </p:txBody>
      </p:sp>
    </p:spTree>
    <p:extLst>
      <p:ext uri="{BB962C8B-B14F-4D97-AF65-F5344CB8AC3E}">
        <p14:creationId xmlns:p14="http://schemas.microsoft.com/office/powerpoint/2010/main" val="8196640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mtClean="0"/>
              <a:t>Применение газоотводной трубки.</a:t>
            </a:r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043608" y="1628800"/>
            <a:ext cx="4536504" cy="50432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dirty="0" smtClean="0"/>
              <a:t>ПРОТИВОПОКАЗАНИЯ: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dirty="0" smtClean="0"/>
              <a:t>1. Трещины в области заднего прохода.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dirty="0" smtClean="0"/>
              <a:t>2. Острые воспалительные или язвенные процессы в области толстой  кишки или заднего прохода.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dirty="0" smtClean="0"/>
              <a:t>3. Злокачественные новообразования прямой кишки.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dirty="0" smtClean="0"/>
              <a:t> ОСНАЩЕНИЕ: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dirty="0" smtClean="0"/>
              <a:t>Резиновая трубка длиной 40 см, в диаметре 15 мм, наружный конец слегка расширен, вазелин, судно, клеенка.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dirty="0" smtClean="0"/>
              <a:t>ГЛУБИНА ВВЕДЕНИЯ В ПРЯМУЮ КИШКУ: - 20-30 см.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dirty="0" smtClean="0"/>
              <a:t>Больше часа трубку держать нельзя, так как могут образоваться на слизистой оболочке пролежни.</a:t>
            </a:r>
          </a:p>
        </p:txBody>
      </p:sp>
      <p:pic>
        <p:nvPicPr>
          <p:cNvPr id="22532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100" y="2705100"/>
            <a:ext cx="3048000" cy="2286000"/>
          </a:xfrm>
        </p:spPr>
      </p:pic>
    </p:spTree>
    <p:extLst>
      <p:ext uri="{BB962C8B-B14F-4D97-AF65-F5344CB8AC3E}">
        <p14:creationId xmlns:p14="http://schemas.microsoft.com/office/powerpoint/2010/main" val="35839722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altLang="ru-RU" smtClean="0"/>
              <a:t>Очистительная клизма</a:t>
            </a:r>
            <a:br>
              <a:rPr lang="ru-RU" altLang="ru-RU" smtClean="0"/>
            </a:br>
            <a:r>
              <a:rPr lang="ru-RU" altLang="ru-RU" smtClean="0"/>
              <a:t>Показания: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400" smtClean="0"/>
              <a:t>Очистительную клизму ставят с. диагностической и лечебной целями 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400" smtClean="0"/>
              <a:t>при запорах, перед операцией, перед родами, при отравлениях '; перед постановкой лекарственной микроклизмы и капельной клизмы. При постановке очистительной клизмы опорожняется только нижний отдел толстой кишки . Это достигается путем разжижения каловых масс и усиление перистальтики толстой кишки .</a:t>
            </a:r>
          </a:p>
        </p:txBody>
      </p:sp>
    </p:spTree>
    <p:extLst>
      <p:ext uri="{BB962C8B-B14F-4D97-AF65-F5344CB8AC3E}">
        <p14:creationId xmlns:p14="http://schemas.microsoft.com/office/powerpoint/2010/main" val="37945109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Очистительная клизма.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smtClean="0"/>
              <a:t>для постановки очистительной клизмы берется вода комнатной температуры 1,5-2 литра.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smtClean="0"/>
              <a:t>При атоническом запоре, когда снижена двигательная функция кишечника, температура воды должна быть ниже 12С, чтобы стимулировать эту двигательную активность.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smtClean="0"/>
              <a:t> При спастическом запоре необходимо снять спазм мускулатуры кишечника,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400" smtClean="0"/>
              <a:t>поэтому температура воды должна быть около 37С т. к. тепло обладает спазмолитическим действием. </a:t>
            </a:r>
          </a:p>
        </p:txBody>
      </p:sp>
    </p:spTree>
    <p:extLst>
      <p:ext uri="{BB962C8B-B14F-4D97-AF65-F5344CB8AC3E}">
        <p14:creationId xmlns:p14="http://schemas.microsoft.com/office/powerpoint/2010/main" val="41132724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Противопоказания: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400" smtClean="0"/>
              <a:t>Кровотечение из желудочно-кишечного тракта.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400" smtClean="0"/>
              <a:t>2. Острые язвенно-воспалительные процессы в прямой кишке.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400" smtClean="0"/>
              <a:t>3. Боли в животе неясной природы.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400" smtClean="0"/>
              <a:t>4. Злокачественные опухоли прямой кишки.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400" smtClean="0"/>
              <a:t>5. Трещины в области заднего прохода или выпадение прямой кишки.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400" smtClean="0"/>
              <a:t>6. Первые дни после операции на органах желудочно-кишечного тракта.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400" smtClean="0"/>
              <a:t>7. Массивные отеки.</a:t>
            </a:r>
          </a:p>
        </p:txBody>
      </p:sp>
    </p:spTree>
    <p:extLst>
      <p:ext uri="{BB962C8B-B14F-4D97-AF65-F5344CB8AC3E}">
        <p14:creationId xmlns:p14="http://schemas.microsoft.com/office/powerpoint/2010/main" val="31072633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Очистительная клизма.</a:t>
            </a:r>
          </a:p>
        </p:txBody>
      </p:sp>
      <p:pic>
        <p:nvPicPr>
          <p:cNvPr id="8195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05956"/>
            <a:ext cx="3124200" cy="2084287"/>
          </a:xfrm>
        </p:spPr>
      </p:pic>
      <p:sp>
        <p:nvSpPr>
          <p:cNvPr id="10547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800" smtClean="0"/>
              <a:t>Кружка Эсмарха.</a:t>
            </a:r>
          </a:p>
          <a:p>
            <a:pPr eaLnBrk="1" hangingPunct="1">
              <a:defRPr/>
            </a:pPr>
            <a:r>
              <a:rPr lang="ru-RU" altLang="ru-RU" sz="2800" smtClean="0"/>
              <a:t> ГЛУБИНА ВВЕДЕНИЯ В ПРЯМУЮ КИШКУ:</a:t>
            </a:r>
          </a:p>
          <a:p>
            <a:pPr eaLnBrk="1" hangingPunct="1">
              <a:defRPr/>
            </a:pPr>
            <a:r>
              <a:rPr lang="ru-RU" altLang="ru-RU" sz="2800" smtClean="0"/>
              <a:t>-10-12 см. </a:t>
            </a:r>
          </a:p>
        </p:txBody>
      </p:sp>
    </p:spTree>
    <p:extLst>
      <p:ext uri="{BB962C8B-B14F-4D97-AF65-F5344CB8AC3E}">
        <p14:creationId xmlns:p14="http://schemas.microsoft.com/office/powerpoint/2010/main" val="14925903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mtClean="0"/>
              <a:t>СИФОННАЯ КЛИЗМА</a:t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800" smtClean="0"/>
              <a:t>С ее помощью достигается более эффективное очищение кишечника, т.к. он промывается водой многократно.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800" smtClean="0"/>
              <a:t>      Принцип постановки сифонной клизмы во многом сходен с принципом промывания желудка.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800" smtClean="0"/>
              <a:t>       Сифонная клизма - тяжелая манипуляция для пациента, поэтому необходимо внимательно следить за его состоянием.</a:t>
            </a:r>
          </a:p>
        </p:txBody>
      </p:sp>
    </p:spTree>
    <p:extLst>
      <p:ext uri="{BB962C8B-B14F-4D97-AF65-F5344CB8AC3E}">
        <p14:creationId xmlns:p14="http://schemas.microsoft.com/office/powerpoint/2010/main" val="24268049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altLang="ru-RU" smtClean="0"/>
              <a:t>Показания.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При неэффективности других клизм при запорах.</a:t>
            </a:r>
          </a:p>
          <a:p>
            <a:pPr eaLnBrk="1" hangingPunct="1">
              <a:defRPr/>
            </a:pPr>
            <a:r>
              <a:rPr lang="ru-RU" altLang="ru-RU" smtClean="0"/>
              <a:t> Для выведения ядов из кишечника.</a:t>
            </a:r>
          </a:p>
          <a:p>
            <a:pPr eaLnBrk="1" hangingPunct="1">
              <a:defRPr/>
            </a:pPr>
            <a:r>
              <a:rPr lang="ru-RU" altLang="ru-RU" smtClean="0"/>
              <a:t>При подозрении на кишечную непроходимость.</a:t>
            </a:r>
          </a:p>
        </p:txBody>
      </p:sp>
    </p:spTree>
    <p:extLst>
      <p:ext uri="{BB962C8B-B14F-4D97-AF65-F5344CB8AC3E}">
        <p14:creationId xmlns:p14="http://schemas.microsoft.com/office/powerpoint/2010/main" val="30384108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mtClean="0"/>
              <a:t>ПРОТИВОПОКАЗАНИЯ:</a:t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2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800" smtClean="0"/>
              <a:t>1. Кровотечение из желудочно-кишечного тракта.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800" smtClean="0"/>
              <a:t>2. Острые язвенно-воспалительные процессы в прямой кишке.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800" smtClean="0"/>
              <a:t>3. Боли в животе неясной природы.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800" smtClean="0"/>
              <a:t>4. Злокачественные опухоли прямой кишки.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800" smtClean="0"/>
              <a:t>5. Массивные отеки.</a:t>
            </a:r>
          </a:p>
        </p:txBody>
      </p:sp>
    </p:spTree>
    <p:extLst>
      <p:ext uri="{BB962C8B-B14F-4D97-AF65-F5344CB8AC3E}">
        <p14:creationId xmlns:p14="http://schemas.microsoft.com/office/powerpoint/2010/main" val="8846605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1132</Words>
  <Application>Microsoft Office PowerPoint</Application>
  <PresentationFormat>Экран (4:3)</PresentationFormat>
  <Paragraphs>111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Газоотводная трубка. Клизмы.</vt:lpstr>
      <vt:lpstr>Клизмы.</vt:lpstr>
      <vt:lpstr>Очистительная клизма Показания:</vt:lpstr>
      <vt:lpstr>Очистительная клизма.</vt:lpstr>
      <vt:lpstr>Противопоказания:</vt:lpstr>
      <vt:lpstr>Очистительная клизма.</vt:lpstr>
      <vt:lpstr>СИФОННАЯ КЛИЗМА </vt:lpstr>
      <vt:lpstr>Показания.</vt:lpstr>
      <vt:lpstr>ПРОТИВОПОКАЗАНИЯ: </vt:lpstr>
      <vt:lpstr>Сифонная клизма.</vt:lpstr>
      <vt:lpstr>Масляная клизма </vt:lpstr>
      <vt:lpstr>Масляная клизма.</vt:lpstr>
      <vt:lpstr>Масляная клизма.</vt:lpstr>
      <vt:lpstr>Гипертоническая послабляющая </vt:lpstr>
      <vt:lpstr>Гипертоническая клизма.</vt:lpstr>
      <vt:lpstr>КАПЕЛЬНАЯ КЛИЗМА </vt:lpstr>
      <vt:lpstr>Капельная клизма.</vt:lpstr>
      <vt:lpstr>ЛЕКАРСТВЕННАЯ КЛИЗМА </vt:lpstr>
      <vt:lpstr>ПРИМЕНЕНИЕ ГАЗООТВОДНОЙ ТРУБКИ </vt:lpstr>
      <vt:lpstr>Применение газоотводной трубки.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Газоотводная трубка. Клизмы.</dc:title>
  <dc:creator>1</dc:creator>
  <cp:lastModifiedBy>Пользователь Windows</cp:lastModifiedBy>
  <cp:revision>9</cp:revision>
  <dcterms:created xsi:type="dcterms:W3CDTF">2022-02-06T14:59:05Z</dcterms:created>
  <dcterms:modified xsi:type="dcterms:W3CDTF">2023-02-28T11:54:31Z</dcterms:modified>
</cp:coreProperties>
</file>