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1" r:id="rId7"/>
    <p:sldId id="262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2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0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2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2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5EF7-1C91-4A08-B8A0-D8D4FA19B452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6513-4209-44A9-88D9-86D4F5D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822158"/>
            <a:ext cx="4032448" cy="1152127"/>
          </a:xfrm>
        </p:spPr>
        <p:txBody>
          <a:bodyPr>
            <a:normAutofit/>
          </a:bodyPr>
          <a:lstStyle/>
          <a:p>
            <a:r>
              <a:rPr lang="ru-RU" sz="2800" b="1" dirty="0"/>
              <a:t>Лекция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006" y="1700808"/>
            <a:ext cx="7232848" cy="15590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«Кормление тяжелобольного пациента»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3560" y="4911551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Преподаватель:</a:t>
            </a:r>
            <a:br>
              <a:rPr lang="ru-RU" b="1" dirty="0" smtClean="0"/>
            </a:br>
            <a:r>
              <a:rPr lang="ru-RU" b="1" dirty="0" smtClean="0"/>
              <a:t>Березовская Анастасия Валерьевна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6538" y="215941"/>
            <a:ext cx="501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ГБПОУ СК Буденновский медицинский колледж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488668"/>
            <a:ext cx="188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Буденновск 2023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60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040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/>
              <a:t>Питание</a:t>
            </a:r>
            <a:r>
              <a:rPr lang="ru-RU" sz="1600" b="1" dirty="0" smtClean="0"/>
              <a:t> – одна из фундаментальных потребностей человека. Оно обеспечивает человека энергией, водой, материалом для построения клеток и увеличивает сопротивляемость организма к заболеваниям. Важно, чтобы питание было правильным, рациональным. При помощи питания осуществляются жизненно важные функции.</a:t>
            </a:r>
          </a:p>
          <a:p>
            <a:pPr marL="0" indent="0">
              <a:buNone/>
            </a:pPr>
            <a:r>
              <a:rPr lang="ru-RU" sz="2600" b="1" dirty="0" smtClean="0"/>
              <a:t>Диета</a:t>
            </a:r>
            <a:r>
              <a:rPr lang="ru-RU" sz="1600" b="1" dirty="0" smtClean="0"/>
              <a:t> - режим питания здорового и больного человека. Диетология (диета + греч. </a:t>
            </a:r>
            <a:r>
              <a:rPr lang="ru-RU" sz="1600" b="1" dirty="0" err="1" smtClean="0"/>
              <a:t>logos</a:t>
            </a:r>
            <a:r>
              <a:rPr lang="ru-RU" sz="1600" b="1" dirty="0" smtClean="0"/>
              <a:t> - учение) - раздел медицины, изучающий питание человека в норме и при различных заболеваниях, а также занимающийся организацией лечебного питания.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2600" b="1" dirty="0" smtClean="0"/>
              <a:t>Лечебное питание </a:t>
            </a:r>
            <a:r>
              <a:rPr lang="ru-RU" sz="1600" b="1" dirty="0" smtClean="0"/>
              <a:t>(диетотерапия) - применение с лечебной или профилактической целью специально составленных пищевых рационов и режимов питания.</a:t>
            </a:r>
          </a:p>
          <a:p>
            <a:pPr marL="0" indent="0">
              <a:buNone/>
            </a:pPr>
            <a:r>
              <a:rPr lang="ru-RU" sz="1600" b="1" dirty="0" smtClean="0"/>
              <a:t>Режим питания определяет время и количество приёмов пищи, интервалы между ними и пищевой рацион.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Пищевой рацион </a:t>
            </a:r>
            <a:r>
              <a:rPr lang="ru-RU" sz="1600" b="1" dirty="0" smtClean="0"/>
              <a:t>регламентирует требования, предъявляемые к пище, по энергетической ценности, химическому составу, продуктовому набору, массе, по приёмам пищи. Питание должно быть рациональным - физиологически полноценным, с учётом ряда факторов, в том числе пола, возраста и характера физической активности человека, а также сбалансированным - в пище должно соблюдаться определённое соотношение питательных веществ.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880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Посуда для кормления пациентов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652120" cy="48965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Лучше использовать чайную или даже десертную ложку (особенно если у больного затруднено глотание), при этом позаботьтесь о том, чтобы пища была теплой и измельченной. </a:t>
            </a:r>
          </a:p>
          <a:p>
            <a:pPr marL="0" indent="0">
              <a:buNone/>
            </a:pPr>
            <a:r>
              <a:rPr lang="ru-RU" dirty="0" smtClean="0"/>
              <a:t>Поить больного можно из обычной кружки, если это удобно, либо с помощью специального поильника, оснащенного двумя ручками, или даже через соломинку.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случае, если больной может есть самостоятельно, используйте специальную посуду для кормления лежачий больных. Подобные приборы (ложка и вилка), оснащены нескользящей и более широкой ручкой. Вилка может иметь округлые зубцы. Ложка бывает изогнутой (чашечка располагается под углом к ручке).</a:t>
            </a:r>
          </a:p>
          <a:p>
            <a:pPr marL="0" indent="0">
              <a:buNone/>
            </a:pPr>
            <a:r>
              <a:rPr lang="ru-RU" dirty="0" smtClean="0"/>
              <a:t>Тарелки для кормления лежачих больных изготавливаются из небьющихся материалов с присосками на дне или с нескользящим дном и высокими бортиками.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65" y="1412776"/>
            <a:ext cx="3456384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89844" l="8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19600"/>
            <a:ext cx="285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Тяжелобольной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052736"/>
            <a:ext cx="6017840" cy="26642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Тяжелобольной – это пациент, у которого имеются значительные нарушения функций органов и систем, который нуждается в медицинской помощи и интенсивном сестринском уходе. + Некоторые заболевания сопровождаются нарушением двигательной активности или больному противопоказаны активные движения.</a:t>
            </a:r>
          </a:p>
          <a:p>
            <a:r>
              <a:rPr lang="ru-RU" dirty="0" smtClean="0"/>
              <a:t>Кормление таких пациентов имеет некие особенности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00" y="3212976"/>
            <a:ext cx="6035400" cy="36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973"/>
            <a:ext cx="9144000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и особенности питания тяжелобольного пациента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384"/>
            <a:ext cx="9144000" cy="485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1.Лежачим больным рекомендуется ограничить количество сахара, жареной, жирной и острой пищи, при этом еда должна быть максимально разнообразной и вкусной. </a:t>
            </a:r>
          </a:p>
          <a:p>
            <a:r>
              <a:rPr lang="ru-RU" sz="1400" b="1" dirty="0" smtClean="0"/>
              <a:t>Если</a:t>
            </a:r>
            <a:r>
              <a:rPr lang="ru-RU" sz="1400" b="1" dirty="0"/>
              <a:t> </a:t>
            </a:r>
            <a:r>
              <a:rPr lang="ru-RU" sz="1400" b="1" dirty="0" smtClean="0"/>
              <a:t>диагноз больного не предполагает строгой диеты, то есть пациент может практически все.</a:t>
            </a:r>
          </a:p>
          <a:p>
            <a:pPr marL="0" indent="0">
              <a:buNone/>
            </a:pPr>
            <a:r>
              <a:rPr lang="ru-RU" sz="1400" b="1" dirty="0"/>
              <a:t>*</a:t>
            </a:r>
            <a:r>
              <a:rPr lang="ru-RU" sz="1400" b="1" dirty="0" smtClean="0"/>
              <a:t> Обговорите с больным (если есть такая возможность) что бы он хотел из еды и напитков. Вы можете что-либо предложить, не настаивая жестко.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Необходимо учитывать вес больного: и дефицит, и избыток массы тела могут привести к пролежням. 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Дневное меню лежачего больного должно включать примерно сто двадцать граммов белка, ста граммов жиров и 350-400 граммов углеводов.</a:t>
            </a:r>
          </a:p>
          <a:p>
            <a:pPr marL="0" indent="0">
              <a:buNone/>
            </a:pPr>
            <a:r>
              <a:rPr lang="ru-RU" sz="1400" b="1" dirty="0"/>
              <a:t>*</a:t>
            </a:r>
            <a:r>
              <a:rPr lang="ru-RU" sz="1400" b="1" dirty="0" smtClean="0"/>
              <a:t> При наличии пролежней пищевую ценность увеличить на 10 – 15%</a:t>
            </a:r>
          </a:p>
          <a:p>
            <a:pPr marL="0" indent="0">
              <a:buNone/>
            </a:pPr>
            <a:r>
              <a:rPr lang="ru-RU" sz="1400" b="1" dirty="0"/>
              <a:t>*</a:t>
            </a:r>
            <a:r>
              <a:rPr lang="ru-RU" sz="1400" b="1" dirty="0" smtClean="0"/>
              <a:t> Если больной отказывается от пищи, просто смочите ему губы. Можно предложить напиток. Попробуйте кормить малыми порциями, но чаще; сервировать не больше 2 блюд за раз.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Иногда запах готовящейся еды может вызвать ложное чувство сытости. Поэтому двери на кухню лучше держать прикрытыми.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 Пища не должна быть ни холодной, ни горячей</a:t>
            </a:r>
          </a:p>
          <a:p>
            <a:pPr marL="0" indent="0">
              <a:buNone/>
            </a:pPr>
            <a:r>
              <a:rPr lang="ru-RU" sz="1400" b="1" dirty="0" smtClean="0"/>
              <a:t>*Резко ослабленных больных кормят в наиболее удобном для них положении, используя для этого различные приспособления.</a:t>
            </a:r>
          </a:p>
          <a:p>
            <a:r>
              <a:rPr lang="ru-RU" sz="1400" b="1" dirty="0" smtClean="0"/>
              <a:t> Левой рукой надо приподнять голову больного вместе с подушкой, а правой поднести ему ложку ко рту или специальный поильник с пищей.</a:t>
            </a:r>
          </a:p>
          <a:p>
            <a:r>
              <a:rPr lang="ru-RU" sz="1400" b="1" dirty="0" smtClean="0"/>
              <a:t>Вливать пищу насильно, если больной не глотает, нельзя, так как пища может попасть в дыхательные пути.</a:t>
            </a:r>
          </a:p>
          <a:p>
            <a:pPr marL="0" indent="0">
              <a:buNone/>
            </a:pPr>
            <a:r>
              <a:rPr lang="ru-RU" sz="1400" b="1" dirty="0" smtClean="0"/>
              <a:t>2.Питьевой режим</a:t>
            </a:r>
          </a:p>
          <a:p>
            <a:r>
              <a:rPr lang="ru-RU" sz="1400" b="1" dirty="0" smtClean="0"/>
              <a:t>Общий объем жидкости минимум 1,5 л в сутки</a:t>
            </a:r>
          </a:p>
        </p:txBody>
      </p:sp>
    </p:spTree>
    <p:extLst>
      <p:ext uri="{BB962C8B-B14F-4D97-AF65-F5344CB8AC3E}">
        <p14:creationId xmlns:p14="http://schemas.microsoft.com/office/powerpoint/2010/main" val="410452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9" b="9053"/>
          <a:stretch/>
        </p:blipFill>
        <p:spPr>
          <a:xfrm>
            <a:off x="0" y="3068960"/>
            <a:ext cx="4017818" cy="36360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3" y="11266"/>
            <a:ext cx="8229600" cy="1143000"/>
          </a:xfrm>
        </p:spPr>
        <p:txBody>
          <a:bodyPr/>
          <a:lstStyle/>
          <a:p>
            <a:r>
              <a:rPr lang="ru-RU" dirty="0" smtClean="0"/>
              <a:t>Кормление пациента с ложки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948690"/>
            <a:ext cx="48600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1.Уточнить у пациента предпочитаемые блюда и согласовать меню с лечащим врачом или диетологом	</a:t>
            </a:r>
          </a:p>
          <a:p>
            <a:r>
              <a:rPr lang="ru-RU" sz="1200" dirty="0" smtClean="0"/>
              <a:t>2. Предупредить пациента за 15 минут о том, что предстоит приём пищи, и получить его согласие	</a:t>
            </a:r>
          </a:p>
          <a:p>
            <a:r>
              <a:rPr lang="ru-RU" sz="1200" dirty="0" smtClean="0"/>
              <a:t>3. Проветрить помещение, освободить место на тумбочке или придвинуть прикроватный столик. Протереть поверхность столика (тумбочки) ветошью, смоченной дезинфицирующим раствором</a:t>
            </a:r>
            <a:endParaRPr lang="ru-RU" sz="1200" dirty="0"/>
          </a:p>
          <a:p>
            <a:r>
              <a:rPr lang="ru-RU" sz="1200" dirty="0" smtClean="0"/>
              <a:t>4. Помочь пациенту занять высокое положение </a:t>
            </a:r>
            <a:r>
              <a:rPr lang="ru-RU" sz="1200" dirty="0" err="1" smtClean="0"/>
              <a:t>Фаулера</a:t>
            </a:r>
            <a:endParaRPr lang="ru-RU" sz="1200" dirty="0" smtClean="0"/>
          </a:p>
          <a:p>
            <a:r>
              <a:rPr lang="ru-RU" sz="1200" dirty="0" smtClean="0"/>
              <a:t>5. Помочь пациенту вымыть руки и прикрыть его грудь салфеткой	</a:t>
            </a:r>
          </a:p>
          <a:p>
            <a:r>
              <a:rPr lang="ru-RU" sz="1200" dirty="0" smtClean="0"/>
              <a:t>6. Вымыть и осушить руки (лучше, если пациент будет видеть это)</a:t>
            </a:r>
            <a:endParaRPr lang="ru-RU" sz="1200" dirty="0"/>
          </a:p>
          <a:p>
            <a:r>
              <a:rPr lang="ru-RU" sz="1200" dirty="0" smtClean="0"/>
              <a:t>7. Принести пищу и жидкость, предназначенные для еды и питья (согласно диете): горячие блюда должны быть соответствующей температуры 600С, холодные – 200С.	</a:t>
            </a:r>
          </a:p>
          <a:p>
            <a:r>
              <a:rPr lang="ru-RU" sz="1200" dirty="0" smtClean="0"/>
              <a:t>8. Спросить пациента, в какой последовательности он предпочитает принимать пищу	</a:t>
            </a:r>
          </a:p>
          <a:p>
            <a:r>
              <a:rPr lang="ru-RU" sz="1200" dirty="0" smtClean="0"/>
              <a:t>9. Проверить температуру горячей пищи, капнув несколько капель себе на тыльную поверхность кисти	</a:t>
            </a:r>
          </a:p>
          <a:p>
            <a:r>
              <a:rPr lang="ru-RU" sz="1200" dirty="0" smtClean="0"/>
              <a:t>10. Предложить выпить (лучше через соломинку) несколько глотков жидкости</a:t>
            </a:r>
          </a:p>
          <a:p>
            <a:r>
              <a:rPr lang="ru-RU" sz="1200" dirty="0" smtClean="0"/>
              <a:t>11. Кормить медленно: - называть каждое блюдо, предлагаемое пациенту; - наполнить ложку на 2/3 твёрдой (мягкой) пищей; - коснуться ложкой нижней губы, чтобы пациент открыл рот, - прикоснуться ложкой к языку и извлечь пустую ложку; - дать время пациенту прожевать и проглотить пищу; - предлагать питьё после нескольких ложек твёрдой (мягкой) пищи	</a:t>
            </a:r>
          </a:p>
          <a:p>
            <a:r>
              <a:rPr lang="ru-RU" sz="1200" dirty="0" smtClean="0"/>
              <a:t>12. Промокнуть (при необходимости) губы салфеткой.	</a:t>
            </a:r>
          </a:p>
          <a:p>
            <a:r>
              <a:rPr lang="ru-RU" sz="1200" dirty="0" smtClean="0"/>
              <a:t>13. Предложить пациенту после еды прополоскать полость рта водой</a:t>
            </a:r>
          </a:p>
          <a:p>
            <a:r>
              <a:rPr lang="ru-RU" sz="1200" dirty="0" smtClean="0"/>
              <a:t>14. Убрать после еды посуду и остатки пищи. Протереть столик (тумбочку) ветошью, смоченной дезинфицирующим раствором, двукратно с интервалом 15 минут	</a:t>
            </a:r>
          </a:p>
          <a:p>
            <a:r>
              <a:rPr lang="ru-RU" sz="1200" dirty="0" smtClean="0"/>
              <a:t>15. Вымыть и осушить руки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71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Кормление пациента с помощью поильника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1" b="10439"/>
          <a:stretch/>
        </p:blipFill>
        <p:spPr>
          <a:xfrm>
            <a:off x="107504" y="2492896"/>
            <a:ext cx="4378036" cy="3580672"/>
          </a:xfrm>
        </p:spPr>
      </p:pic>
      <p:sp>
        <p:nvSpPr>
          <p:cNvPr id="5" name="Прямоугольник 4"/>
          <p:cNvSpPr/>
          <p:nvPr/>
        </p:nvSpPr>
        <p:spPr>
          <a:xfrm>
            <a:off x="3852695" y="1556792"/>
            <a:ext cx="51189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Протереть прикроватный столик ветошью, смоченной дезинфицирующим раствором</a:t>
            </a:r>
            <a:r>
              <a:rPr lang="ru-RU" sz="1400" dirty="0"/>
              <a:t> </a:t>
            </a:r>
            <a:r>
              <a:rPr lang="ru-RU" sz="1400" dirty="0" smtClean="0"/>
              <a:t>инфекционной безопасности</a:t>
            </a:r>
          </a:p>
          <a:p>
            <a:r>
              <a:rPr lang="ru-RU" sz="1400" dirty="0" smtClean="0"/>
              <a:t>2. Рассказать пациенту, какое блюдо приготовлено для него	</a:t>
            </a:r>
          </a:p>
          <a:p>
            <a:r>
              <a:rPr lang="ru-RU" sz="1400" dirty="0" smtClean="0"/>
              <a:t>3. Вымыть и осушить </a:t>
            </a:r>
          </a:p>
          <a:p>
            <a:r>
              <a:rPr lang="ru-RU" sz="1400" dirty="0" smtClean="0"/>
              <a:t>4. Поставить на прикроватный столик приготовленную пищу</a:t>
            </a:r>
          </a:p>
          <a:p>
            <a:r>
              <a:rPr lang="ru-RU" sz="1400" dirty="0" smtClean="0"/>
              <a:t>5. Переместить пациента на бок или в положение </a:t>
            </a:r>
            <a:r>
              <a:rPr lang="ru-RU" sz="1400" dirty="0" err="1" smtClean="0"/>
              <a:t>Фаулера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6. Прикрыть шею и грудь пациента салфеткой	</a:t>
            </a:r>
          </a:p>
          <a:p>
            <a:r>
              <a:rPr lang="ru-RU" sz="1400" dirty="0" smtClean="0"/>
              <a:t>7. Кормить пациента из поильника небольшими порциями (глотками) </a:t>
            </a:r>
          </a:p>
          <a:p>
            <a:r>
              <a:rPr lang="ru-RU" sz="1400" dirty="0" smtClean="0"/>
              <a:t>8. После кормления дать пациенту прополоскать полость рта водой	</a:t>
            </a:r>
          </a:p>
          <a:p>
            <a:r>
              <a:rPr lang="ru-RU" sz="1400" dirty="0" smtClean="0"/>
              <a:t>9. Убрать салфетку, покрывающую грудь и шею пациента	</a:t>
            </a:r>
          </a:p>
          <a:p>
            <a:r>
              <a:rPr lang="ru-RU" sz="1400" dirty="0" smtClean="0"/>
              <a:t>10. Помочь пациенту занять удобное положение</a:t>
            </a:r>
          </a:p>
          <a:p>
            <a:r>
              <a:rPr lang="ru-RU" sz="1400" dirty="0" smtClean="0"/>
              <a:t>11. Убрать остатки пищи. Поильник подвергнуть дезинфекции. Протереть столик (тумбочку) ветошью, смоченной дезинфицирующим раствором, двукратно. Вымыть и осушить руки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06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Кормление пациента с помощью зонда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1911" y="1560874"/>
            <a:ext cx="3322711" cy="53066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200" dirty="0" smtClean="0"/>
              <a:t>Кормление через зонд производят следующим образом:</a:t>
            </a:r>
          </a:p>
          <a:p>
            <a:pPr marL="0" indent="0">
              <a:buNone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Л</a:t>
            </a:r>
            <a:r>
              <a:rPr lang="ru-RU" sz="2200" dirty="0" smtClean="0"/>
              <a:t>ежачего пациента приподнимают до положения полусидя;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К</a:t>
            </a:r>
            <a:r>
              <a:rPr lang="ru-RU" sz="2200" dirty="0" smtClean="0"/>
              <a:t>онец зонда с воронкой, находящийся снаружи, опускают ниже шеи, пережимают входящим в комплект зажимом;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К</a:t>
            </a:r>
            <a:r>
              <a:rPr lang="ru-RU" sz="2200" dirty="0" smtClean="0"/>
              <a:t> воронке крепится шприц с питательной смесью. Воронка со шприцем поднимается на 50 сантиметров над уровнем желудка. Зажим снимается;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И</a:t>
            </a:r>
            <a:r>
              <a:rPr lang="ru-RU" sz="2200" dirty="0" smtClean="0"/>
              <a:t>з шприца в воронку медленно выдавливается смесь. Скорость введения пищи – не более 150 мг за 5 минут;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П</a:t>
            </a:r>
            <a:r>
              <a:rPr lang="ru-RU" sz="2200" dirty="0" smtClean="0"/>
              <a:t>осле введения пищи к зонду крепится другой шприц с налитой в нем водой. Количество воды- от 30 до 50 мл. Вода промывает систему, освобождая трубку от пищевых остатков;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Н</a:t>
            </a:r>
            <a:r>
              <a:rPr lang="ru-RU" sz="2200" dirty="0" smtClean="0"/>
              <a:t>а зонд крепится зажим, конец зонда опускается вниз. На него устанавливают пробку.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пациент по ряду причин не может принимать пищу обычным путем, то необходима особая забота о его кормлении. Именно для этой цели были созданы </a:t>
            </a:r>
            <a:r>
              <a:rPr lang="ru-RU" dirty="0" err="1" smtClean="0"/>
              <a:t>назогастральные</a:t>
            </a:r>
            <a:r>
              <a:rPr lang="ru-RU" dirty="0" smtClean="0"/>
              <a:t> зонды для </a:t>
            </a:r>
            <a:r>
              <a:rPr lang="ru-RU" dirty="0" err="1" smtClean="0"/>
              <a:t>энтерального</a:t>
            </a:r>
            <a:r>
              <a:rPr lang="ru-RU" dirty="0" smtClean="0"/>
              <a:t> питания.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5113"/>
            <a:ext cx="5849887" cy="41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"/>
            <a:ext cx="9144000" cy="5730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446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830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Лекция</vt:lpstr>
      <vt:lpstr>Питание</vt:lpstr>
      <vt:lpstr>Посуда для кормления пациентов</vt:lpstr>
      <vt:lpstr>Тяжелобольной</vt:lpstr>
      <vt:lpstr>Режим и особенности питания тяжелобольного пациента</vt:lpstr>
      <vt:lpstr>Кормление пациента с ложки</vt:lpstr>
      <vt:lpstr>Кормление пациента с помощью поильника</vt:lpstr>
      <vt:lpstr>Кормление пациента с помощью зонда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производственной практике «Ознакомительная» на тему:</dc:title>
  <dc:creator>HP</dc:creator>
  <cp:lastModifiedBy>Пользователь Windows</cp:lastModifiedBy>
  <cp:revision>16</cp:revision>
  <dcterms:created xsi:type="dcterms:W3CDTF">2021-07-12T14:08:19Z</dcterms:created>
  <dcterms:modified xsi:type="dcterms:W3CDTF">2023-02-28T11:55:37Z</dcterms:modified>
</cp:coreProperties>
</file>