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2" r:id="rId14"/>
    <p:sldId id="268" r:id="rId15"/>
    <p:sldId id="269" r:id="rId16"/>
    <p:sldId id="267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AEACC-D8EC-4943-8BC0-30754583F9AE}" type="doc">
      <dgm:prSet loTypeId="urn:microsoft.com/office/officeart/2005/8/layout/gear1" loCatId="process" qsTypeId="urn:microsoft.com/office/officeart/2005/8/quickstyle/simple1" qsCatId="simple" csTypeId="urn:microsoft.com/office/officeart/2005/8/colors/accent1_1" csCatId="accent1" phldr="1"/>
      <dgm:spPr/>
    </dgm:pt>
    <dgm:pt modelId="{F28DEE70-F9E3-4C24-8D4B-81CD4E724F1C}">
      <dgm:prSet phldrT="[Текст]" custT="1"/>
      <dgm:spPr/>
      <dgm:t>
        <a:bodyPr/>
        <a:lstStyle/>
        <a:p>
          <a:r>
            <a:rPr lang="ru-RU" sz="1800" b="1" dirty="0" smtClean="0"/>
            <a:t>Восприимчивый организм</a:t>
          </a:r>
          <a:endParaRPr lang="ru-RU" sz="1800" b="1" dirty="0"/>
        </a:p>
      </dgm:t>
    </dgm:pt>
    <dgm:pt modelId="{7553D18B-0D3D-43C8-904D-36ECF6AEE315}" type="parTrans" cxnId="{67C6FADD-E3B3-4BAF-8073-F89A9E0AAEDF}">
      <dgm:prSet/>
      <dgm:spPr/>
      <dgm:t>
        <a:bodyPr/>
        <a:lstStyle/>
        <a:p>
          <a:endParaRPr lang="ru-RU" sz="2800" b="1"/>
        </a:p>
      </dgm:t>
    </dgm:pt>
    <dgm:pt modelId="{1D4D6A63-16E9-4D3C-AD54-68D4531020A3}" type="sibTrans" cxnId="{67C6FADD-E3B3-4BAF-8073-F89A9E0AAEDF}">
      <dgm:prSet/>
      <dgm:spPr/>
      <dgm:t>
        <a:bodyPr/>
        <a:lstStyle/>
        <a:p>
          <a:endParaRPr lang="ru-RU" sz="2800" b="1"/>
        </a:p>
      </dgm:t>
    </dgm:pt>
    <dgm:pt modelId="{1E498C4F-3ED9-4B9E-B272-CAB4E6A01D13}">
      <dgm:prSet phldrT="[Текст]" custT="1"/>
      <dgm:spPr/>
      <dgm:t>
        <a:bodyPr/>
        <a:lstStyle/>
        <a:p>
          <a:r>
            <a:rPr lang="ru-RU" sz="1800" b="1" dirty="0" smtClean="0"/>
            <a:t>Путь передачи</a:t>
          </a:r>
          <a:endParaRPr lang="ru-RU" sz="1800" b="1" dirty="0"/>
        </a:p>
      </dgm:t>
    </dgm:pt>
    <dgm:pt modelId="{08765050-B646-438F-B254-A6E732E38852}" type="parTrans" cxnId="{098EE058-1B05-4801-9EA9-1DD88742F7B3}">
      <dgm:prSet/>
      <dgm:spPr/>
      <dgm:t>
        <a:bodyPr/>
        <a:lstStyle/>
        <a:p>
          <a:endParaRPr lang="ru-RU" sz="2800" b="1"/>
        </a:p>
      </dgm:t>
    </dgm:pt>
    <dgm:pt modelId="{A71C139A-E55E-4D33-B5AF-D5224F93A6A6}" type="sibTrans" cxnId="{098EE058-1B05-4801-9EA9-1DD88742F7B3}">
      <dgm:prSet/>
      <dgm:spPr/>
      <dgm:t>
        <a:bodyPr/>
        <a:lstStyle/>
        <a:p>
          <a:endParaRPr lang="ru-RU" sz="2800" b="1"/>
        </a:p>
      </dgm:t>
    </dgm:pt>
    <dgm:pt modelId="{E2C26195-7BD1-4E91-B44E-D113959BD8B0}">
      <dgm:prSet phldrT="[Текст]" custT="1"/>
      <dgm:spPr/>
      <dgm:t>
        <a:bodyPr/>
        <a:lstStyle/>
        <a:p>
          <a:r>
            <a:rPr lang="ru-RU" sz="1800" b="1" dirty="0" smtClean="0"/>
            <a:t>Источник инфекции</a:t>
          </a:r>
          <a:endParaRPr lang="ru-RU" sz="1800" b="1" dirty="0"/>
        </a:p>
      </dgm:t>
    </dgm:pt>
    <dgm:pt modelId="{4F7E0844-5C04-4142-93A5-839004F99D50}" type="parTrans" cxnId="{5C112DAC-2CD0-48F0-A112-C5BCBF760071}">
      <dgm:prSet/>
      <dgm:spPr/>
      <dgm:t>
        <a:bodyPr/>
        <a:lstStyle/>
        <a:p>
          <a:endParaRPr lang="ru-RU" sz="2800" b="1"/>
        </a:p>
      </dgm:t>
    </dgm:pt>
    <dgm:pt modelId="{86A15B7B-E465-45CC-BA00-A4AF819C7F2C}" type="sibTrans" cxnId="{5C112DAC-2CD0-48F0-A112-C5BCBF760071}">
      <dgm:prSet/>
      <dgm:spPr/>
      <dgm:t>
        <a:bodyPr/>
        <a:lstStyle/>
        <a:p>
          <a:endParaRPr lang="ru-RU" sz="2800" b="1"/>
        </a:p>
      </dgm:t>
    </dgm:pt>
    <dgm:pt modelId="{966EAC06-B3A1-41E8-B020-A41AE610C0A3}" type="pres">
      <dgm:prSet presAssocID="{FB7AEACC-D8EC-4943-8BC0-30754583F9A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BD0339D-3B4A-4010-AC04-E64717C2D8A2}" type="pres">
      <dgm:prSet presAssocID="{F28DEE70-F9E3-4C24-8D4B-81CD4E724F1C}" presName="gear1" presStyleLbl="node1" presStyleIdx="0" presStyleCnt="3" custScaleX="134930" custScaleY="121888" custLinFactNeighborX="14348" custLinFactNeighborY="-200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2FBF5-6E8E-409B-9AEA-4E61E8139BB7}" type="pres">
      <dgm:prSet presAssocID="{F28DEE70-F9E3-4C24-8D4B-81CD4E724F1C}" presName="gear1srcNode" presStyleLbl="node1" presStyleIdx="0" presStyleCnt="3"/>
      <dgm:spPr/>
      <dgm:t>
        <a:bodyPr/>
        <a:lstStyle/>
        <a:p>
          <a:endParaRPr lang="ru-RU"/>
        </a:p>
      </dgm:t>
    </dgm:pt>
    <dgm:pt modelId="{6E78CFAF-7B24-4F74-9D2C-BD6DC0893604}" type="pres">
      <dgm:prSet presAssocID="{F28DEE70-F9E3-4C24-8D4B-81CD4E724F1C}" presName="gear1dstNode" presStyleLbl="node1" presStyleIdx="0" presStyleCnt="3"/>
      <dgm:spPr/>
      <dgm:t>
        <a:bodyPr/>
        <a:lstStyle/>
        <a:p>
          <a:endParaRPr lang="ru-RU"/>
        </a:p>
      </dgm:t>
    </dgm:pt>
    <dgm:pt modelId="{535C7C05-4A5B-44DA-B342-BDD229AD0955}" type="pres">
      <dgm:prSet presAssocID="{1E498C4F-3ED9-4B9E-B272-CAB4E6A01D13}" presName="gear2" presStyleLbl="node1" presStyleIdx="1" presStyleCnt="3" custScaleX="152334" custScaleY="153714" custLinFactNeighborX="-57585" custLinFactNeighborY="1497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50C04-0340-438F-A3B9-ACB517A7118D}" type="pres">
      <dgm:prSet presAssocID="{1E498C4F-3ED9-4B9E-B272-CAB4E6A01D13}" presName="gear2srcNode" presStyleLbl="node1" presStyleIdx="1" presStyleCnt="3"/>
      <dgm:spPr/>
      <dgm:t>
        <a:bodyPr/>
        <a:lstStyle/>
        <a:p>
          <a:endParaRPr lang="ru-RU"/>
        </a:p>
      </dgm:t>
    </dgm:pt>
    <dgm:pt modelId="{D0304166-2577-4B68-B4B7-8AC6F3245EF5}" type="pres">
      <dgm:prSet presAssocID="{1E498C4F-3ED9-4B9E-B272-CAB4E6A01D13}" presName="gear2dstNode" presStyleLbl="node1" presStyleIdx="1" presStyleCnt="3"/>
      <dgm:spPr/>
      <dgm:t>
        <a:bodyPr/>
        <a:lstStyle/>
        <a:p>
          <a:endParaRPr lang="ru-RU"/>
        </a:p>
      </dgm:t>
    </dgm:pt>
    <dgm:pt modelId="{F539B36B-81AD-4B58-9D22-0E4F073BC13E}" type="pres">
      <dgm:prSet presAssocID="{E2C26195-7BD1-4E91-B44E-D113959BD8B0}" presName="gear3" presStyleLbl="node1" presStyleIdx="2" presStyleCnt="3" custScaleX="160567" custScaleY="149025" custLinFactNeighborX="22037" custLinFactNeighborY="-3622"/>
      <dgm:spPr/>
      <dgm:t>
        <a:bodyPr/>
        <a:lstStyle/>
        <a:p>
          <a:endParaRPr lang="ru-RU"/>
        </a:p>
      </dgm:t>
    </dgm:pt>
    <dgm:pt modelId="{C3F5CCF2-359D-4A57-8255-69C6D8A3F132}" type="pres">
      <dgm:prSet presAssocID="{E2C26195-7BD1-4E91-B44E-D113959BD8B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FB6CCF-B351-48E6-BB33-87568FC1C234}" type="pres">
      <dgm:prSet presAssocID="{E2C26195-7BD1-4E91-B44E-D113959BD8B0}" presName="gear3srcNode" presStyleLbl="node1" presStyleIdx="2" presStyleCnt="3"/>
      <dgm:spPr/>
      <dgm:t>
        <a:bodyPr/>
        <a:lstStyle/>
        <a:p>
          <a:endParaRPr lang="ru-RU"/>
        </a:p>
      </dgm:t>
    </dgm:pt>
    <dgm:pt modelId="{43C95A1F-3204-472B-828D-9B26BB283BB1}" type="pres">
      <dgm:prSet presAssocID="{E2C26195-7BD1-4E91-B44E-D113959BD8B0}" presName="gear3dstNode" presStyleLbl="node1" presStyleIdx="2" presStyleCnt="3"/>
      <dgm:spPr/>
      <dgm:t>
        <a:bodyPr/>
        <a:lstStyle/>
        <a:p>
          <a:endParaRPr lang="ru-RU"/>
        </a:p>
      </dgm:t>
    </dgm:pt>
    <dgm:pt modelId="{5A0F60A8-4566-4A84-BA8B-512EB3FB22D0}" type="pres">
      <dgm:prSet presAssocID="{1D4D6A63-16E9-4D3C-AD54-68D4531020A3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0D1568FB-F1CD-49D3-9B03-DDFC75CBDCA6}" type="pres">
      <dgm:prSet presAssocID="{A71C139A-E55E-4D33-B5AF-D5224F93A6A6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F9B18FEF-EF39-42FD-BA73-19524CEE23A8}" type="pres">
      <dgm:prSet presAssocID="{86A15B7B-E465-45CC-BA00-A4AF819C7F2C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1BEA755-CFF2-4FF9-AD5E-15D603B25246}" type="presOf" srcId="{1E498C4F-3ED9-4B9E-B272-CAB4E6A01D13}" destId="{54750C04-0340-438F-A3B9-ACB517A7118D}" srcOrd="1" destOrd="0" presId="urn:microsoft.com/office/officeart/2005/8/layout/gear1"/>
    <dgm:cxn modelId="{78C82A83-4EA2-4D69-9788-C86F18F60FDA}" type="presOf" srcId="{F28DEE70-F9E3-4C24-8D4B-81CD4E724F1C}" destId="{0BD0339D-3B4A-4010-AC04-E64717C2D8A2}" srcOrd="0" destOrd="0" presId="urn:microsoft.com/office/officeart/2005/8/layout/gear1"/>
    <dgm:cxn modelId="{5AB98ED1-064C-4992-882A-7D1B449DFC55}" type="presOf" srcId="{F28DEE70-F9E3-4C24-8D4B-81CD4E724F1C}" destId="{EE62FBF5-6E8E-409B-9AEA-4E61E8139BB7}" srcOrd="1" destOrd="0" presId="urn:microsoft.com/office/officeart/2005/8/layout/gear1"/>
    <dgm:cxn modelId="{AC4CA825-C3DA-40B8-B92E-0C60DE56213D}" type="presOf" srcId="{1D4D6A63-16E9-4D3C-AD54-68D4531020A3}" destId="{5A0F60A8-4566-4A84-BA8B-512EB3FB22D0}" srcOrd="0" destOrd="0" presId="urn:microsoft.com/office/officeart/2005/8/layout/gear1"/>
    <dgm:cxn modelId="{D0EF03E6-DE93-4FC7-85D7-7D1780A15B0B}" type="presOf" srcId="{E2C26195-7BD1-4E91-B44E-D113959BD8B0}" destId="{43C95A1F-3204-472B-828D-9B26BB283BB1}" srcOrd="3" destOrd="0" presId="urn:microsoft.com/office/officeart/2005/8/layout/gear1"/>
    <dgm:cxn modelId="{E7B6C34C-CA6E-4B74-BC19-D30E56288F62}" type="presOf" srcId="{E2C26195-7BD1-4E91-B44E-D113959BD8B0}" destId="{F539B36B-81AD-4B58-9D22-0E4F073BC13E}" srcOrd="0" destOrd="0" presId="urn:microsoft.com/office/officeart/2005/8/layout/gear1"/>
    <dgm:cxn modelId="{67C6FADD-E3B3-4BAF-8073-F89A9E0AAEDF}" srcId="{FB7AEACC-D8EC-4943-8BC0-30754583F9AE}" destId="{F28DEE70-F9E3-4C24-8D4B-81CD4E724F1C}" srcOrd="0" destOrd="0" parTransId="{7553D18B-0D3D-43C8-904D-36ECF6AEE315}" sibTransId="{1D4D6A63-16E9-4D3C-AD54-68D4531020A3}"/>
    <dgm:cxn modelId="{5C112DAC-2CD0-48F0-A112-C5BCBF760071}" srcId="{FB7AEACC-D8EC-4943-8BC0-30754583F9AE}" destId="{E2C26195-7BD1-4E91-B44E-D113959BD8B0}" srcOrd="2" destOrd="0" parTransId="{4F7E0844-5C04-4142-93A5-839004F99D50}" sibTransId="{86A15B7B-E465-45CC-BA00-A4AF819C7F2C}"/>
    <dgm:cxn modelId="{098EE058-1B05-4801-9EA9-1DD88742F7B3}" srcId="{FB7AEACC-D8EC-4943-8BC0-30754583F9AE}" destId="{1E498C4F-3ED9-4B9E-B272-CAB4E6A01D13}" srcOrd="1" destOrd="0" parTransId="{08765050-B646-438F-B254-A6E732E38852}" sibTransId="{A71C139A-E55E-4D33-B5AF-D5224F93A6A6}"/>
    <dgm:cxn modelId="{FFE2E00F-F670-4A1C-B729-2D9FA77B56BE}" type="presOf" srcId="{E2C26195-7BD1-4E91-B44E-D113959BD8B0}" destId="{C3F5CCF2-359D-4A57-8255-69C6D8A3F132}" srcOrd="1" destOrd="0" presId="urn:microsoft.com/office/officeart/2005/8/layout/gear1"/>
    <dgm:cxn modelId="{2768E1A4-379C-4F2A-919B-84A8FC126D1F}" type="presOf" srcId="{E2C26195-7BD1-4E91-B44E-D113959BD8B0}" destId="{BDFB6CCF-B351-48E6-BB33-87568FC1C234}" srcOrd="2" destOrd="0" presId="urn:microsoft.com/office/officeart/2005/8/layout/gear1"/>
    <dgm:cxn modelId="{12EC4F79-EB16-48F3-A333-751F9C5A0AA7}" type="presOf" srcId="{F28DEE70-F9E3-4C24-8D4B-81CD4E724F1C}" destId="{6E78CFAF-7B24-4F74-9D2C-BD6DC0893604}" srcOrd="2" destOrd="0" presId="urn:microsoft.com/office/officeart/2005/8/layout/gear1"/>
    <dgm:cxn modelId="{DD8910BC-F599-445D-9D32-70C7D4014415}" type="presOf" srcId="{1E498C4F-3ED9-4B9E-B272-CAB4E6A01D13}" destId="{D0304166-2577-4B68-B4B7-8AC6F3245EF5}" srcOrd="2" destOrd="0" presId="urn:microsoft.com/office/officeart/2005/8/layout/gear1"/>
    <dgm:cxn modelId="{C74FE545-C4F0-4245-9F9A-A5065251D167}" type="presOf" srcId="{FB7AEACC-D8EC-4943-8BC0-30754583F9AE}" destId="{966EAC06-B3A1-41E8-B020-A41AE610C0A3}" srcOrd="0" destOrd="0" presId="urn:microsoft.com/office/officeart/2005/8/layout/gear1"/>
    <dgm:cxn modelId="{E59F4D7A-4B75-420F-B275-072ACBA064D5}" type="presOf" srcId="{A71C139A-E55E-4D33-B5AF-D5224F93A6A6}" destId="{0D1568FB-F1CD-49D3-9B03-DDFC75CBDCA6}" srcOrd="0" destOrd="0" presId="urn:microsoft.com/office/officeart/2005/8/layout/gear1"/>
    <dgm:cxn modelId="{AA88C14B-6487-484E-8D38-524862AFA28E}" type="presOf" srcId="{1E498C4F-3ED9-4B9E-B272-CAB4E6A01D13}" destId="{535C7C05-4A5B-44DA-B342-BDD229AD0955}" srcOrd="0" destOrd="0" presId="urn:microsoft.com/office/officeart/2005/8/layout/gear1"/>
    <dgm:cxn modelId="{A78BEFB8-5965-4856-BAF7-37E0C959F5FD}" type="presOf" srcId="{86A15B7B-E465-45CC-BA00-A4AF819C7F2C}" destId="{F9B18FEF-EF39-42FD-BA73-19524CEE23A8}" srcOrd="0" destOrd="0" presId="urn:microsoft.com/office/officeart/2005/8/layout/gear1"/>
    <dgm:cxn modelId="{149160FE-4085-4CB9-A6F7-DC9BE3367D3C}" type="presParOf" srcId="{966EAC06-B3A1-41E8-B020-A41AE610C0A3}" destId="{0BD0339D-3B4A-4010-AC04-E64717C2D8A2}" srcOrd="0" destOrd="0" presId="urn:microsoft.com/office/officeart/2005/8/layout/gear1"/>
    <dgm:cxn modelId="{415F353E-B33D-496B-90A2-1BC93E495A52}" type="presParOf" srcId="{966EAC06-B3A1-41E8-B020-A41AE610C0A3}" destId="{EE62FBF5-6E8E-409B-9AEA-4E61E8139BB7}" srcOrd="1" destOrd="0" presId="urn:microsoft.com/office/officeart/2005/8/layout/gear1"/>
    <dgm:cxn modelId="{D6ABBE4B-F969-4A40-A80B-4F3B619EA87D}" type="presParOf" srcId="{966EAC06-B3A1-41E8-B020-A41AE610C0A3}" destId="{6E78CFAF-7B24-4F74-9D2C-BD6DC0893604}" srcOrd="2" destOrd="0" presId="urn:microsoft.com/office/officeart/2005/8/layout/gear1"/>
    <dgm:cxn modelId="{664033AB-4670-408F-9DEF-9ED90F9ACCB7}" type="presParOf" srcId="{966EAC06-B3A1-41E8-B020-A41AE610C0A3}" destId="{535C7C05-4A5B-44DA-B342-BDD229AD0955}" srcOrd="3" destOrd="0" presId="urn:microsoft.com/office/officeart/2005/8/layout/gear1"/>
    <dgm:cxn modelId="{EF8E26DC-0B0B-4AEB-AAE3-3EFFF19F82B9}" type="presParOf" srcId="{966EAC06-B3A1-41E8-B020-A41AE610C0A3}" destId="{54750C04-0340-438F-A3B9-ACB517A7118D}" srcOrd="4" destOrd="0" presId="urn:microsoft.com/office/officeart/2005/8/layout/gear1"/>
    <dgm:cxn modelId="{D7F957FA-6E08-473E-B0CD-704C1FCB6B49}" type="presParOf" srcId="{966EAC06-B3A1-41E8-B020-A41AE610C0A3}" destId="{D0304166-2577-4B68-B4B7-8AC6F3245EF5}" srcOrd="5" destOrd="0" presId="urn:microsoft.com/office/officeart/2005/8/layout/gear1"/>
    <dgm:cxn modelId="{8A44C363-E384-4B30-8BD1-52D03E04D664}" type="presParOf" srcId="{966EAC06-B3A1-41E8-B020-A41AE610C0A3}" destId="{F539B36B-81AD-4B58-9D22-0E4F073BC13E}" srcOrd="6" destOrd="0" presId="urn:microsoft.com/office/officeart/2005/8/layout/gear1"/>
    <dgm:cxn modelId="{98E29316-32D0-48DC-A5BA-A6D068C7C72C}" type="presParOf" srcId="{966EAC06-B3A1-41E8-B020-A41AE610C0A3}" destId="{C3F5CCF2-359D-4A57-8255-69C6D8A3F132}" srcOrd="7" destOrd="0" presId="urn:microsoft.com/office/officeart/2005/8/layout/gear1"/>
    <dgm:cxn modelId="{F5023518-4B27-42E1-A9E3-2400A9DAB015}" type="presParOf" srcId="{966EAC06-B3A1-41E8-B020-A41AE610C0A3}" destId="{BDFB6CCF-B351-48E6-BB33-87568FC1C234}" srcOrd="8" destOrd="0" presId="urn:microsoft.com/office/officeart/2005/8/layout/gear1"/>
    <dgm:cxn modelId="{1D81BA08-B86B-45F3-A6AD-1A6019EF16EA}" type="presParOf" srcId="{966EAC06-B3A1-41E8-B020-A41AE610C0A3}" destId="{43C95A1F-3204-472B-828D-9B26BB283BB1}" srcOrd="9" destOrd="0" presId="urn:microsoft.com/office/officeart/2005/8/layout/gear1"/>
    <dgm:cxn modelId="{EB7E0C2F-47A3-426A-AF4B-AE614380B002}" type="presParOf" srcId="{966EAC06-B3A1-41E8-B020-A41AE610C0A3}" destId="{5A0F60A8-4566-4A84-BA8B-512EB3FB22D0}" srcOrd="10" destOrd="0" presId="urn:microsoft.com/office/officeart/2005/8/layout/gear1"/>
    <dgm:cxn modelId="{3D745CF5-3EDE-4555-8321-01131A29A6DC}" type="presParOf" srcId="{966EAC06-B3A1-41E8-B020-A41AE610C0A3}" destId="{0D1568FB-F1CD-49D3-9B03-DDFC75CBDCA6}" srcOrd="11" destOrd="0" presId="urn:microsoft.com/office/officeart/2005/8/layout/gear1"/>
    <dgm:cxn modelId="{193CA064-2017-4D0A-9EEF-79B5CBDC23A1}" type="presParOf" srcId="{966EAC06-B3A1-41E8-B020-A41AE610C0A3}" destId="{F9B18FEF-EF39-42FD-BA73-19524CEE23A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D0339D-3B4A-4010-AC04-E64717C2D8A2}">
      <dsp:nvSpPr>
        <dsp:cNvPr id="0" name=""/>
        <dsp:cNvSpPr/>
      </dsp:nvSpPr>
      <dsp:spPr>
        <a:xfrm>
          <a:off x="3312359" y="1656183"/>
          <a:ext cx="3015955" cy="2724440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Восприимчивый организм</a:t>
          </a:r>
          <a:endParaRPr lang="ru-RU" sz="1800" b="1" kern="1200" dirty="0"/>
        </a:p>
      </dsp:txBody>
      <dsp:txXfrm>
        <a:off x="3312359" y="1656183"/>
        <a:ext cx="3015955" cy="2724440"/>
      </dsp:txXfrm>
    </dsp:sp>
    <dsp:sp modelId="{535C7C05-4A5B-44DA-B342-BDD229AD0955}">
      <dsp:nvSpPr>
        <dsp:cNvPr id="0" name=""/>
        <dsp:cNvSpPr/>
      </dsp:nvSpPr>
      <dsp:spPr>
        <a:xfrm>
          <a:off x="720078" y="1224133"/>
          <a:ext cx="2476341" cy="2498774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Путь передачи</a:t>
          </a:r>
          <a:endParaRPr lang="ru-RU" sz="1800" b="1" kern="1200" dirty="0"/>
        </a:p>
      </dsp:txBody>
      <dsp:txXfrm>
        <a:off x="720078" y="1224133"/>
        <a:ext cx="2476341" cy="2498774"/>
      </dsp:txXfrm>
    </dsp:sp>
    <dsp:sp modelId="{F539B36B-81AD-4B58-9D22-0E4F073BC13E}">
      <dsp:nvSpPr>
        <dsp:cNvPr id="0" name=""/>
        <dsp:cNvSpPr/>
      </dsp:nvSpPr>
      <dsp:spPr>
        <a:xfrm rot="20700000">
          <a:off x="2905946" y="-61023"/>
          <a:ext cx="2624729" cy="2306316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Источник инфекции</a:t>
          </a:r>
          <a:endParaRPr lang="ru-RU" sz="1800" b="1" kern="1200" dirty="0"/>
        </a:p>
      </dsp:txBody>
      <dsp:txXfrm>
        <a:off x="3500512" y="425933"/>
        <a:ext cx="1435597" cy="1332402"/>
      </dsp:txXfrm>
    </dsp:sp>
    <dsp:sp modelId="{5A0F60A8-4566-4A84-BA8B-512EB3FB22D0}">
      <dsp:nvSpPr>
        <dsp:cNvPr id="0" name=""/>
        <dsp:cNvSpPr/>
      </dsp:nvSpPr>
      <dsp:spPr>
        <a:xfrm>
          <a:off x="3208737" y="1609095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568FB-F1CD-49D3-9B03-DDFC75CBDCA6}">
      <dsp:nvSpPr>
        <dsp:cNvPr id="0" name=""/>
        <dsp:cNvSpPr/>
      </dsp:nvSpPr>
      <dsp:spPr>
        <a:xfrm>
          <a:off x="1793660" y="1058130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18FEF-EF39-42FD-BA73-19524CEE23A8}">
      <dsp:nvSpPr>
        <dsp:cNvPr id="0" name=""/>
        <dsp:cNvSpPr/>
      </dsp:nvSpPr>
      <dsp:spPr>
        <a:xfrm>
          <a:off x="2623632" y="-52557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</a:t>
            </a:r>
            <a:b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Ставропольского края</a:t>
            </a:r>
            <a:b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«</a:t>
            </a:r>
            <a:r>
              <a:rPr lang="ru-RU" sz="1800" b="1" dirty="0" err="1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Буденновский</a:t>
            </a:r>
            <a:r>
              <a:rPr lang="ru-RU" sz="18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 медицинский колледж»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3096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Обеспечение инфекционной безопасности и профилактика ВБИ. Санитарно-эпидемиологический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режим</a:t>
            </a:r>
            <a:endParaRPr lang="ru-RU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2" descr="C:\Users\User\Desktop\БМ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1"/>
            <a:ext cx="1728192" cy="21480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Users\Anna\Downloads\sa29y759c9k56r8afjdgtsp6kipww99v.jpg"/>
          <p:cNvPicPr>
            <a:picLocks noChangeAspect="1" noChangeArrowheads="1"/>
          </p:cNvPicPr>
          <p:nvPr/>
        </p:nvPicPr>
        <p:blipFill>
          <a:blip r:embed="rId2" cstate="print"/>
          <a:srcRect l="9177" t="19760" r="13713" b="9177"/>
          <a:stretch>
            <a:fillRect/>
          </a:stretch>
        </p:blipFill>
        <p:spPr bwMode="auto">
          <a:xfrm>
            <a:off x="179512" y="4933550"/>
            <a:ext cx="2088232" cy="1924449"/>
          </a:xfrm>
          <a:prstGeom prst="rect">
            <a:avLst/>
          </a:prstGeom>
          <a:noFill/>
        </p:spPr>
      </p:pic>
      <p:pic>
        <p:nvPicPr>
          <p:cNvPr id="19458" name="Picture 2" descr="C:\Users\Anna\Downloads\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6571" y="2348880"/>
            <a:ext cx="1867429" cy="110178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Гигиена рук медицинского персонала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</p:spPr>
        <p:txBody>
          <a:bodyPr>
            <a:normAutofit fontScale="55000" lnSpcReduction="20000"/>
          </a:bodyPr>
          <a:lstStyle/>
          <a:p>
            <a:pPr algn="ctr"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i="1" dirty="0" smtClean="0"/>
              <a:t>Руки персонала играют наибольшее эпидемиологическое значение в передаче инфекции (более 50%).</a:t>
            </a:r>
          </a:p>
          <a:p>
            <a:pPr algn="ctr">
              <a:buNone/>
            </a:pPr>
            <a:r>
              <a:rPr lang="ru-RU" b="1" dirty="0" smtClean="0"/>
              <a:t>Для обеспечения эффективного мытья и обеззараживания рук, необходимо соблюдать следующие условия: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r>
              <a:rPr lang="ru-RU" dirty="0" smtClean="0"/>
              <a:t>ногти на руках - чистые, коротко остриженные, не покрытые лаком;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r>
              <a:rPr lang="ru-RU" dirty="0" smtClean="0"/>
              <a:t>отсутствие искусственных ногтей и покрытия на ногтях;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r>
              <a:rPr lang="ru-RU" dirty="0" smtClean="0"/>
              <a:t>на пальцах и кистях рук - отсутствие колец, перстней, элементов </a:t>
            </a:r>
            <a:r>
              <a:rPr lang="ru-RU" dirty="0" err="1" smtClean="0"/>
              <a:t>пирсинга</a:t>
            </a:r>
            <a:r>
              <a:rPr lang="ru-RU" dirty="0" smtClean="0"/>
              <a:t>, других украшений; 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r>
              <a:rPr lang="ru-RU" dirty="0" smtClean="0"/>
              <a:t>перед обработкой рук хирургов необходимо снять часы, браслеты, другие украшения рук и предплечий;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r>
              <a:rPr lang="ru-RU" dirty="0" smtClean="0"/>
              <a:t>микротравмы (порезы, проколы, заусеницы, царапины, микротрещины) необходимо обработать антисептическим лекарственным средством и закрыть водостойким лейкопластырем.</a:t>
            </a:r>
          </a:p>
          <a:p>
            <a:pPr algn="just">
              <a:buClr>
                <a:srgbClr val="800000"/>
              </a:buClr>
              <a:buNone/>
            </a:pPr>
            <a:endParaRPr lang="ru-RU" dirty="0" smtClean="0"/>
          </a:p>
          <a:p>
            <a:pPr algn="just">
              <a:buClr>
                <a:srgbClr val="800000"/>
              </a:buClr>
              <a:buNone/>
            </a:pPr>
            <a:r>
              <a:rPr lang="ru-RU" dirty="0" smtClean="0"/>
              <a:t>                             </a:t>
            </a:r>
            <a:r>
              <a:rPr lang="ru-RU" sz="8000" dirty="0" smtClean="0">
                <a:solidFill>
                  <a:srgbClr val="800000"/>
                </a:solidFill>
              </a:rPr>
              <a:t>!</a:t>
            </a:r>
            <a:r>
              <a:rPr lang="ru-RU" sz="8000" dirty="0" smtClean="0"/>
              <a:t> </a:t>
            </a:r>
            <a:r>
              <a:rPr lang="ru-RU" dirty="0" smtClean="0"/>
              <a:t>Для высушивания рук применяют чистые тканевые            </a:t>
            </a:r>
          </a:p>
          <a:p>
            <a:pPr algn="just">
              <a:buClr>
                <a:srgbClr val="800000"/>
              </a:buClr>
              <a:buNone/>
            </a:pPr>
            <a:r>
              <a:rPr lang="ru-RU" dirty="0" smtClean="0"/>
              <a:t>                            полотенца или бумажные салфетки однократного                       </a:t>
            </a:r>
          </a:p>
          <a:p>
            <a:pPr algn="just">
              <a:buClr>
                <a:srgbClr val="800000"/>
              </a:buClr>
              <a:buNone/>
            </a:pPr>
            <a:r>
              <a:rPr lang="ru-RU" dirty="0" smtClean="0"/>
              <a:t>                                                                использования</a:t>
            </a:r>
          </a:p>
          <a:p>
            <a:pPr>
              <a:buClr>
                <a:srgbClr val="800000"/>
              </a:buClr>
              <a:buFont typeface="Wingdings" pitchFamily="2" charset="2"/>
              <a:buChar char="ü"/>
            </a:pPr>
            <a:endParaRPr lang="ru-RU" dirty="0" smtClean="0"/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/>
              <a:t>Способы обработки рук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7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Выполняемая работа или  медицинская манипуляция, которые диктуют требования  к снижению уровня микробной контаминации кожи рук - п.3474 </a:t>
            </a:r>
            <a:r>
              <a:rPr lang="ru-RU" sz="2400" dirty="0" err="1" smtClean="0"/>
              <a:t>СанПиН</a:t>
            </a:r>
            <a:r>
              <a:rPr lang="ru-RU" sz="2400" dirty="0" smtClean="0"/>
              <a:t> 3.3686-21</a:t>
            </a:r>
            <a:endParaRPr lang="ru-RU" sz="2400" b="1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Втирание (растворы, гели, </a:t>
            </a:r>
            <a:r>
              <a:rPr lang="ru-RU" sz="2400" dirty="0" err="1" smtClean="0"/>
              <a:t>спреи</a:t>
            </a:r>
            <a:r>
              <a:rPr lang="ru-RU" sz="2400" dirty="0" smtClean="0"/>
              <a:t>) - п.3481 </a:t>
            </a:r>
            <a:r>
              <a:rPr lang="ru-RU" sz="2400" dirty="0" err="1" smtClean="0"/>
              <a:t>СанПиН</a:t>
            </a:r>
            <a:r>
              <a:rPr lang="ru-RU" sz="2400" dirty="0" smtClean="0"/>
              <a:t> 3.3686-21</a:t>
            </a:r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9572" y="2708920"/>
            <a:ext cx="7704856" cy="720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От чего зависит выбор способа обработки рук?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5013176"/>
            <a:ext cx="7776864" cy="720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Способ нанесения на руки антисептического средства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3528" y="1412776"/>
            <a:ext cx="8496944" cy="1151161"/>
            <a:chOff x="2521464" y="1269243"/>
            <a:chExt cx="4029063" cy="1151161"/>
          </a:xfrm>
        </p:grpSpPr>
        <p:sp>
          <p:nvSpPr>
            <p:cNvPr id="9" name="Полилиния 8"/>
            <p:cNvSpPr/>
            <p:nvPr/>
          </p:nvSpPr>
          <p:spPr>
            <a:xfrm>
              <a:off x="2521464" y="1269243"/>
              <a:ext cx="1918601" cy="1151161"/>
            </a:xfrm>
            <a:custGeom>
              <a:avLst/>
              <a:gdLst>
                <a:gd name="connsiteX0" fmla="*/ 0 w 1918601"/>
                <a:gd name="connsiteY0" fmla="*/ 0 h 1151161"/>
                <a:gd name="connsiteX1" fmla="*/ 1918601 w 1918601"/>
                <a:gd name="connsiteY1" fmla="*/ 0 h 1151161"/>
                <a:gd name="connsiteX2" fmla="*/ 1918601 w 1918601"/>
                <a:gd name="connsiteY2" fmla="*/ 1151161 h 1151161"/>
                <a:gd name="connsiteX3" fmla="*/ 0 w 1918601"/>
                <a:gd name="connsiteY3" fmla="*/ 1151161 h 1151161"/>
                <a:gd name="connsiteX4" fmla="*/ 0 w 1918601"/>
                <a:gd name="connsiteY4" fmla="*/ 0 h 1151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8601" h="1151161">
                  <a:moveTo>
                    <a:pt x="0" y="0"/>
                  </a:moveTo>
                  <a:lnTo>
                    <a:pt x="1918601" y="0"/>
                  </a:lnTo>
                  <a:lnTo>
                    <a:pt x="1918601" y="1151161"/>
                  </a:lnTo>
                  <a:lnTo>
                    <a:pt x="0" y="11511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/>
                <a:t>Гигиеническая обработка рук </a:t>
              </a:r>
              <a:endParaRPr lang="ru-RU" sz="28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4631926" y="1269243"/>
              <a:ext cx="1918601" cy="1151161"/>
            </a:xfrm>
            <a:custGeom>
              <a:avLst/>
              <a:gdLst>
                <a:gd name="connsiteX0" fmla="*/ 0 w 1918601"/>
                <a:gd name="connsiteY0" fmla="*/ 0 h 1151161"/>
                <a:gd name="connsiteX1" fmla="*/ 1918601 w 1918601"/>
                <a:gd name="connsiteY1" fmla="*/ 0 h 1151161"/>
                <a:gd name="connsiteX2" fmla="*/ 1918601 w 1918601"/>
                <a:gd name="connsiteY2" fmla="*/ 1151161 h 1151161"/>
                <a:gd name="connsiteX3" fmla="*/ 0 w 1918601"/>
                <a:gd name="connsiteY3" fmla="*/ 1151161 h 1151161"/>
                <a:gd name="connsiteX4" fmla="*/ 0 w 1918601"/>
                <a:gd name="connsiteY4" fmla="*/ 0 h 1151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8601" h="1151161">
                  <a:moveTo>
                    <a:pt x="0" y="0"/>
                  </a:moveTo>
                  <a:lnTo>
                    <a:pt x="1918601" y="0"/>
                  </a:lnTo>
                  <a:lnTo>
                    <a:pt x="1918601" y="1151161"/>
                  </a:lnTo>
                  <a:lnTo>
                    <a:pt x="0" y="11511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/>
                <a:t>Обработка рук хирургов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Anna\Downloads\orig (3).jpg"/>
          <p:cNvPicPr>
            <a:picLocks noChangeAspect="1" noChangeArrowheads="1"/>
          </p:cNvPicPr>
          <p:nvPr/>
        </p:nvPicPr>
        <p:blipFill>
          <a:blip r:embed="rId2" cstate="print"/>
          <a:srcRect l="11019" t="3932" r="9838" b="11019"/>
          <a:stretch>
            <a:fillRect/>
          </a:stretch>
        </p:blipFill>
        <p:spPr bwMode="auto">
          <a:xfrm>
            <a:off x="7020272" y="4509120"/>
            <a:ext cx="1800200" cy="19345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540" y="548680"/>
            <a:ext cx="828092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Классификация кожных антисептиков</a:t>
            </a:r>
            <a:endParaRPr lang="ru-RU" b="1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323528" y="1988840"/>
            <a:ext cx="8424935" cy="4637436"/>
            <a:chOff x="755589" y="1988840"/>
            <a:chExt cx="7559911" cy="4637436"/>
          </a:xfrm>
        </p:grpSpPr>
        <p:sp>
          <p:nvSpPr>
            <p:cNvPr id="7" name="Полилиния 6"/>
            <p:cNvSpPr/>
            <p:nvPr/>
          </p:nvSpPr>
          <p:spPr>
            <a:xfrm>
              <a:off x="755589" y="1988840"/>
              <a:ext cx="3565239" cy="2139143"/>
            </a:xfrm>
            <a:custGeom>
              <a:avLst/>
              <a:gdLst>
                <a:gd name="connsiteX0" fmla="*/ 0 w 3565239"/>
                <a:gd name="connsiteY0" fmla="*/ 0 h 2139143"/>
                <a:gd name="connsiteX1" fmla="*/ 3565239 w 3565239"/>
                <a:gd name="connsiteY1" fmla="*/ 0 h 2139143"/>
                <a:gd name="connsiteX2" fmla="*/ 3565239 w 3565239"/>
                <a:gd name="connsiteY2" fmla="*/ 2139143 h 2139143"/>
                <a:gd name="connsiteX3" fmla="*/ 0 w 3565239"/>
                <a:gd name="connsiteY3" fmla="*/ 2139143 h 2139143"/>
                <a:gd name="connsiteX4" fmla="*/ 0 w 3565239"/>
                <a:gd name="connsiteY4" fmla="*/ 0 h 213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65239" h="2139143">
                  <a:moveTo>
                    <a:pt x="0" y="0"/>
                  </a:moveTo>
                  <a:lnTo>
                    <a:pt x="3565239" y="0"/>
                  </a:lnTo>
                  <a:lnTo>
                    <a:pt x="3565239" y="2139143"/>
                  </a:lnTo>
                  <a:lnTo>
                    <a:pt x="0" y="21391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kern="1200" smtClean="0"/>
                <a:t>класс А - для обработки кожи операционного и инъекционного полей пациентов;</a:t>
              </a:r>
              <a:endParaRPr lang="ru-RU" sz="2100" b="1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4750261" y="1991466"/>
              <a:ext cx="3565239" cy="2139143"/>
            </a:xfrm>
            <a:custGeom>
              <a:avLst/>
              <a:gdLst>
                <a:gd name="connsiteX0" fmla="*/ 0 w 3565239"/>
                <a:gd name="connsiteY0" fmla="*/ 0 h 2139143"/>
                <a:gd name="connsiteX1" fmla="*/ 3565239 w 3565239"/>
                <a:gd name="connsiteY1" fmla="*/ 0 h 2139143"/>
                <a:gd name="connsiteX2" fmla="*/ 3565239 w 3565239"/>
                <a:gd name="connsiteY2" fmla="*/ 2139143 h 2139143"/>
                <a:gd name="connsiteX3" fmla="*/ 0 w 3565239"/>
                <a:gd name="connsiteY3" fmla="*/ 2139143 h 2139143"/>
                <a:gd name="connsiteX4" fmla="*/ 0 w 3565239"/>
                <a:gd name="connsiteY4" fmla="*/ 0 h 213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65239" h="2139143">
                  <a:moveTo>
                    <a:pt x="0" y="0"/>
                  </a:moveTo>
                  <a:lnTo>
                    <a:pt x="3565239" y="0"/>
                  </a:lnTo>
                  <a:lnTo>
                    <a:pt x="3565239" y="2139143"/>
                  </a:lnTo>
                  <a:lnTo>
                    <a:pt x="0" y="21391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0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kern="1200" dirty="0" smtClean="0"/>
                <a:t>класс Б - для обработки рук хирургов и других медицинских работников, участвующих в выполнении оперативных и иных </a:t>
              </a:r>
              <a:r>
                <a:rPr lang="ru-RU" sz="2100" b="1" kern="1200" dirty="0" err="1" smtClean="0"/>
                <a:t>инвазивных</a:t>
              </a:r>
              <a:r>
                <a:rPr lang="ru-RU" sz="2100" b="1" kern="1200" dirty="0" smtClean="0"/>
                <a:t> вмешательств;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789380" y="4487133"/>
              <a:ext cx="3565239" cy="2139143"/>
            </a:xfrm>
            <a:custGeom>
              <a:avLst/>
              <a:gdLst>
                <a:gd name="connsiteX0" fmla="*/ 0 w 3565239"/>
                <a:gd name="connsiteY0" fmla="*/ 0 h 2139143"/>
                <a:gd name="connsiteX1" fmla="*/ 3565239 w 3565239"/>
                <a:gd name="connsiteY1" fmla="*/ 0 h 2139143"/>
                <a:gd name="connsiteX2" fmla="*/ 3565239 w 3565239"/>
                <a:gd name="connsiteY2" fmla="*/ 2139143 h 2139143"/>
                <a:gd name="connsiteX3" fmla="*/ 0 w 3565239"/>
                <a:gd name="connsiteY3" fmla="*/ 2139143 h 2139143"/>
                <a:gd name="connsiteX4" fmla="*/ 0 w 3565239"/>
                <a:gd name="connsiteY4" fmla="*/ 0 h 213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65239" h="2139143">
                  <a:moveTo>
                    <a:pt x="0" y="0"/>
                  </a:moveTo>
                  <a:lnTo>
                    <a:pt x="3565239" y="0"/>
                  </a:lnTo>
                  <a:lnTo>
                    <a:pt x="3565239" y="2139143"/>
                  </a:lnTo>
                  <a:lnTo>
                    <a:pt x="0" y="21391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b="1" u="sng" kern="1200" smtClean="0"/>
                <a:t>класс В - для гигиенической обработки кожных покровов.</a:t>
              </a:r>
              <a:endParaRPr lang="ru-RU" sz="2100" b="1" u="sng" kern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Anna\Downloads\XXL_height.jpg"/>
          <p:cNvPicPr>
            <a:picLocks noChangeAspect="1" noChangeArrowheads="1"/>
          </p:cNvPicPr>
          <p:nvPr/>
        </p:nvPicPr>
        <p:blipFill>
          <a:blip r:embed="rId2" cstate="print"/>
          <a:srcRect t="13400" b="5135"/>
          <a:stretch>
            <a:fillRect/>
          </a:stretch>
        </p:blipFill>
        <p:spPr bwMode="auto">
          <a:xfrm>
            <a:off x="2123728" y="908720"/>
            <a:ext cx="4824536" cy="21962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Требования к дозаторам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852936"/>
            <a:ext cx="8229600" cy="377301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Дозаторы представляют собой устройства для дозированного нанесения кожного антисептика или жидкого/пенного мыла на руки. </a:t>
            </a:r>
          </a:p>
          <a:p>
            <a:r>
              <a:rPr lang="ru-RU" b="1" dirty="0" smtClean="0"/>
              <a:t>Применение механических или сенсорных дозаторов снижает риск перекрестной контаминации рук </a:t>
            </a:r>
            <a:r>
              <a:rPr lang="ru-RU" dirty="0" smtClean="0"/>
              <a:t>медицинских работников, пациентов, исключая или сводя к минимуму, контакт обрабатываемой кожи рук с устройством для дозирования, позволяет регулировать количество средства.</a:t>
            </a:r>
          </a:p>
          <a:p>
            <a:r>
              <a:rPr lang="ru-RU" dirty="0" smtClean="0"/>
              <a:t>При использовании дозатора с заливным флаконом новую порцию антисептика (или мыла) </a:t>
            </a:r>
            <a:r>
              <a:rPr lang="ru-RU" b="1" dirty="0" smtClean="0"/>
              <a:t>наливают в дозатор после его опорожнения с последующими дезинфекцией, промыванием водой и высушиванием</a:t>
            </a:r>
            <a:r>
              <a:rPr lang="ru-RU" dirty="0" smtClean="0"/>
              <a:t> (всех частей дозатора). </a:t>
            </a:r>
          </a:p>
          <a:p>
            <a:r>
              <a:rPr lang="ru-RU" b="1" dirty="0" smtClean="0"/>
              <a:t>Дозаторы одноразового применения, повторному использованию не подлежат </a:t>
            </a:r>
            <a:r>
              <a:rPr lang="ru-RU" dirty="0" smtClean="0"/>
              <a:t>(доливать новую порцию антисептика или мыла в используемый дозатор с остатками средства не допускается!).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Перечень лиц, обрабатывающих руки на гигиеническом уровне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sz="2700" b="1" dirty="0" smtClean="0"/>
              <a:t>п.3480 </a:t>
            </a:r>
            <a:r>
              <a:rPr lang="ru-RU" sz="2700" b="1" dirty="0" err="1" smtClean="0"/>
              <a:t>СанПиН</a:t>
            </a:r>
            <a:r>
              <a:rPr lang="ru-RU" sz="2700" b="1" dirty="0" smtClean="0"/>
              <a:t> 3.3686-21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496944" cy="452596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</a:rPr>
              <a:t>Гигиеническую обработку рук </a:t>
            </a:r>
            <a:r>
              <a:rPr lang="ru-RU" sz="2800" dirty="0" smtClean="0"/>
              <a:t>осуществляют </a:t>
            </a:r>
            <a:r>
              <a:rPr lang="ru-RU" sz="2800" b="1" u="sng" dirty="0" smtClean="0"/>
              <a:t>медицинские работники </a:t>
            </a:r>
            <a:r>
              <a:rPr lang="ru-RU" sz="2800" dirty="0" smtClean="0"/>
              <a:t>на всех этапах оказания медицинской помощи, </a:t>
            </a:r>
            <a:r>
              <a:rPr lang="ru-RU" sz="2800" b="1" u="sng" dirty="0" smtClean="0"/>
              <a:t>работники пищеблоков</a:t>
            </a:r>
            <a:r>
              <a:rPr lang="ru-RU" sz="2800" dirty="0" smtClean="0"/>
              <a:t>, </a:t>
            </a:r>
            <a:r>
              <a:rPr lang="ru-RU" sz="2800" b="1" u="sng" dirty="0" smtClean="0"/>
              <a:t>других подразделений</a:t>
            </a:r>
            <a:r>
              <a:rPr lang="ru-RU" sz="2800" dirty="0" smtClean="0"/>
              <a:t>, связанных с оказанием медицинской помощи, а также </a:t>
            </a:r>
            <a:r>
              <a:rPr lang="ru-RU" sz="2800" b="1" u="sng" dirty="0" smtClean="0"/>
              <a:t>осуществляющих уборку помещений</a:t>
            </a:r>
            <a:r>
              <a:rPr lang="ru-RU" sz="2800" b="1" dirty="0" smtClean="0"/>
              <a:t>, </a:t>
            </a:r>
            <a:r>
              <a:rPr lang="ru-RU" sz="2800" b="1" u="sng" dirty="0" smtClean="0"/>
              <a:t>обслуживание оборудования</a:t>
            </a:r>
            <a:r>
              <a:rPr lang="ru-RU" sz="2800" dirty="0" smtClean="0"/>
              <a:t>, другие работы в помещениях, предназначенных для оказания медицинской помощи, </a:t>
            </a:r>
            <a:r>
              <a:rPr lang="ru-RU" sz="2800" b="1" u="sng" dirty="0" smtClean="0"/>
              <a:t>пациенты и члены их семей</a:t>
            </a:r>
            <a:r>
              <a:rPr lang="ru-RU" sz="2800" dirty="0" smtClean="0"/>
              <a:t>, другие лица </a:t>
            </a:r>
            <a:r>
              <a:rPr lang="ru-RU" sz="2800" b="1" u="sng" dirty="0" smtClean="0"/>
              <a:t>при посещении пациентов и уходе за ними</a:t>
            </a:r>
            <a:endParaRPr lang="ru-RU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Показания к обработке рук</a:t>
            </a:r>
            <a:endParaRPr lang="ru-RU" b="1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395536" y="1628800"/>
            <a:ext cx="8415934" cy="5023943"/>
            <a:chOff x="395536" y="2319852"/>
            <a:chExt cx="8415934" cy="3392046"/>
          </a:xfrm>
        </p:grpSpPr>
        <p:sp>
          <p:nvSpPr>
            <p:cNvPr id="7" name="Полилиния 6"/>
            <p:cNvSpPr/>
            <p:nvPr/>
          </p:nvSpPr>
          <p:spPr>
            <a:xfrm>
              <a:off x="3275856" y="2319852"/>
              <a:ext cx="2655294" cy="1593177"/>
            </a:xfrm>
            <a:custGeom>
              <a:avLst/>
              <a:gdLst>
                <a:gd name="connsiteX0" fmla="*/ 0 w 2655294"/>
                <a:gd name="connsiteY0" fmla="*/ 0 h 1593177"/>
                <a:gd name="connsiteX1" fmla="*/ 2655294 w 2655294"/>
                <a:gd name="connsiteY1" fmla="*/ 0 h 1593177"/>
                <a:gd name="connsiteX2" fmla="*/ 2655294 w 2655294"/>
                <a:gd name="connsiteY2" fmla="*/ 1593177 h 1593177"/>
                <a:gd name="connsiteX3" fmla="*/ 0 w 2655294"/>
                <a:gd name="connsiteY3" fmla="*/ 1593177 h 1593177"/>
                <a:gd name="connsiteX4" fmla="*/ 0 w 2655294"/>
                <a:gd name="connsiteY4" fmla="*/ 0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5294" h="1593177">
                  <a:moveTo>
                    <a:pt x="0" y="0"/>
                  </a:moveTo>
                  <a:lnTo>
                    <a:pt x="2655294" y="0"/>
                  </a:lnTo>
                  <a:lnTo>
                    <a:pt x="2655294" y="1593177"/>
                  </a:lnTo>
                  <a:lnTo>
                    <a:pt x="0" y="1593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smtClean="0">
                  <a:solidFill>
                    <a:schemeClr val="tx2">
                      <a:lumMod val="50000"/>
                    </a:schemeClr>
                  </a:solidFill>
                </a:rPr>
                <a:t>до и после непосредственного контакта с пациентом;</a:t>
              </a:r>
              <a:endParaRPr lang="ru-RU" b="1" kern="120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084168" y="2319852"/>
              <a:ext cx="2655294" cy="1593177"/>
            </a:xfrm>
            <a:custGeom>
              <a:avLst/>
              <a:gdLst>
                <a:gd name="connsiteX0" fmla="*/ 0 w 2655294"/>
                <a:gd name="connsiteY0" fmla="*/ 0 h 1593177"/>
                <a:gd name="connsiteX1" fmla="*/ 2655294 w 2655294"/>
                <a:gd name="connsiteY1" fmla="*/ 0 h 1593177"/>
                <a:gd name="connsiteX2" fmla="*/ 2655294 w 2655294"/>
                <a:gd name="connsiteY2" fmla="*/ 1593177 h 1593177"/>
                <a:gd name="connsiteX3" fmla="*/ 0 w 2655294"/>
                <a:gd name="connsiteY3" fmla="*/ 1593177 h 1593177"/>
                <a:gd name="connsiteX4" fmla="*/ 0 w 2655294"/>
                <a:gd name="connsiteY4" fmla="*/ 0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5294" h="1593177">
                  <a:moveTo>
                    <a:pt x="0" y="0"/>
                  </a:moveTo>
                  <a:lnTo>
                    <a:pt x="2655294" y="0"/>
                  </a:lnTo>
                  <a:lnTo>
                    <a:pt x="2655294" y="1593177"/>
                  </a:lnTo>
                  <a:lnTo>
                    <a:pt x="0" y="1593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-10000"/>
              </a:schemeClr>
            </a:fillRef>
            <a:effectRef idx="0">
              <a:schemeClr val="accent1">
                <a:alpha val="90000"/>
                <a:hueOff val="0"/>
                <a:satOff val="0"/>
                <a:lumOff val="0"/>
                <a:alphaOff val="-1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после контакта с секретами или экскретами организма, слизистыми оболочками, повязками; перед выполнением </a:t>
              </a:r>
              <a:r>
                <a:rPr lang="ru-RU" b="1" kern="1200" dirty="0" err="1" smtClean="0">
                  <a:solidFill>
                    <a:schemeClr val="tx2">
                      <a:lumMod val="50000"/>
                    </a:schemeClr>
                  </a:solidFill>
                </a:rPr>
                <a:t>инвазивных</a:t>
              </a: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 процедур;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95536" y="4118721"/>
              <a:ext cx="2655294" cy="1593177"/>
            </a:xfrm>
            <a:custGeom>
              <a:avLst/>
              <a:gdLst>
                <a:gd name="connsiteX0" fmla="*/ 0 w 2655294"/>
                <a:gd name="connsiteY0" fmla="*/ 0 h 1593177"/>
                <a:gd name="connsiteX1" fmla="*/ 2655294 w 2655294"/>
                <a:gd name="connsiteY1" fmla="*/ 0 h 1593177"/>
                <a:gd name="connsiteX2" fmla="*/ 2655294 w 2655294"/>
                <a:gd name="connsiteY2" fmla="*/ 1593177 h 1593177"/>
                <a:gd name="connsiteX3" fmla="*/ 0 w 2655294"/>
                <a:gd name="connsiteY3" fmla="*/ 1593177 h 1593177"/>
                <a:gd name="connsiteX4" fmla="*/ 0 w 2655294"/>
                <a:gd name="connsiteY4" fmla="*/ 0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5294" h="1593177">
                  <a:moveTo>
                    <a:pt x="0" y="0"/>
                  </a:moveTo>
                  <a:lnTo>
                    <a:pt x="2655294" y="0"/>
                  </a:lnTo>
                  <a:lnTo>
                    <a:pt x="2655294" y="1593177"/>
                  </a:lnTo>
                  <a:lnTo>
                    <a:pt x="0" y="1593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7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1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после контакта с медицинским оборудованием и другими объектами, находящимися в непосредственной близости от пациента;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3275856" y="4118721"/>
              <a:ext cx="2655294" cy="1593177"/>
            </a:xfrm>
            <a:custGeom>
              <a:avLst/>
              <a:gdLst>
                <a:gd name="connsiteX0" fmla="*/ 0 w 2655294"/>
                <a:gd name="connsiteY0" fmla="*/ 0 h 1593177"/>
                <a:gd name="connsiteX1" fmla="*/ 2655294 w 2655294"/>
                <a:gd name="connsiteY1" fmla="*/ 0 h 1593177"/>
                <a:gd name="connsiteX2" fmla="*/ 2655294 w 2655294"/>
                <a:gd name="connsiteY2" fmla="*/ 1593177 h 1593177"/>
                <a:gd name="connsiteX3" fmla="*/ 0 w 2655294"/>
                <a:gd name="connsiteY3" fmla="*/ 1593177 h 1593177"/>
                <a:gd name="connsiteX4" fmla="*/ 0 w 2655294"/>
                <a:gd name="connsiteY4" fmla="*/ 0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5294" h="1593177">
                  <a:moveTo>
                    <a:pt x="0" y="0"/>
                  </a:moveTo>
                  <a:lnTo>
                    <a:pt x="2655294" y="0"/>
                  </a:lnTo>
                  <a:lnTo>
                    <a:pt x="2655294" y="1593177"/>
                  </a:lnTo>
                  <a:lnTo>
                    <a:pt x="0" y="1593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-30000"/>
              </a:schemeClr>
            </a:fillRef>
            <a:effectRef idx="0">
              <a:schemeClr val="accent1">
                <a:alpha val="90000"/>
                <a:hueOff val="0"/>
                <a:satOff val="0"/>
                <a:lumOff val="0"/>
                <a:alphaOff val="-3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при переходе от более </a:t>
              </a:r>
              <a:r>
                <a:rPr lang="ru-RU" b="1" kern="1200" dirty="0" err="1" smtClean="0">
                  <a:solidFill>
                    <a:schemeClr val="tx2">
                      <a:lumMod val="50000"/>
                    </a:schemeClr>
                  </a:solidFill>
                </a:rPr>
                <a:t>контаминированного</a:t>
              </a: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 микроорганизмами участка тела пациента к менее </a:t>
              </a:r>
              <a:r>
                <a:rPr lang="ru-RU" b="1" kern="1200" dirty="0" err="1" smtClean="0">
                  <a:solidFill>
                    <a:schemeClr val="tx2">
                      <a:lumMod val="50000"/>
                    </a:schemeClr>
                  </a:solidFill>
                </a:rPr>
                <a:t>контаминированному</a:t>
              </a: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 при оказании медицинской помощи пациенту;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156176" y="4118721"/>
              <a:ext cx="2655294" cy="1593177"/>
            </a:xfrm>
            <a:custGeom>
              <a:avLst/>
              <a:gdLst>
                <a:gd name="connsiteX0" fmla="*/ 0 w 2655294"/>
                <a:gd name="connsiteY0" fmla="*/ 0 h 1593177"/>
                <a:gd name="connsiteX1" fmla="*/ 2655294 w 2655294"/>
                <a:gd name="connsiteY1" fmla="*/ 0 h 1593177"/>
                <a:gd name="connsiteX2" fmla="*/ 2655294 w 2655294"/>
                <a:gd name="connsiteY2" fmla="*/ 1593177 h 1593177"/>
                <a:gd name="connsiteX3" fmla="*/ 0 w 2655294"/>
                <a:gd name="connsiteY3" fmla="*/ 1593177 h 1593177"/>
                <a:gd name="connsiteX4" fmla="*/ 0 w 2655294"/>
                <a:gd name="connsiteY4" fmla="*/ 0 h 159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5294" h="1593177">
                  <a:moveTo>
                    <a:pt x="0" y="0"/>
                  </a:moveTo>
                  <a:lnTo>
                    <a:pt x="2655294" y="0"/>
                  </a:lnTo>
                  <a:lnTo>
                    <a:pt x="2655294" y="1593177"/>
                  </a:lnTo>
                  <a:lnTo>
                    <a:pt x="0" y="1593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5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chemeClr val="tx2">
                      <a:lumMod val="50000"/>
                    </a:schemeClr>
                  </a:solidFill>
                </a:rPr>
                <a:t>перед надеванием медицинских перчаток и после их снятия.</a:t>
              </a:r>
            </a:p>
          </p:txBody>
        </p:sp>
      </p:grpSp>
      <p:pic>
        <p:nvPicPr>
          <p:cNvPr id="20482" name="Picture 2" descr="C:\Users\Anna\Downloads\phpNPi7g4_Avtomatizaciya-l_html_b263f9561db28a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96752"/>
            <a:ext cx="3024336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0" y="188640"/>
            <a:ext cx="8640960" cy="86409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Последовательность гигиенической обработки рук кожным антисептиком</a:t>
            </a:r>
            <a:endParaRPr lang="ru-RU" sz="3200" b="1" dirty="0"/>
          </a:p>
        </p:txBody>
      </p:sp>
      <p:pic>
        <p:nvPicPr>
          <p:cNvPr id="14338" name="Picture 2" descr="C:\Users\Anna\Downloads\8f087f8122b773a72b4926928a232e1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0024" y="1039500"/>
            <a:ext cx="5803952" cy="5620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Anna\Downloads\3093326128_preview_1674694266_top-fon-com-p-chelovek-dlya-prezentatsii-kartinki-bez-fo-1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8280920" cy="621069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5373216"/>
            <a:ext cx="8229600" cy="1143000"/>
          </a:xfrm>
        </p:spPr>
        <p:txBody>
          <a:bodyPr/>
          <a:lstStyle/>
          <a:p>
            <a:r>
              <a:rPr lang="ru-RU" b="1" dirty="0" smtClean="0"/>
              <a:t>Благодарим за внимание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21014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Нормативные документы, регулирующие меры по обеспечению инфекционной безопасности и профилактике ИСМП в медицинских организациях: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712968" cy="5112568"/>
          </a:xfrm>
        </p:spPr>
        <p:txBody>
          <a:bodyPr>
            <a:noAutofit/>
          </a:bodyPr>
          <a:lstStyle/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Федеральный закон от 30.03.1999 №52-ФЗ «О санитарно-эпидемиологическом благополучии населения».  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err="1" smtClean="0"/>
              <a:t>СанПиН</a:t>
            </a:r>
            <a:r>
              <a:rPr lang="ru-RU" sz="1400" dirty="0" smtClean="0"/>
              <a:t> 3.3686-21 «Санитарно-эпидемиологические требования по профилактике инфекционных болезней».  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СП 2.1.3678-20 «Санитарно-эпидемиологические требования к эксплуатации помещений, зданий, сооружений, оборудования и транспорта, а также условиям деятельности хозяйствующих субъектов, осуществляющих продажу товаров, выполнение работ или оказание услуг».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err="1" smtClean="0"/>
              <a:t>СанПиН</a:t>
            </a:r>
            <a:r>
              <a:rPr lang="ru-RU" sz="1400" dirty="0" smtClean="0"/>
              <a:t> 2.1.3684-21 «Санитарно-эпидемиологические требования к содержанию территорий городских и сельских поселений, к водным объектам, питьевой воде и питьевому водоснабжению, атмосферному воздуху, почвам, жилым помещениям, эксплуатации производственных, общественных помещений, организации и проведению санитарно-противоэпидемических (профилактических) мероприятий».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Методические указания 3.5.1.3674-20 «Обеззараживание рук медицинских сотрудников и кожных покровов пациента при оказании медицинской помощи».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Методические рекомендации МР 3.5.1.0113-16 «Использование перчаток для профилактики инфекций, связанных с оказанием медицинской помощи, в медицинских организациях».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МР 3.5.0372-25 «3.5. </a:t>
            </a:r>
            <a:r>
              <a:rPr lang="ru-RU" sz="1400" dirty="0" err="1" smtClean="0"/>
              <a:t>Дезинфектология</a:t>
            </a:r>
            <a:r>
              <a:rPr lang="ru-RU" sz="1400" dirty="0" smtClean="0"/>
              <a:t>. Методические рекомендации по организации и проведению дезинфекционных мероприятий на различных объектах в период подготовки и проведения массовых мероприятий. Методические рекомендации»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Приказ Минздрава РФ от 29.11.2021 №1108н «Об утверждении порядка проведения профилактических мероприятий, выявления и регистрации в медицинской организации случаев возникновения инфекционных болезней, связанных с оказанием медицинской помощи».  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1400" dirty="0" smtClean="0"/>
              <a:t>Приказ Минздрава РФ № 871н от 18.11.2022 «Об утверждении порядка проведения профилактических мероприятий ИСМП».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понятия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2400" b="1" dirty="0" smtClean="0"/>
              <a:t>Обеспечение инфекционной безопасности и профилактика ББИ </a:t>
            </a:r>
            <a:r>
              <a:rPr lang="ru-RU" sz="2400" dirty="0" smtClean="0"/>
              <a:t>‒ это комплекс организационных, профилактических и противоэпидемических мероприятий, направленных на предупреждение возникновения и распространения инфекций, связанных с оказанием медицинской помощи (ИСМП).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2400" b="1" dirty="0" smtClean="0"/>
              <a:t>Санитарно-эпидемиологический режим</a:t>
            </a:r>
            <a:r>
              <a:rPr lang="ru-RU" sz="2400" dirty="0" smtClean="0"/>
              <a:t> (СЭР) ‒ это основа данного комплекса, то есть конкретные правила и нормы, которые выполняет персонал для обеспечения инфекционной безопасности.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endParaRPr lang="ru-RU" sz="2400" dirty="0" smtClean="0"/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понятия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800" b="1" dirty="0" smtClean="0"/>
              <a:t>К инфекциям, связанным с оказанием медицинской помощи (ИСМП)</a:t>
            </a:r>
            <a:r>
              <a:rPr lang="ru-RU" sz="1800" dirty="0" smtClean="0"/>
              <a:t>, относят любое инфекционное заболевание, развившееся у пациента в связи с оказанием ему любых видов медицинской помощи (в медицинских организациях, осуществляющих оказание медицинской помощи в стационарных условиях, </a:t>
            </a:r>
            <a:r>
              <a:rPr lang="ru-RU" sz="1800" dirty="0" err="1" smtClean="0"/>
              <a:t>амбулаторно</a:t>
            </a:r>
            <a:r>
              <a:rPr lang="ru-RU" sz="1800" dirty="0" smtClean="0"/>
              <a:t>, в том числе на дому, в условиях дневного стационара и вне медицинской организации, в организациях социального обслуживания, в организациях, осуществляющих образовательную деятельность, санаторно-оздоровительных организациях и других), а также случаи заражения инфекционными болезнями медицинских работников в результате их профессиональной деятельности.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800" b="1" dirty="0" smtClean="0"/>
              <a:t>Внутрибольничные инфекции (ВБИ)</a:t>
            </a:r>
            <a:r>
              <a:rPr lang="ru-RU" sz="1800" dirty="0" smtClean="0"/>
              <a:t> представляют собой любые инфекционные заболевания (состояния), возникшие в МО (и не имевшиеся до обращения за медицинской помощью, в том числе в инкубационном периоде) и проявившиеся в условиях МО или вне МО в течение периода инкубации, а также инфекционное заболевание (состояние) сотрудника МО вследствие его инфицирования при выполнении трудовых обязанностей. Внутрибольничные инфекции являются частью ИСМП.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endParaRPr lang="ru-RU" sz="1800" dirty="0" smtClean="0"/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«</a:t>
            </a:r>
            <a:r>
              <a:rPr lang="ru-RU" b="1" dirty="0" smtClean="0">
                <a:solidFill>
                  <a:srgbClr val="800000"/>
                </a:solidFill>
              </a:rPr>
              <a:t>Инфекционный процесс»</a:t>
            </a:r>
            <a:r>
              <a:rPr lang="ru-RU" dirty="0" smtClean="0">
                <a:solidFill>
                  <a:srgbClr val="800000"/>
                </a:solidFill>
              </a:rPr>
              <a:t> – это процесс возникновения и распространения инфекционного заболевания. 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08112"/>
          </a:xfrm>
        </p:spPr>
        <p:txBody>
          <a:bodyPr/>
          <a:lstStyle/>
          <a:p>
            <a:r>
              <a:rPr lang="ru-RU" b="1" dirty="0" smtClean="0"/>
              <a:t>Инфекционный процесс</a:t>
            </a:r>
            <a:endParaRPr lang="ru-RU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827584" y="2636912"/>
          <a:ext cx="75608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/>
              <a:t>Профилактика ИСМП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С целью профилактики возникновения ИСМП и других нежелательных состояний (токсических, аллергических и других) запрещается: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§"/>
            </a:pPr>
            <a:r>
              <a:rPr lang="ru-RU" dirty="0" smtClean="0"/>
              <a:t>повторное использование медицинских изделий однократного применения;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§"/>
            </a:pPr>
            <a:r>
              <a:rPr lang="ru-RU" dirty="0" smtClean="0"/>
              <a:t>использование медицинских изделий и лекарственных средств с истекшим сроком годности, а также с нарушением условий хранений и транспортировки, указанным производителем;</a:t>
            </a:r>
          </a:p>
          <a:p>
            <a:pPr lvl="0">
              <a:buClr>
                <a:srgbClr val="C00000"/>
              </a:buClr>
              <a:buFont typeface="Wingdings" pitchFamily="2" charset="2"/>
              <a:buChar char="§"/>
            </a:pPr>
            <a:r>
              <a:rPr lang="ru-RU" dirty="0" smtClean="0"/>
              <a:t>повторная стерилизация медицинских изделий однократного применения с истекшим сроком годности.</a:t>
            </a:r>
          </a:p>
          <a:p>
            <a:pPr algn="just">
              <a:buNone/>
            </a:pPr>
            <a:r>
              <a:rPr lang="ru-RU" dirty="0" smtClean="0"/>
              <a:t>Профилактические мероприятия проводят исходя из положения, о том, что каждый пациент расценивается как потенциальный источник </a:t>
            </a:r>
            <a:r>
              <a:rPr lang="ru-RU" dirty="0" err="1" smtClean="0"/>
              <a:t>гемоконтактных</a:t>
            </a:r>
            <a:r>
              <a:rPr lang="ru-RU" dirty="0" smtClean="0"/>
              <a:t> инфекций (гепатиты B, C, ВИЧ-инфекция и других).</a:t>
            </a:r>
          </a:p>
          <a:p>
            <a:pPr algn="just">
              <a:buNone/>
            </a:pPr>
            <a:r>
              <a:rPr lang="ru-RU" dirty="0" smtClean="0"/>
              <a:t>Для проведения инъекций в палатах необходимо использовать мобильную тележку, в конструкции которой предусмотрено разделение стерильных и использованных медицинских изделий.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Anna\Downloads\i (5).jpg"/>
          <p:cNvPicPr>
            <a:picLocks noChangeAspect="1" noChangeArrowheads="1"/>
          </p:cNvPicPr>
          <p:nvPr/>
        </p:nvPicPr>
        <p:blipFill>
          <a:blip r:embed="rId2" cstate="print"/>
          <a:srcRect l="35623"/>
          <a:stretch>
            <a:fillRect/>
          </a:stretch>
        </p:blipFill>
        <p:spPr bwMode="auto">
          <a:xfrm>
            <a:off x="7308304" y="116632"/>
            <a:ext cx="1691680" cy="164236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708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 правилам личной гигиены пациентов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Санитарная обработка (осмотр, </a:t>
            </a:r>
            <a:r>
              <a:rPr lang="ru-RU" dirty="0" err="1" smtClean="0"/>
              <a:t>противопедикулезная</a:t>
            </a:r>
            <a:r>
              <a:rPr lang="ru-RU" dirty="0" smtClean="0"/>
              <a:t> обработка, ванна/душ, переодевание)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Обеспечение средствами личной гигиены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Обеспечение индивидуальными предметами ухода (судно, мочеприемник)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Гигиеническая обработка больных (душ/ванна, осмотр на педикулез, гигиенический уход за тяжелобольными) 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Бельевой режим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Обработка кожных покровов (обеззараживание перед медицинскими манипуляциями)</a:t>
            </a:r>
          </a:p>
          <a:p>
            <a:pPr lvl="0">
              <a:buClr>
                <a:srgbClr val="800000"/>
              </a:buClr>
              <a:buFont typeface="Wingdings" pitchFamily="2" charset="2"/>
              <a:buChar char="§"/>
            </a:pPr>
            <a:r>
              <a:rPr lang="ru-RU" dirty="0" smtClean="0"/>
              <a:t>Обработка рук (до и после контакта с поврежденными участками кожи, повязками, слизистыми оболочками, использованными медицинскими изделиями; при входе в палату; перед выходом из палаты; перед едой; после посещения туалета)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Требования к медицинскому персоналу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/>
          </a:bodyPr>
          <a:lstStyle/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П</a:t>
            </a:r>
            <a:r>
              <a:rPr lang="ru-RU" b="1" u="sng" dirty="0" smtClean="0"/>
              <a:t>редварительные</a:t>
            </a:r>
            <a:r>
              <a:rPr lang="ru-RU" b="1" dirty="0" smtClean="0"/>
              <a:t> и </a:t>
            </a:r>
            <a:r>
              <a:rPr lang="ru-RU" b="1" u="sng" dirty="0" smtClean="0"/>
              <a:t>периодические</a:t>
            </a:r>
            <a:r>
              <a:rPr lang="ru-RU" b="1" dirty="0" smtClean="0"/>
              <a:t> медицинские осмотры (обследования) .</a:t>
            </a:r>
            <a:r>
              <a:rPr lang="ru-RU" dirty="0" smtClean="0"/>
              <a:t>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u="sng" dirty="0" smtClean="0"/>
              <a:t>Иммунизация.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u="sng" dirty="0" smtClean="0"/>
              <a:t>Обеспечение комплектами спецодежды.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u="sng" dirty="0" smtClean="0"/>
              <a:t>Обеспечение СИЗ.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u="sng" dirty="0" smtClean="0"/>
              <a:t>Ежедневный допуск к работе. </a:t>
            </a:r>
            <a:r>
              <a:rPr lang="ru-RU" dirty="0" smtClean="0"/>
              <a:t>(термометрия, осмотр слизистых оболочек, принятие душа).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endParaRPr lang="ru-RU" dirty="0"/>
          </a:p>
        </p:txBody>
      </p:sp>
      <p:pic>
        <p:nvPicPr>
          <p:cNvPr id="17410" name="Picture 2" descr="C:\Users\Anna\Downloads\female-nurse-mask-holding-syringe-injection-female-nurse-mask-holding-syringe-injection-hospital-224778239.jpg"/>
          <p:cNvPicPr>
            <a:picLocks noChangeAspect="1" noChangeArrowheads="1"/>
          </p:cNvPicPr>
          <p:nvPr/>
        </p:nvPicPr>
        <p:blipFill>
          <a:blip r:embed="rId2" cstate="print"/>
          <a:srcRect t="12201"/>
          <a:stretch>
            <a:fillRect/>
          </a:stretch>
        </p:blipFill>
        <p:spPr bwMode="auto">
          <a:xfrm>
            <a:off x="7308304" y="116632"/>
            <a:ext cx="1637839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Организация дезинфекционных мероприятий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Приготовление ДР.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Медицинские отходы </a:t>
            </a:r>
            <a:r>
              <a:rPr lang="ru-RU" dirty="0" smtClean="0"/>
              <a:t>(разделение по классам опасности, порядок обращения).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Проведение уборок </a:t>
            </a:r>
            <a:r>
              <a:rPr lang="ru-RU" dirty="0" smtClean="0"/>
              <a:t>(классы чистоты помещений, виды, кратность, применяемые методы и способы, фиксация в журналах).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Этапы очистки предметов ухода и ИМН </a:t>
            </a:r>
            <a:r>
              <a:rPr lang="ru-RU" dirty="0" smtClean="0"/>
              <a:t>(дезинфекция, ПСО, стерилизация).</a:t>
            </a:r>
          </a:p>
          <a:p>
            <a:pPr>
              <a:buClr>
                <a:srgbClr val="800000"/>
              </a:buClr>
              <a:buFont typeface="Wingdings" pitchFamily="2" charset="2"/>
              <a:buChar char="§"/>
            </a:pPr>
            <a:r>
              <a:rPr lang="ru-RU" b="1" dirty="0" smtClean="0"/>
              <a:t>Контроль качества </a:t>
            </a:r>
            <a:r>
              <a:rPr lang="ru-RU" dirty="0" smtClean="0"/>
              <a:t>(концентрации ДР, ПСО, стерилизации).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964</Words>
  <Application>Microsoft Office PowerPoint</Application>
  <PresentationFormat>Экран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Государственное бюджетное профессиональное образовательное учреждение Ставропольского края «Буденновский медицинский колледж»</vt:lpstr>
      <vt:lpstr>Нормативные документы, регулирующие меры по обеспечению инфекционной безопасности и профилактике ИСМП в медицинских организациях:</vt:lpstr>
      <vt:lpstr>Основные понятия</vt:lpstr>
      <vt:lpstr>Основные понятия</vt:lpstr>
      <vt:lpstr>Инфекционный процесс</vt:lpstr>
      <vt:lpstr>Профилактика ИСМП</vt:lpstr>
      <vt:lpstr>Требования к правилам личной гигиены пациентов</vt:lpstr>
      <vt:lpstr>Требования к медицинскому персоналу</vt:lpstr>
      <vt:lpstr>Организация дезинфекционных мероприятий</vt:lpstr>
      <vt:lpstr>Гигиена рук медицинского персонала</vt:lpstr>
      <vt:lpstr>Способы обработки рук</vt:lpstr>
      <vt:lpstr>Классификация кожных антисептиков</vt:lpstr>
      <vt:lpstr>Требования к дозаторам</vt:lpstr>
      <vt:lpstr>Перечень лиц, обрабатывающих руки на гигиеническом уровне  п.3480 СанПиН 3.3686-21</vt:lpstr>
      <vt:lpstr>Показания к обработке рук</vt:lpstr>
      <vt:lpstr>Последовательность гигиенической обработки рук кожным антисептиком</vt:lpstr>
      <vt:lpstr>Благодарим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образовательное учреждение Ставропольского края «Буденновский медицинский колледж»</dc:title>
  <dc:creator>Anna</dc:creator>
  <cp:lastModifiedBy>Anna</cp:lastModifiedBy>
  <cp:revision>24</cp:revision>
  <dcterms:created xsi:type="dcterms:W3CDTF">2026-01-21T05:08:49Z</dcterms:created>
  <dcterms:modified xsi:type="dcterms:W3CDTF">2026-01-21T08:20:41Z</dcterms:modified>
</cp:coreProperties>
</file>