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2" r:id="rId3"/>
    <p:sldId id="311" r:id="rId4"/>
    <p:sldId id="310" r:id="rId5"/>
    <p:sldId id="309" r:id="rId6"/>
    <p:sldId id="308" r:id="rId7"/>
    <p:sldId id="315" r:id="rId8"/>
    <p:sldId id="316" r:id="rId9"/>
    <p:sldId id="317" r:id="rId10"/>
    <p:sldId id="321" r:id="rId11"/>
    <p:sldId id="320" r:id="rId12"/>
    <p:sldId id="319" r:id="rId13"/>
    <p:sldId id="318" r:id="rId14"/>
    <p:sldId id="322" r:id="rId15"/>
    <p:sldId id="323" r:id="rId16"/>
    <p:sldId id="324" r:id="rId17"/>
    <p:sldId id="325" r:id="rId18"/>
    <p:sldId id="326" r:id="rId19"/>
    <p:sldId id="327" r:id="rId20"/>
    <p:sldId id="328" r:id="rId21"/>
    <p:sldId id="330" r:id="rId22"/>
    <p:sldId id="329" r:id="rId23"/>
    <p:sldId id="307" r:id="rId24"/>
    <p:sldId id="331" r:id="rId25"/>
    <p:sldId id="332" r:id="rId26"/>
    <p:sldId id="306" r:id="rId27"/>
    <p:sldId id="305" r:id="rId28"/>
    <p:sldId id="333" r:id="rId29"/>
    <p:sldId id="334" r:id="rId30"/>
    <p:sldId id="335" r:id="rId31"/>
    <p:sldId id="336" r:id="rId32"/>
    <p:sldId id="304" r:id="rId33"/>
    <p:sldId id="303" r:id="rId34"/>
    <p:sldId id="302" r:id="rId35"/>
    <p:sldId id="301" r:id="rId36"/>
    <p:sldId id="300" r:id="rId37"/>
    <p:sldId id="299" r:id="rId38"/>
    <p:sldId id="298" r:id="rId39"/>
    <p:sldId id="297" r:id="rId40"/>
    <p:sldId id="257" r:id="rId41"/>
    <p:sldId id="337" r:id="rId42"/>
    <p:sldId id="338" r:id="rId43"/>
    <p:sldId id="339" r:id="rId44"/>
    <p:sldId id="340" r:id="rId45"/>
    <p:sldId id="341" r:id="rId46"/>
    <p:sldId id="345" r:id="rId47"/>
    <p:sldId id="346" r:id="rId48"/>
    <p:sldId id="347" r:id="rId49"/>
    <p:sldId id="348" r:id="rId50"/>
    <p:sldId id="342" r:id="rId51"/>
    <p:sldId id="343" r:id="rId52"/>
    <p:sldId id="344"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E63"/>
    <a:srgbClr val="422C16"/>
    <a:srgbClr val="0C788E"/>
    <a:srgbClr val="025198"/>
    <a:srgbClr val="000099"/>
    <a:srgbClr val="1C1C1C"/>
    <a:srgbClr val="660066"/>
    <a:srgbClr val="000058"/>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575" autoAdjust="0"/>
    <p:restoredTop sz="38612" autoAdjust="0"/>
  </p:normalViewPr>
  <p:slideViewPr>
    <p:cSldViewPr>
      <p:cViewPr>
        <p:scale>
          <a:sx n="80" d="100"/>
          <a:sy n="80" d="100"/>
        </p:scale>
        <p:origin x="-85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BA216E-7F9A-49BF-B1B6-3021C5E53319}"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09499D8-255D-422A-9D17-BFFC146F6DC5}"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727FA21-DBA8-4B1A-9FC6-F11C70E4ADAD}"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7C9364E-FC8D-46E9-9F45-1C6D16014723}"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E88D3FF-460A-48B4-80DE-7251CAEBB3FC}"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5F55E82-3567-4A95-B7CF-78F98DB507FC}"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E0D8BA1-9989-4ACB-B0A5-0D36C77A99B3}"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F87B9EC-A9B8-4830-91C0-1520F607D21A}"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23FAE55-19C2-46B0-B16F-CE1DB2EDD3F1}"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A0E903F-17AD-4ED9-B86D-CA2A91B9A2D4}"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E57B54E-640F-4BE5-8D1C-809A3C8CE4EA}"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F9E2DA-D5FA-4B9D-A540-A9FF2572CBC6}"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larece.ru/wp-content/uploads/2010/06/tab10.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larece.ru/wp-content/uploads/2010/06/tab11.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larece.ru/wp-content/uploads/2010/06/tab8.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arece.ru/wp-content/uploads/2010/06/tab5.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arece.ru/wp-content/uploads/2010/06/tab6.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2143108" y="2285992"/>
            <a:ext cx="5715040" cy="1500198"/>
          </a:xfrm>
          <a:noFill/>
        </p:spPr>
        <p:txBody>
          <a:bodyPr/>
          <a:lstStyle/>
          <a:p>
            <a:pPr eaLnBrk="1" hangingPunct="1"/>
            <a:r>
              <a:rPr lang="ru-RU" sz="2000" b="1" dirty="0" smtClean="0">
                <a:solidFill>
                  <a:srgbClr val="0070C0"/>
                </a:solidFill>
                <a:latin typeface="Times New Roman" pitchFamily="18" charset="0"/>
                <a:cs typeface="Times New Roman" pitchFamily="18" charset="0"/>
              </a:rPr>
              <a:t>СЕСТРИНСКИЙ УХОД ПРИ ЛИХОРАДКЕ, БОЛЕВОМ СИНДРОМЕ, НАРУШЕНИЯХ ВЫДЕЛИТЕЛЬНОЙ ФУНКЦИИ И НАРУШЕНИЯХ ДЫХАНИЯ</a:t>
            </a:r>
            <a:endParaRPr lang="es-ES" sz="2000" b="1" dirty="0" smtClean="0">
              <a:solidFill>
                <a:srgbClr val="0070C0"/>
              </a:solidFill>
              <a:latin typeface="Times New Roman" pitchFamily="18" charset="0"/>
              <a:cs typeface="Times New Roman" pitchFamily="18" charset="0"/>
            </a:endParaRPr>
          </a:p>
        </p:txBody>
      </p:sp>
      <p:sp>
        <p:nvSpPr>
          <p:cNvPr id="2051" name="Rectangle 122"/>
          <p:cNvSpPr>
            <a:spLocks noChangeArrowheads="1"/>
          </p:cNvSpPr>
          <p:nvPr/>
        </p:nvSpPr>
        <p:spPr bwMode="auto">
          <a:xfrm>
            <a:off x="611188" y="4292600"/>
            <a:ext cx="3960812" cy="1944688"/>
          </a:xfrm>
          <a:prstGeom prst="rect">
            <a:avLst/>
          </a:prstGeom>
          <a:noFill/>
          <a:ln w="9525">
            <a:noFill/>
            <a:miter lim="800000"/>
            <a:headEnd/>
            <a:tailEnd/>
          </a:ln>
        </p:spPr>
        <p:txBody>
          <a:bodyPr anchor="ctr"/>
          <a:lstStyle/>
          <a:p>
            <a:r>
              <a:rPr lang="en-US" b="1">
                <a:solidFill>
                  <a:schemeClr val="bg1"/>
                </a:solidFill>
              </a:rPr>
              <a:t/>
            </a:r>
            <a:br>
              <a:rPr lang="en-US" b="1">
                <a:solidFill>
                  <a:schemeClr val="bg1"/>
                </a:solidFill>
              </a:rPr>
            </a:br>
            <a:endParaRPr lang="es-ES" b="1">
              <a:solidFill>
                <a:schemeClr val="bg1"/>
              </a:solidFill>
            </a:endParaRPr>
          </a:p>
        </p:txBody>
      </p:sp>
      <p:sp>
        <p:nvSpPr>
          <p:cNvPr id="5" name="TextBox 4"/>
          <p:cNvSpPr txBox="1"/>
          <p:nvPr/>
        </p:nvSpPr>
        <p:spPr>
          <a:xfrm>
            <a:off x="1142976" y="0"/>
            <a:ext cx="6527554" cy="1200329"/>
          </a:xfrm>
          <a:prstGeom prst="rect">
            <a:avLst/>
          </a:prstGeom>
          <a:noFill/>
        </p:spPr>
        <p:txBody>
          <a:bodyPr wrap="square" rtlCol="0">
            <a:spAutoFit/>
          </a:bodyPr>
          <a:lstStyle/>
          <a:p>
            <a:pPr algn="ctr"/>
            <a:r>
              <a:rPr lang="ru-RU" b="1" dirty="0">
                <a:latin typeface="Times New Roman" pitchFamily="18" charset="0"/>
                <a:ea typeface="Times New Roman" pitchFamily="18" charset="0"/>
                <a:cs typeface="Times New Roman" pitchFamily="18" charset="0"/>
              </a:rPr>
              <a:t>Государственное бюджетное </a:t>
            </a:r>
            <a:r>
              <a:rPr lang="ru-RU" b="1" dirty="0" smtClean="0">
                <a:latin typeface="Times New Roman" pitchFamily="18" charset="0"/>
                <a:ea typeface="Times New Roman" pitchFamily="18" charset="0"/>
                <a:cs typeface="Times New Roman" pitchFamily="18" charset="0"/>
              </a:rPr>
              <a:t>профессиональное</a:t>
            </a:r>
          </a:p>
          <a:p>
            <a:pPr algn="ctr"/>
            <a:r>
              <a:rPr lang="ru-RU" b="1" dirty="0" smtClean="0">
                <a:latin typeface="Times New Roman" pitchFamily="18" charset="0"/>
                <a:ea typeface="Times New Roman" pitchFamily="18" charset="0"/>
                <a:cs typeface="Times New Roman" pitchFamily="18" charset="0"/>
              </a:rPr>
              <a:t> </a:t>
            </a:r>
            <a:r>
              <a:rPr lang="ru-RU" b="1" dirty="0">
                <a:latin typeface="Times New Roman" pitchFamily="18" charset="0"/>
                <a:ea typeface="Times New Roman" pitchFamily="18" charset="0"/>
                <a:cs typeface="Times New Roman" pitchFamily="18" charset="0"/>
              </a:rPr>
              <a:t>образовательное учреждение</a:t>
            </a:r>
            <a:r>
              <a:rPr lang="ru-RU" dirty="0">
                <a:latin typeface="Times New Roman" pitchFamily="18" charset="0"/>
                <a:ea typeface="Times New Roman" pitchFamily="18" charset="0"/>
                <a:cs typeface="Times New Roman" pitchFamily="18" charset="0"/>
              </a:rPr>
              <a:t/>
            </a:r>
            <a:br>
              <a:rPr lang="ru-RU" dirty="0">
                <a:latin typeface="Times New Roman" pitchFamily="18" charset="0"/>
                <a:ea typeface="Times New Roman" pitchFamily="18" charset="0"/>
                <a:cs typeface="Times New Roman" pitchFamily="18" charset="0"/>
              </a:rPr>
            </a:br>
            <a:r>
              <a:rPr lang="ru-RU" b="1" dirty="0">
                <a:latin typeface="Times New Roman" pitchFamily="18" charset="0"/>
                <a:ea typeface="Times New Roman" pitchFamily="18" charset="0"/>
                <a:cs typeface="Times New Roman" pitchFamily="18" charset="0"/>
              </a:rPr>
              <a:t>Ставропольского края</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dirty="0">
                <a:latin typeface="Times New Roman" pitchFamily="18" charset="0"/>
                <a:ea typeface="Times New Roman" pitchFamily="18" charset="0"/>
                <a:cs typeface="Times New Roman" pitchFamily="18" charset="0"/>
              </a:rPr>
              <a:t>«Буденновский медицинский колледж</a:t>
            </a:r>
            <a:r>
              <a:rPr lang="ru-RU" b="1" dirty="0" smtClean="0">
                <a:latin typeface="Times New Roman" pitchFamily="18" charset="0"/>
                <a:ea typeface="Times New Roman" pitchFamily="18" charset="0"/>
                <a:cs typeface="Times New Roman" pitchFamily="18" charset="0"/>
              </a:rPr>
              <a:t>»</a:t>
            </a:r>
            <a:endParaRPr lang="ru-RU" dirty="0"/>
          </a:p>
        </p:txBody>
      </p:sp>
      <p:pic>
        <p:nvPicPr>
          <p:cNvPr id="6" name="Picture 2" descr="C:\Users\Lenovo\Downloads\logo_5780b47881c2209e721d1c55e4556950.png"/>
          <p:cNvPicPr>
            <a:picLocks noChangeAspect="1" noChangeArrowheads="1"/>
          </p:cNvPicPr>
          <p:nvPr/>
        </p:nvPicPr>
        <p:blipFill>
          <a:blip r:embed="rId3"/>
          <a:srcRect/>
          <a:stretch>
            <a:fillRect/>
          </a:stretch>
        </p:blipFill>
        <p:spPr bwMode="auto">
          <a:xfrm>
            <a:off x="0" y="0"/>
            <a:ext cx="1143008" cy="1714512"/>
          </a:xfrm>
          <a:prstGeom prst="rect">
            <a:avLst/>
          </a:prstGeom>
          <a:noFill/>
        </p:spPr>
      </p:pic>
      <p:sp>
        <p:nvSpPr>
          <p:cNvPr id="7" name="TextBox 6"/>
          <p:cNvSpPr txBox="1"/>
          <p:nvPr/>
        </p:nvSpPr>
        <p:spPr>
          <a:xfrm>
            <a:off x="4391472" y="5357826"/>
            <a:ext cx="4752528" cy="646331"/>
          </a:xfrm>
          <a:prstGeom prst="rect">
            <a:avLst/>
          </a:prstGeom>
          <a:noFill/>
        </p:spPr>
        <p:txBody>
          <a:bodyPr wrap="square" rtlCol="0">
            <a:spAutoFit/>
          </a:bodyPr>
          <a:lstStyle/>
          <a:p>
            <a:pPr algn="r"/>
            <a:r>
              <a:rPr lang="ru-RU" dirty="0" smtClean="0">
                <a:solidFill>
                  <a:schemeClr val="bg2">
                    <a:lumMod val="20000"/>
                    <a:lumOff val="80000"/>
                  </a:schemeClr>
                </a:solidFill>
                <a:latin typeface="Times New Roman" pitchFamily="18" charset="0"/>
                <a:cs typeface="Times New Roman" pitchFamily="18" charset="0"/>
              </a:rPr>
              <a:t>Преподаватель</a:t>
            </a:r>
            <a:endParaRPr lang="ru-RU" dirty="0" smtClean="0">
              <a:solidFill>
                <a:schemeClr val="bg2">
                  <a:lumMod val="20000"/>
                  <a:lumOff val="80000"/>
                </a:schemeClr>
              </a:solidFill>
              <a:latin typeface="Times New Roman" pitchFamily="18" charset="0"/>
              <a:cs typeface="Times New Roman" pitchFamily="18" charset="0"/>
            </a:endParaRPr>
          </a:p>
          <a:p>
            <a:pPr algn="r"/>
            <a:r>
              <a:rPr lang="ru-RU" dirty="0">
                <a:solidFill>
                  <a:schemeClr val="bg2">
                    <a:lumMod val="20000"/>
                    <a:lumOff val="80000"/>
                  </a:schemeClr>
                </a:solidFill>
                <a:latin typeface="Times New Roman" pitchFamily="18" charset="0"/>
                <a:cs typeface="Times New Roman" pitchFamily="18" charset="0"/>
              </a:rPr>
              <a:t>Спинко Светлана Николаевна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8313" y="188913"/>
            <a:ext cx="8229600" cy="935037"/>
          </a:xfrm>
        </p:spPr>
        <p:txBody>
          <a:bodyPr/>
          <a:lstStyle/>
          <a:p>
            <a:pPr eaLnBrk="1" hangingPunct="1"/>
            <a:r>
              <a:rPr lang="ru-RU" altLang="ru-RU" sz="3600" b="1" i="1" u="sng" smtClean="0">
                <a:solidFill>
                  <a:srgbClr val="FF0000"/>
                </a:solidFill>
              </a:rPr>
              <a:t>Извращенная (обратная) </a:t>
            </a:r>
            <a:endParaRPr lang="ru-RU" altLang="ru-RU" b="1" i="1" u="sng" smtClean="0">
              <a:solidFill>
                <a:srgbClr val="FF0000"/>
              </a:solidFill>
            </a:endParaRPr>
          </a:p>
        </p:txBody>
      </p:sp>
      <p:sp>
        <p:nvSpPr>
          <p:cNvPr id="32771" name="Rectangle 3"/>
          <p:cNvSpPr>
            <a:spLocks noGrp="1" noChangeArrowheads="1"/>
          </p:cNvSpPr>
          <p:nvPr>
            <p:ph idx="1"/>
          </p:nvPr>
        </p:nvSpPr>
        <p:spPr>
          <a:xfrm>
            <a:off x="457200" y="1628775"/>
            <a:ext cx="3683000" cy="4321175"/>
          </a:xfrm>
        </p:spPr>
        <p:txBody>
          <a:bodyPr/>
          <a:lstStyle/>
          <a:p>
            <a:pPr algn="ctr" eaLnBrk="1" hangingPunct="1">
              <a:buFontTx/>
              <a:buNone/>
            </a:pPr>
            <a:r>
              <a:rPr lang="ru-RU" altLang="ru-RU" b="1" smtClean="0"/>
              <a:t>температура тела утром выше, чем вечером </a:t>
            </a:r>
          </a:p>
          <a:p>
            <a:pPr eaLnBrk="1" hangingPunct="1">
              <a:buFontTx/>
              <a:buNone/>
            </a:pPr>
            <a:endParaRPr lang="ru-RU" altLang="ru-RU" b="1" smtClean="0"/>
          </a:p>
          <a:p>
            <a:pPr algn="ctr" eaLnBrk="1" hangingPunct="1">
              <a:buFontTx/>
              <a:buNone/>
            </a:pPr>
            <a:r>
              <a:rPr lang="ru-RU" altLang="ru-RU" b="1" smtClean="0"/>
              <a:t>    </a:t>
            </a:r>
            <a:r>
              <a:rPr lang="ru-RU" altLang="ru-RU" b="1" smtClean="0">
                <a:solidFill>
                  <a:srgbClr val="FF0000"/>
                </a:solidFill>
              </a:rPr>
              <a:t>сепсис и туберкулез</a:t>
            </a:r>
          </a:p>
        </p:txBody>
      </p:sp>
      <p:pic>
        <p:nvPicPr>
          <p:cNvPr id="32772" name="Picture 5" descr="Картинка 9 из 897">
            <a:hlinkClick r:id="rId2"/>
          </p:cNvPr>
          <p:cNvPicPr>
            <a:picLocks noChangeAspect="1" noChangeArrowheads="1"/>
          </p:cNvPicPr>
          <p:nvPr/>
        </p:nvPicPr>
        <p:blipFill>
          <a:blip r:embed="rId3"/>
          <a:srcRect/>
          <a:stretch>
            <a:fillRect/>
          </a:stretch>
        </p:blipFill>
        <p:spPr bwMode="auto">
          <a:xfrm>
            <a:off x="4427538" y="2133600"/>
            <a:ext cx="4176712"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ru-RU" altLang="ru-RU" b="1" i="1" u="sng" smtClean="0">
                <a:solidFill>
                  <a:srgbClr val="FF0000"/>
                </a:solidFill>
              </a:rPr>
              <a:t>Волнообразная лихорадка</a:t>
            </a:r>
          </a:p>
        </p:txBody>
      </p:sp>
      <p:sp>
        <p:nvSpPr>
          <p:cNvPr id="31747" name="Rectangle 3"/>
          <p:cNvSpPr>
            <a:spLocks noGrp="1" noChangeArrowheads="1"/>
          </p:cNvSpPr>
          <p:nvPr>
            <p:ph idx="1"/>
          </p:nvPr>
        </p:nvSpPr>
        <p:spPr>
          <a:xfrm>
            <a:off x="323850" y="1600200"/>
            <a:ext cx="4968875" cy="4525963"/>
          </a:xfrm>
        </p:spPr>
        <p:txBody>
          <a:bodyPr/>
          <a:lstStyle/>
          <a:p>
            <a:pPr algn="ctr" eaLnBrk="1" hangingPunct="1">
              <a:buFontTx/>
              <a:buNone/>
            </a:pPr>
            <a:r>
              <a:rPr lang="ru-RU" altLang="ru-RU" sz="2800" smtClean="0"/>
              <a:t>    постоянное </a:t>
            </a:r>
            <a:r>
              <a:rPr lang="ru-RU" altLang="ru-RU" sz="2800" b="1" smtClean="0"/>
              <a:t>нарастание </a:t>
            </a:r>
            <a:r>
              <a:rPr lang="ru-RU" altLang="ru-RU" sz="2800" smtClean="0"/>
              <a:t>температуры в течение </a:t>
            </a:r>
            <a:r>
              <a:rPr lang="ru-RU" altLang="ru-RU" sz="2800" b="1" smtClean="0"/>
              <a:t>нескольких дней</a:t>
            </a:r>
            <a:r>
              <a:rPr lang="ru-RU" altLang="ru-RU" sz="2800" smtClean="0"/>
              <a:t>, которое сменяется </a:t>
            </a:r>
            <a:r>
              <a:rPr lang="ru-RU" altLang="ru-RU" sz="2800" b="1" smtClean="0"/>
              <a:t>постепенным снижением</a:t>
            </a:r>
            <a:endParaRPr lang="ru-RU" altLang="ru-RU" sz="2800" smtClean="0"/>
          </a:p>
          <a:p>
            <a:pPr algn="ctr" eaLnBrk="1" hangingPunct="1">
              <a:buFontTx/>
              <a:buNone/>
            </a:pPr>
            <a:r>
              <a:rPr lang="ru-RU" altLang="ru-RU" b="1" smtClean="0">
                <a:solidFill>
                  <a:srgbClr val="FF0000"/>
                </a:solidFill>
              </a:rPr>
              <a:t>лимфогрануломатоз, </a:t>
            </a:r>
          </a:p>
          <a:p>
            <a:pPr algn="ctr" eaLnBrk="1" hangingPunct="1">
              <a:buFontTx/>
              <a:buNone/>
            </a:pPr>
            <a:r>
              <a:rPr lang="ru-RU" altLang="ru-RU" b="1" smtClean="0">
                <a:solidFill>
                  <a:srgbClr val="FF0000"/>
                </a:solidFill>
              </a:rPr>
              <a:t>бруцеллёз,</a:t>
            </a:r>
          </a:p>
          <a:p>
            <a:pPr algn="ctr" eaLnBrk="1" hangingPunct="1">
              <a:buFontTx/>
              <a:buNone/>
            </a:pPr>
            <a:r>
              <a:rPr lang="ru-RU" altLang="ru-RU" b="1" smtClean="0">
                <a:solidFill>
                  <a:srgbClr val="FF0000"/>
                </a:solidFill>
              </a:rPr>
              <a:t>заболевания крови</a:t>
            </a:r>
            <a:r>
              <a:rPr lang="ru-RU" altLang="ru-RU" smtClean="0"/>
              <a:t> </a:t>
            </a:r>
          </a:p>
        </p:txBody>
      </p:sp>
      <p:pic>
        <p:nvPicPr>
          <p:cNvPr id="31748" name="Picture 5" descr="tab11">
            <a:hlinkClick r:id="rId2" tooltip="tab11"/>
          </p:cNvPr>
          <p:cNvPicPr>
            <a:picLocks noChangeAspect="1" noChangeArrowheads="1"/>
          </p:cNvPicPr>
          <p:nvPr/>
        </p:nvPicPr>
        <p:blipFill>
          <a:blip r:embed="rId3"/>
          <a:srcRect/>
          <a:stretch>
            <a:fillRect/>
          </a:stretch>
        </p:blipFill>
        <p:spPr bwMode="auto">
          <a:xfrm>
            <a:off x="5148263" y="2852738"/>
            <a:ext cx="3600450" cy="321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750" y="404813"/>
            <a:ext cx="8229600" cy="692150"/>
          </a:xfrm>
        </p:spPr>
        <p:txBody>
          <a:bodyPr/>
          <a:lstStyle/>
          <a:p>
            <a:pPr eaLnBrk="1" hangingPunct="1"/>
            <a:r>
              <a:rPr lang="ru-RU" altLang="ru-RU" sz="3600" b="1" i="1" u="sng" smtClean="0">
                <a:solidFill>
                  <a:srgbClr val="FF0000"/>
                </a:solidFill>
              </a:rPr>
              <a:t>Возвратная (периодическая)</a:t>
            </a:r>
          </a:p>
        </p:txBody>
      </p:sp>
      <p:sp>
        <p:nvSpPr>
          <p:cNvPr id="30723" name="Rectangle 3"/>
          <p:cNvSpPr>
            <a:spLocks noGrp="1" noChangeArrowheads="1"/>
          </p:cNvSpPr>
          <p:nvPr>
            <p:ph idx="1"/>
          </p:nvPr>
        </p:nvSpPr>
        <p:spPr>
          <a:xfrm>
            <a:off x="457200" y="1600200"/>
            <a:ext cx="4619625" cy="4525963"/>
          </a:xfrm>
        </p:spPr>
        <p:txBody>
          <a:bodyPr/>
          <a:lstStyle/>
          <a:p>
            <a:pPr eaLnBrk="1" hangingPunct="1">
              <a:buFontTx/>
              <a:buNone/>
            </a:pPr>
            <a:r>
              <a:rPr lang="ru-RU" altLang="ru-RU" sz="2400" smtClean="0"/>
              <a:t>    наблюдается </a:t>
            </a:r>
            <a:r>
              <a:rPr lang="ru-RU" altLang="ru-RU" sz="2400" b="1" smtClean="0"/>
              <a:t>резкое повышение</a:t>
            </a:r>
            <a:r>
              <a:rPr lang="ru-RU" altLang="ru-RU" sz="2400" smtClean="0"/>
              <a:t> температуры тела </a:t>
            </a:r>
            <a:r>
              <a:rPr lang="ru-RU" altLang="ru-RU" sz="2400" b="1" smtClean="0"/>
              <a:t>до 39˚C-40˚C</a:t>
            </a:r>
            <a:r>
              <a:rPr lang="ru-RU" altLang="ru-RU" sz="2400" smtClean="0"/>
              <a:t> выше в течение нескольких дней, затем </a:t>
            </a:r>
            <a:r>
              <a:rPr lang="ru-RU" altLang="ru-RU" sz="2400" b="1" smtClean="0"/>
              <a:t>резкое снижение до нормы</a:t>
            </a:r>
            <a:r>
              <a:rPr lang="ru-RU" altLang="ru-RU" sz="2400" smtClean="0"/>
              <a:t>, а через несколько дней наступает новый период лихорадки с последующим снижением температуры.</a:t>
            </a:r>
            <a:endParaRPr lang="ru-RU" altLang="ru-RU" smtClean="0"/>
          </a:p>
          <a:p>
            <a:pPr algn="ctr" eaLnBrk="1" hangingPunct="1">
              <a:buFontTx/>
              <a:buNone/>
            </a:pPr>
            <a:r>
              <a:rPr lang="ru-RU" altLang="ru-RU" smtClean="0"/>
              <a:t> </a:t>
            </a:r>
            <a:r>
              <a:rPr lang="ru-RU" altLang="ru-RU" smtClean="0">
                <a:solidFill>
                  <a:srgbClr val="FF0000"/>
                </a:solidFill>
              </a:rPr>
              <a:t>возвратный тиф </a:t>
            </a:r>
          </a:p>
        </p:txBody>
      </p:sp>
      <p:pic>
        <p:nvPicPr>
          <p:cNvPr id="30724" name="Picture 5" descr="Возвратная лихорадка">
            <a:hlinkClick r:id="rId2" tooltip="Возвратная лихорадка"/>
          </p:cNvPr>
          <p:cNvPicPr>
            <a:picLocks noChangeAspect="1" noChangeArrowheads="1"/>
          </p:cNvPicPr>
          <p:nvPr/>
        </p:nvPicPr>
        <p:blipFill>
          <a:blip r:embed="rId3"/>
          <a:srcRect/>
          <a:stretch>
            <a:fillRect/>
          </a:stretch>
        </p:blipFill>
        <p:spPr bwMode="auto">
          <a:xfrm>
            <a:off x="4932363" y="1916113"/>
            <a:ext cx="3887787" cy="419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ru-RU" altLang="ru-RU" sz="4000" b="1" i="1" u="sng" smtClean="0">
                <a:solidFill>
                  <a:srgbClr val="FF0000"/>
                </a:solidFill>
              </a:rPr>
              <a:t>Истощающая (гектическая)</a:t>
            </a:r>
          </a:p>
        </p:txBody>
      </p:sp>
      <p:sp>
        <p:nvSpPr>
          <p:cNvPr id="29699" name="Rectangle 3"/>
          <p:cNvSpPr>
            <a:spLocks noGrp="1" noChangeArrowheads="1"/>
          </p:cNvSpPr>
          <p:nvPr>
            <p:ph idx="1"/>
          </p:nvPr>
        </p:nvSpPr>
        <p:spPr>
          <a:xfrm>
            <a:off x="457200" y="1600200"/>
            <a:ext cx="4475163" cy="4525963"/>
          </a:xfrm>
        </p:spPr>
        <p:txBody>
          <a:bodyPr/>
          <a:lstStyle/>
          <a:p>
            <a:pPr eaLnBrk="1" hangingPunct="1">
              <a:lnSpc>
                <a:spcPct val="80000"/>
              </a:lnSpc>
              <a:buFontTx/>
              <a:buNone/>
            </a:pPr>
            <a:r>
              <a:rPr lang="ru-RU" altLang="ru-RU" sz="2400" smtClean="0"/>
              <a:t>    характеризуется значительным повышением температуры </a:t>
            </a:r>
            <a:r>
              <a:rPr lang="ru-RU" altLang="ru-RU" sz="2400" b="1" smtClean="0"/>
              <a:t>до 39˚C-40˚C</a:t>
            </a:r>
            <a:r>
              <a:rPr lang="ru-RU" altLang="ru-RU" sz="2400" smtClean="0"/>
              <a:t> и снижением в течение суток </a:t>
            </a:r>
            <a:r>
              <a:rPr lang="ru-RU" altLang="ru-RU" sz="2400" b="1" u="sng" smtClean="0"/>
              <a:t>до нормы и ниже.</a:t>
            </a:r>
            <a:r>
              <a:rPr lang="ru-RU" altLang="ru-RU" sz="2400" u="sng" smtClean="0"/>
              <a:t> </a:t>
            </a:r>
          </a:p>
          <a:p>
            <a:pPr eaLnBrk="1" hangingPunct="1">
              <a:lnSpc>
                <a:spcPct val="80000"/>
              </a:lnSpc>
              <a:buFontTx/>
              <a:buNone/>
            </a:pPr>
            <a:r>
              <a:rPr lang="ru-RU" altLang="ru-RU" sz="2400" smtClean="0"/>
              <a:t>Сопровождается обильным потоотделением, резкой слабостью.</a:t>
            </a:r>
            <a:endParaRPr lang="ru-RU" altLang="ru-RU" sz="2400" b="1" smtClean="0">
              <a:solidFill>
                <a:srgbClr val="FF0000"/>
              </a:solidFill>
            </a:endParaRPr>
          </a:p>
          <a:p>
            <a:pPr eaLnBrk="1" hangingPunct="1">
              <a:lnSpc>
                <a:spcPct val="80000"/>
              </a:lnSpc>
              <a:buFontTx/>
              <a:buNone/>
            </a:pPr>
            <a:r>
              <a:rPr lang="ru-RU" altLang="ru-RU" sz="2400" b="1" smtClean="0">
                <a:solidFill>
                  <a:srgbClr val="FF0000"/>
                </a:solidFill>
              </a:rPr>
              <a:t>при сепсисе, туберкулезе,</a:t>
            </a:r>
          </a:p>
          <a:p>
            <a:pPr eaLnBrk="1" hangingPunct="1">
              <a:lnSpc>
                <a:spcPct val="80000"/>
              </a:lnSpc>
              <a:buFontTx/>
              <a:buNone/>
            </a:pPr>
            <a:r>
              <a:rPr lang="ru-RU" altLang="ru-RU" sz="2400" b="1" smtClean="0">
                <a:solidFill>
                  <a:srgbClr val="FF0000"/>
                </a:solidFill>
              </a:rPr>
              <a:t>абсцессе (например, лёгких и других органов)</a:t>
            </a:r>
          </a:p>
          <a:p>
            <a:pPr eaLnBrk="1" hangingPunct="1">
              <a:lnSpc>
                <a:spcPct val="80000"/>
              </a:lnSpc>
              <a:buFontTx/>
              <a:buNone/>
            </a:pPr>
            <a:endParaRPr lang="ru-RU" altLang="ru-RU" sz="2400" smtClean="0"/>
          </a:p>
        </p:txBody>
      </p:sp>
      <p:pic>
        <p:nvPicPr>
          <p:cNvPr id="29700" name="Picture 4"/>
          <p:cNvPicPr>
            <a:picLocks noChangeAspect="1" noChangeArrowheads="1"/>
          </p:cNvPicPr>
          <p:nvPr/>
        </p:nvPicPr>
        <p:blipFill>
          <a:blip r:embed="rId2"/>
          <a:srcRect/>
          <a:stretch>
            <a:fillRect/>
          </a:stretch>
        </p:blipFill>
        <p:spPr bwMode="auto">
          <a:xfrm>
            <a:off x="4932363" y="2420938"/>
            <a:ext cx="3757612"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60350"/>
            <a:ext cx="8229600" cy="1008063"/>
          </a:xfrm>
        </p:spPr>
        <p:txBody>
          <a:bodyPr/>
          <a:lstStyle/>
          <a:p>
            <a:pPr eaLnBrk="1" hangingPunct="1"/>
            <a:r>
              <a:rPr lang="ru-RU" altLang="ru-RU" sz="3200" b="1" i="1" u="sng" smtClean="0">
                <a:solidFill>
                  <a:srgbClr val="FF0000"/>
                </a:solidFill>
              </a:rPr>
              <a:t>Неправильная (атипичная)</a:t>
            </a:r>
          </a:p>
        </p:txBody>
      </p:sp>
      <p:sp>
        <p:nvSpPr>
          <p:cNvPr id="33795" name="Rectangle 3"/>
          <p:cNvSpPr>
            <a:spLocks noGrp="1" noChangeArrowheads="1"/>
          </p:cNvSpPr>
          <p:nvPr>
            <p:ph idx="1"/>
          </p:nvPr>
        </p:nvSpPr>
        <p:spPr>
          <a:xfrm>
            <a:off x="457200" y="1557338"/>
            <a:ext cx="3970338" cy="4568825"/>
          </a:xfrm>
        </p:spPr>
        <p:txBody>
          <a:bodyPr/>
          <a:lstStyle/>
          <a:p>
            <a:pPr eaLnBrk="1" hangingPunct="1"/>
            <a:endParaRPr lang="ru-RU" altLang="ru-RU" sz="1800" smtClean="0"/>
          </a:p>
          <a:p>
            <a:pPr eaLnBrk="1" hangingPunct="1">
              <a:buFontTx/>
              <a:buNone/>
            </a:pPr>
            <a:r>
              <a:rPr lang="ru-RU" altLang="ru-RU" sz="1800" smtClean="0"/>
              <a:t>      </a:t>
            </a:r>
            <a:r>
              <a:rPr lang="ru-RU" altLang="ru-RU" sz="2400" b="1" smtClean="0"/>
              <a:t>суточные колебания температуры разнообразные и неопределенные. </a:t>
            </a:r>
          </a:p>
          <a:p>
            <a:pPr eaLnBrk="1" hangingPunct="1">
              <a:buFontTx/>
              <a:buNone/>
            </a:pPr>
            <a:endParaRPr lang="ru-RU" altLang="ru-RU" sz="1800" smtClean="0"/>
          </a:p>
          <a:p>
            <a:pPr eaLnBrk="1" hangingPunct="1">
              <a:buFontTx/>
              <a:buNone/>
            </a:pPr>
            <a:endParaRPr lang="ru-RU" altLang="ru-RU" sz="1800" smtClean="0"/>
          </a:p>
          <a:p>
            <a:pPr eaLnBrk="1" hangingPunct="1">
              <a:buFontTx/>
              <a:buNone/>
            </a:pPr>
            <a:r>
              <a:rPr lang="ru-RU" altLang="ru-RU" sz="2000" smtClean="0"/>
              <a:t>     Наблюдается при </a:t>
            </a:r>
            <a:r>
              <a:rPr lang="ru-RU" altLang="ru-RU" sz="2000" b="1" smtClean="0">
                <a:solidFill>
                  <a:srgbClr val="FF0000"/>
                </a:solidFill>
              </a:rPr>
              <a:t>гриппе, ревматизме, дизентерии и других инфекционных заболеваниях.</a:t>
            </a:r>
          </a:p>
        </p:txBody>
      </p:sp>
      <p:pic>
        <p:nvPicPr>
          <p:cNvPr id="33796" name="Picture 5" descr="tab12"/>
          <p:cNvPicPr>
            <a:picLocks noChangeAspect="1" noChangeArrowheads="1"/>
          </p:cNvPicPr>
          <p:nvPr/>
        </p:nvPicPr>
        <p:blipFill>
          <a:blip r:embed="rId2"/>
          <a:srcRect/>
          <a:stretch>
            <a:fillRect/>
          </a:stretch>
        </p:blipFill>
        <p:spPr bwMode="auto">
          <a:xfrm>
            <a:off x="4716463" y="1989138"/>
            <a:ext cx="395922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ru-RU" altLang="ru-RU" b="1" i="1" u="sng" smtClean="0">
                <a:solidFill>
                  <a:srgbClr val="FF0000"/>
                </a:solidFill>
              </a:rPr>
              <a:t>Периоды лихорадки </a:t>
            </a:r>
          </a:p>
        </p:txBody>
      </p:sp>
      <p:sp>
        <p:nvSpPr>
          <p:cNvPr id="34819" name="Line 3"/>
          <p:cNvSpPr>
            <a:spLocks noChangeShapeType="1"/>
          </p:cNvSpPr>
          <p:nvPr/>
        </p:nvSpPr>
        <p:spPr bwMode="auto">
          <a:xfrm flipV="1">
            <a:off x="539750" y="2565400"/>
            <a:ext cx="2447925" cy="3311525"/>
          </a:xfrm>
          <a:prstGeom prst="line">
            <a:avLst/>
          </a:prstGeom>
          <a:noFill/>
          <a:ln w="38100">
            <a:solidFill>
              <a:schemeClr val="tx1"/>
            </a:solidFill>
            <a:round/>
            <a:headEnd/>
            <a:tailEnd/>
          </a:ln>
        </p:spPr>
        <p:txBody>
          <a:bodyPr/>
          <a:lstStyle/>
          <a:p>
            <a:endParaRPr lang="ru-RU"/>
          </a:p>
        </p:txBody>
      </p:sp>
      <p:sp>
        <p:nvSpPr>
          <p:cNvPr id="34820" name="Line 4"/>
          <p:cNvSpPr>
            <a:spLocks noChangeShapeType="1"/>
          </p:cNvSpPr>
          <p:nvPr/>
        </p:nvSpPr>
        <p:spPr bwMode="auto">
          <a:xfrm>
            <a:off x="2987675" y="2565400"/>
            <a:ext cx="3240088" cy="0"/>
          </a:xfrm>
          <a:prstGeom prst="line">
            <a:avLst/>
          </a:prstGeom>
          <a:noFill/>
          <a:ln w="38100">
            <a:solidFill>
              <a:schemeClr val="tx1"/>
            </a:solidFill>
            <a:round/>
            <a:headEnd/>
            <a:tailEnd/>
          </a:ln>
        </p:spPr>
        <p:txBody>
          <a:bodyPr/>
          <a:lstStyle/>
          <a:p>
            <a:endParaRPr lang="ru-RU"/>
          </a:p>
        </p:txBody>
      </p:sp>
      <p:sp>
        <p:nvSpPr>
          <p:cNvPr id="34821" name="Line 5"/>
          <p:cNvSpPr>
            <a:spLocks noChangeShapeType="1"/>
          </p:cNvSpPr>
          <p:nvPr/>
        </p:nvSpPr>
        <p:spPr bwMode="auto">
          <a:xfrm>
            <a:off x="6227763" y="2565400"/>
            <a:ext cx="2736850" cy="3527425"/>
          </a:xfrm>
          <a:prstGeom prst="line">
            <a:avLst/>
          </a:prstGeom>
          <a:noFill/>
          <a:ln w="38100">
            <a:solidFill>
              <a:schemeClr val="tx1"/>
            </a:solidFill>
            <a:round/>
            <a:headEnd/>
            <a:tailEnd/>
          </a:ln>
        </p:spPr>
        <p:txBody>
          <a:bodyPr/>
          <a:lstStyle/>
          <a:p>
            <a:endParaRPr lang="ru-RU"/>
          </a:p>
        </p:txBody>
      </p:sp>
      <p:sp>
        <p:nvSpPr>
          <p:cNvPr id="34822" name="Text Box 6"/>
          <p:cNvSpPr txBox="1">
            <a:spLocks noChangeArrowheads="1"/>
          </p:cNvSpPr>
          <p:nvPr/>
        </p:nvSpPr>
        <p:spPr bwMode="auto">
          <a:xfrm rot="-2700000">
            <a:off x="576263" y="2765425"/>
            <a:ext cx="1577975" cy="1260475"/>
          </a:xfrm>
          <a:prstGeom prst="rect">
            <a:avLst/>
          </a:prstGeom>
          <a:noFill/>
          <a:ln w="9525">
            <a:noFill/>
            <a:miter lim="800000"/>
            <a:headEnd/>
            <a:tailEnd/>
          </a:ln>
        </p:spPr>
        <p:txBody>
          <a:bodyPr wrap="none">
            <a:spAutoFit/>
          </a:bodyPr>
          <a:lstStyle/>
          <a:p>
            <a:r>
              <a:rPr lang="en-US" altLang="ru-RU" sz="2800">
                <a:latin typeface="Tahoma" pitchFamily="34" charset="0"/>
              </a:rPr>
              <a:t>I</a:t>
            </a:r>
            <a:r>
              <a:rPr lang="ru-RU" altLang="ru-RU" sz="2400">
                <a:latin typeface="Tahoma" pitchFamily="34" charset="0"/>
              </a:rPr>
              <a:t> период</a:t>
            </a:r>
          </a:p>
          <a:p>
            <a:endParaRPr lang="ru-RU" altLang="ru-RU" sz="2400">
              <a:latin typeface="Tahoma" pitchFamily="34" charset="0"/>
            </a:endParaRPr>
          </a:p>
          <a:p>
            <a:r>
              <a:rPr lang="ru-RU" altLang="ru-RU" sz="2400">
                <a:latin typeface="Tahoma" pitchFamily="34" charset="0"/>
              </a:rPr>
              <a:t>Т П </a:t>
            </a:r>
            <a:r>
              <a:rPr lang="en-US" altLang="ru-RU" sz="2400">
                <a:latin typeface="Tahoma" pitchFamily="34" charset="0"/>
              </a:rPr>
              <a:t>&gt;</a:t>
            </a:r>
            <a:r>
              <a:rPr lang="ru-RU" altLang="ru-RU" sz="2400">
                <a:latin typeface="Tahoma" pitchFamily="34" charset="0"/>
              </a:rPr>
              <a:t> Т О</a:t>
            </a:r>
          </a:p>
        </p:txBody>
      </p:sp>
      <p:sp>
        <p:nvSpPr>
          <p:cNvPr id="34823" name="Rectangle 7"/>
          <p:cNvSpPr>
            <a:spLocks noChangeArrowheads="1"/>
          </p:cNvSpPr>
          <p:nvPr/>
        </p:nvSpPr>
        <p:spPr bwMode="auto">
          <a:xfrm>
            <a:off x="3635375" y="1557338"/>
            <a:ext cx="2160588" cy="933450"/>
          </a:xfrm>
          <a:prstGeom prst="rect">
            <a:avLst/>
          </a:prstGeom>
          <a:noFill/>
          <a:ln w="9525">
            <a:noFill/>
            <a:miter lim="800000"/>
            <a:headEnd/>
            <a:tailEnd/>
          </a:ln>
        </p:spPr>
        <p:txBody>
          <a:bodyPr>
            <a:spAutoFit/>
          </a:bodyPr>
          <a:lstStyle/>
          <a:p>
            <a:r>
              <a:rPr lang="en-US" altLang="ru-RU" sz="2800">
                <a:latin typeface="Tahoma" pitchFamily="34" charset="0"/>
              </a:rPr>
              <a:t>II</a:t>
            </a:r>
            <a:r>
              <a:rPr lang="ru-RU" altLang="ru-RU">
                <a:latin typeface="Tahoma" pitchFamily="34" charset="0"/>
              </a:rPr>
              <a:t> </a:t>
            </a:r>
            <a:r>
              <a:rPr lang="ru-RU" altLang="ru-RU" sz="2800">
                <a:latin typeface="Tahoma" pitchFamily="34" charset="0"/>
              </a:rPr>
              <a:t>период</a:t>
            </a:r>
            <a:endParaRPr lang="en-US" altLang="ru-RU" sz="2800">
              <a:latin typeface="Tahoma" pitchFamily="34" charset="0"/>
            </a:endParaRPr>
          </a:p>
          <a:p>
            <a:r>
              <a:rPr lang="ru-RU" altLang="ru-RU" sz="2000">
                <a:latin typeface="Tahoma" pitchFamily="34" charset="0"/>
              </a:rPr>
              <a:t>Т П</a:t>
            </a:r>
            <a:r>
              <a:rPr lang="ru-RU" altLang="ru-RU" sz="4000" baseline="-25000">
                <a:latin typeface="Tahoma" pitchFamily="34" charset="0"/>
              </a:rPr>
              <a:t> </a:t>
            </a:r>
            <a:r>
              <a:rPr lang="en-US" altLang="ru-RU" sz="4000" baseline="-25000">
                <a:latin typeface="Tahoma" pitchFamily="34" charset="0"/>
                <a:cs typeface="Tahoma" pitchFamily="34" charset="0"/>
              </a:rPr>
              <a:t>͌</a:t>
            </a:r>
            <a:r>
              <a:rPr lang="ru-RU" altLang="ru-RU" sz="4000" baseline="-25000">
                <a:latin typeface="Tahoma" pitchFamily="34" charset="0"/>
              </a:rPr>
              <a:t> </a:t>
            </a:r>
            <a:r>
              <a:rPr lang="ru-RU" altLang="ru-RU" sz="2000">
                <a:latin typeface="Tahoma" pitchFamily="34" charset="0"/>
              </a:rPr>
              <a:t>Т О</a:t>
            </a:r>
          </a:p>
        </p:txBody>
      </p:sp>
      <p:sp>
        <p:nvSpPr>
          <p:cNvPr id="34824" name="Rectangle 8"/>
          <p:cNvSpPr>
            <a:spLocks noChangeArrowheads="1"/>
          </p:cNvSpPr>
          <p:nvPr/>
        </p:nvSpPr>
        <p:spPr bwMode="auto">
          <a:xfrm rot="2700000">
            <a:off x="6939757" y="3007519"/>
            <a:ext cx="1833562" cy="1200150"/>
          </a:xfrm>
          <a:prstGeom prst="rect">
            <a:avLst/>
          </a:prstGeom>
          <a:noFill/>
          <a:ln w="9525">
            <a:noFill/>
            <a:miter lim="800000"/>
            <a:headEnd/>
            <a:tailEnd/>
          </a:ln>
        </p:spPr>
        <p:txBody>
          <a:bodyPr>
            <a:spAutoFit/>
          </a:bodyPr>
          <a:lstStyle/>
          <a:p>
            <a:r>
              <a:rPr lang="en-US" altLang="ru-RU" sz="2800">
                <a:latin typeface="Tahoma" pitchFamily="34" charset="0"/>
              </a:rPr>
              <a:t>III</a:t>
            </a:r>
            <a:r>
              <a:rPr lang="ru-RU" altLang="ru-RU" sz="2000">
                <a:latin typeface="Tahoma" pitchFamily="34" charset="0"/>
              </a:rPr>
              <a:t> период</a:t>
            </a:r>
          </a:p>
          <a:p>
            <a:r>
              <a:rPr lang="ru-RU" altLang="ru-RU" sz="2000">
                <a:latin typeface="Tahoma" pitchFamily="34" charset="0"/>
              </a:rPr>
              <a:t>Лизис</a:t>
            </a:r>
          </a:p>
          <a:p>
            <a:r>
              <a:rPr lang="ru-RU" altLang="ru-RU" sz="2000">
                <a:latin typeface="Tahoma" pitchFamily="34" charset="0"/>
              </a:rPr>
              <a:t>Т П</a:t>
            </a:r>
            <a:r>
              <a:rPr lang="ru-RU" altLang="ru-RU">
                <a:latin typeface="Tahoma" pitchFamily="34" charset="0"/>
              </a:rPr>
              <a:t> </a:t>
            </a:r>
            <a:r>
              <a:rPr lang="en-US" altLang="ru-RU" sz="2400">
                <a:latin typeface="Tahoma" pitchFamily="34" charset="0"/>
              </a:rPr>
              <a:t>&lt;</a:t>
            </a:r>
            <a:r>
              <a:rPr lang="ru-RU" altLang="ru-RU" sz="2400">
                <a:latin typeface="Tahoma" pitchFamily="34" charset="0"/>
              </a:rPr>
              <a:t> Т О</a:t>
            </a:r>
          </a:p>
        </p:txBody>
      </p:sp>
      <p:sp>
        <p:nvSpPr>
          <p:cNvPr id="34825" name="Line 9"/>
          <p:cNvSpPr>
            <a:spLocks noChangeShapeType="1"/>
          </p:cNvSpPr>
          <p:nvPr/>
        </p:nvSpPr>
        <p:spPr bwMode="auto">
          <a:xfrm>
            <a:off x="6227763" y="2565400"/>
            <a:ext cx="1008062" cy="3311525"/>
          </a:xfrm>
          <a:prstGeom prst="line">
            <a:avLst/>
          </a:prstGeom>
          <a:noFill/>
          <a:ln w="25400">
            <a:solidFill>
              <a:schemeClr val="tx1"/>
            </a:solidFill>
            <a:round/>
            <a:headEnd/>
            <a:tailEnd/>
          </a:ln>
        </p:spPr>
        <p:txBody>
          <a:bodyPr/>
          <a:lstStyle/>
          <a:p>
            <a:endParaRPr lang="ru-RU"/>
          </a:p>
        </p:txBody>
      </p:sp>
      <p:sp>
        <p:nvSpPr>
          <p:cNvPr id="34826" name="Text Box 10"/>
          <p:cNvSpPr txBox="1">
            <a:spLocks noChangeArrowheads="1"/>
          </p:cNvSpPr>
          <p:nvPr/>
        </p:nvSpPr>
        <p:spPr bwMode="auto">
          <a:xfrm rot="4620000">
            <a:off x="6684168" y="4701382"/>
            <a:ext cx="1128713" cy="457200"/>
          </a:xfrm>
          <a:prstGeom prst="rect">
            <a:avLst/>
          </a:prstGeom>
          <a:noFill/>
          <a:ln w="9525">
            <a:noFill/>
            <a:miter lim="800000"/>
            <a:headEnd/>
            <a:tailEnd/>
          </a:ln>
        </p:spPr>
        <p:txBody>
          <a:bodyPr wrap="none">
            <a:spAutoFit/>
          </a:bodyPr>
          <a:lstStyle/>
          <a:p>
            <a:r>
              <a:rPr lang="ru-RU" altLang="ru-RU" sz="2400">
                <a:latin typeface="Tahoma" pitchFamily="34" charset="0"/>
              </a:rPr>
              <a:t>кризис</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4638"/>
            <a:ext cx="9144000" cy="1143000"/>
          </a:xfrm>
        </p:spPr>
        <p:txBody>
          <a:bodyPr/>
          <a:lstStyle/>
          <a:p>
            <a:pPr eaLnBrk="1" hangingPunct="1"/>
            <a:r>
              <a:rPr lang="en-US" altLang="ru-RU" sz="3600" b="1" i="1" u="sng" smtClean="0">
                <a:solidFill>
                  <a:srgbClr val="CC0000"/>
                </a:solidFill>
              </a:rPr>
              <a:t>I </a:t>
            </a:r>
            <a:r>
              <a:rPr lang="ru-RU" altLang="ru-RU" sz="3600" b="1" i="1" u="sng" smtClean="0">
                <a:solidFill>
                  <a:srgbClr val="CC0000"/>
                </a:solidFill>
              </a:rPr>
              <a:t>период лихорадки</a:t>
            </a:r>
            <a:br>
              <a:rPr lang="ru-RU" altLang="ru-RU" sz="3600" b="1" i="1" u="sng" smtClean="0">
                <a:solidFill>
                  <a:srgbClr val="CC0000"/>
                </a:solidFill>
              </a:rPr>
            </a:br>
            <a:r>
              <a:rPr lang="ru-RU" altLang="ru-RU" sz="3600" b="1" i="1" u="sng" smtClean="0">
                <a:solidFill>
                  <a:srgbClr val="CC0000"/>
                </a:solidFill>
              </a:rPr>
              <a:t>Период подъема  температуры тела</a:t>
            </a:r>
          </a:p>
        </p:txBody>
      </p:sp>
      <p:sp>
        <p:nvSpPr>
          <p:cNvPr id="35843" name="Rectangle 3"/>
          <p:cNvSpPr>
            <a:spLocks noGrp="1" noChangeArrowheads="1"/>
          </p:cNvSpPr>
          <p:nvPr>
            <p:ph idx="1"/>
          </p:nvPr>
        </p:nvSpPr>
        <p:spPr>
          <a:xfrm>
            <a:off x="5334000" y="1066800"/>
            <a:ext cx="3352800" cy="5059363"/>
          </a:xfrm>
        </p:spPr>
        <p:txBody>
          <a:bodyPr/>
          <a:lstStyle/>
          <a:p>
            <a:pPr eaLnBrk="1" hangingPunct="1">
              <a:buFontTx/>
              <a:buNone/>
            </a:pPr>
            <a:r>
              <a:rPr lang="ru-RU" altLang="ru-RU" smtClean="0"/>
              <a:t>                                 </a:t>
            </a:r>
            <a:r>
              <a:rPr lang="ru-RU" altLang="ru-RU" b="1" smtClean="0"/>
              <a:t>1. Озноб</a:t>
            </a:r>
          </a:p>
          <a:p>
            <a:pPr eaLnBrk="1" hangingPunct="1">
              <a:buFontTx/>
              <a:buNone/>
            </a:pPr>
            <a:r>
              <a:rPr lang="ru-RU" altLang="ru-RU" b="1" smtClean="0"/>
              <a:t>   2. Боли в мышцах</a:t>
            </a:r>
          </a:p>
          <a:p>
            <a:pPr eaLnBrk="1" hangingPunct="1">
              <a:buFontTx/>
              <a:buNone/>
            </a:pPr>
            <a:r>
              <a:rPr lang="ru-RU" altLang="ru-RU" b="1" smtClean="0"/>
              <a:t>   3. Головная боль</a:t>
            </a:r>
          </a:p>
          <a:p>
            <a:pPr eaLnBrk="1" hangingPunct="1">
              <a:buFontTx/>
              <a:buNone/>
            </a:pPr>
            <a:r>
              <a:rPr lang="ru-RU" altLang="ru-RU" b="1" smtClean="0"/>
              <a:t>   4. Общее  недомогание</a:t>
            </a:r>
          </a:p>
        </p:txBody>
      </p:sp>
      <p:pic>
        <p:nvPicPr>
          <p:cNvPr id="35844" name="Picture 4"/>
          <p:cNvPicPr>
            <a:picLocks noChangeAspect="1" noChangeArrowheads="1"/>
          </p:cNvPicPr>
          <p:nvPr/>
        </p:nvPicPr>
        <p:blipFill>
          <a:blip r:embed="rId2"/>
          <a:srcRect/>
          <a:stretch>
            <a:fillRect/>
          </a:stretch>
        </p:blipFill>
        <p:spPr bwMode="auto">
          <a:xfrm>
            <a:off x="304800" y="1981200"/>
            <a:ext cx="5181600" cy="295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274638"/>
            <a:ext cx="8713787" cy="1143000"/>
          </a:xfrm>
        </p:spPr>
        <p:txBody>
          <a:bodyPr/>
          <a:lstStyle/>
          <a:p>
            <a:pPr eaLnBrk="1" hangingPunct="1"/>
            <a:r>
              <a:rPr lang="en-US" altLang="ru-RU" sz="3200" b="1" i="1" u="sng" smtClean="0">
                <a:solidFill>
                  <a:srgbClr val="CC0000"/>
                </a:solidFill>
              </a:rPr>
              <a:t>II</a:t>
            </a:r>
            <a:r>
              <a:rPr lang="ru-RU" altLang="ru-RU" sz="3200" b="1" i="1" u="sng" smtClean="0">
                <a:solidFill>
                  <a:srgbClr val="CC0000"/>
                </a:solidFill>
              </a:rPr>
              <a:t> период лихорадки</a:t>
            </a:r>
            <a:br>
              <a:rPr lang="ru-RU" altLang="ru-RU" sz="3200" b="1" i="1" u="sng" smtClean="0">
                <a:solidFill>
                  <a:srgbClr val="CC0000"/>
                </a:solidFill>
              </a:rPr>
            </a:br>
            <a:r>
              <a:rPr lang="ru-RU" altLang="ru-RU" sz="3200" b="1" i="1" u="sng" smtClean="0">
                <a:solidFill>
                  <a:srgbClr val="CC0000"/>
                </a:solidFill>
              </a:rPr>
              <a:t>Период относительного постоянства температуры</a:t>
            </a:r>
            <a:endParaRPr lang="en-US" altLang="ru-RU" sz="3200" b="1" i="1" u="sng" smtClean="0">
              <a:solidFill>
                <a:srgbClr val="CC0000"/>
              </a:solidFill>
            </a:endParaRPr>
          </a:p>
        </p:txBody>
      </p:sp>
      <p:sp>
        <p:nvSpPr>
          <p:cNvPr id="36867" name="Rectangle 3"/>
          <p:cNvSpPr>
            <a:spLocks noGrp="1" noChangeArrowheads="1"/>
          </p:cNvSpPr>
          <p:nvPr>
            <p:ph idx="1"/>
          </p:nvPr>
        </p:nvSpPr>
        <p:spPr>
          <a:xfrm>
            <a:off x="4953000" y="1600200"/>
            <a:ext cx="3733800" cy="4525963"/>
          </a:xfrm>
        </p:spPr>
        <p:txBody>
          <a:bodyPr/>
          <a:lstStyle/>
          <a:p>
            <a:pPr eaLnBrk="1" hangingPunct="1">
              <a:lnSpc>
                <a:spcPct val="90000"/>
              </a:lnSpc>
            </a:pPr>
            <a:r>
              <a:rPr lang="ru-RU" altLang="ru-RU" b="1" smtClean="0"/>
              <a:t>Чувство жара</a:t>
            </a:r>
          </a:p>
          <a:p>
            <a:pPr eaLnBrk="1" hangingPunct="1">
              <a:lnSpc>
                <a:spcPct val="90000"/>
              </a:lnSpc>
            </a:pPr>
            <a:r>
              <a:rPr lang="ru-RU" altLang="ru-RU" b="1" smtClean="0"/>
              <a:t>Сухость во рту</a:t>
            </a:r>
          </a:p>
          <a:p>
            <a:pPr eaLnBrk="1" hangingPunct="1">
              <a:lnSpc>
                <a:spcPct val="90000"/>
              </a:lnSpc>
            </a:pPr>
            <a:r>
              <a:rPr lang="ru-RU" altLang="ru-RU" b="1" smtClean="0"/>
              <a:t>Головная боль</a:t>
            </a:r>
          </a:p>
          <a:p>
            <a:pPr eaLnBrk="1" hangingPunct="1">
              <a:lnSpc>
                <a:spcPct val="90000"/>
              </a:lnSpc>
            </a:pPr>
            <a:r>
              <a:rPr lang="ru-RU" altLang="ru-RU" b="1" smtClean="0"/>
              <a:t>Тахикардия</a:t>
            </a:r>
          </a:p>
          <a:p>
            <a:pPr eaLnBrk="1" hangingPunct="1">
              <a:lnSpc>
                <a:spcPct val="90000"/>
              </a:lnSpc>
            </a:pPr>
            <a:r>
              <a:rPr lang="ru-RU" altLang="ru-RU" b="1" smtClean="0"/>
              <a:t>Тахипноэ</a:t>
            </a:r>
          </a:p>
          <a:p>
            <a:pPr eaLnBrk="1" hangingPunct="1">
              <a:lnSpc>
                <a:spcPct val="90000"/>
              </a:lnSpc>
            </a:pPr>
            <a:r>
              <a:rPr lang="ru-RU" altLang="ru-RU" b="1" smtClean="0"/>
              <a:t>Гипотензия</a:t>
            </a:r>
          </a:p>
          <a:p>
            <a:pPr eaLnBrk="1" hangingPunct="1">
              <a:lnSpc>
                <a:spcPct val="90000"/>
              </a:lnSpc>
            </a:pPr>
            <a:r>
              <a:rPr lang="ru-RU" altLang="ru-RU" b="1" smtClean="0"/>
              <a:t>Бред</a:t>
            </a:r>
          </a:p>
          <a:p>
            <a:pPr eaLnBrk="1" hangingPunct="1">
              <a:lnSpc>
                <a:spcPct val="90000"/>
              </a:lnSpc>
            </a:pPr>
            <a:r>
              <a:rPr lang="ru-RU" altLang="ru-RU" b="1" smtClean="0"/>
              <a:t>Галлюцинации</a:t>
            </a:r>
          </a:p>
          <a:p>
            <a:pPr eaLnBrk="1" hangingPunct="1">
              <a:lnSpc>
                <a:spcPct val="90000"/>
              </a:lnSpc>
            </a:pPr>
            <a:endParaRPr lang="ru-RU" altLang="ru-RU" b="1" smtClean="0"/>
          </a:p>
          <a:p>
            <a:pPr eaLnBrk="1" hangingPunct="1">
              <a:lnSpc>
                <a:spcPct val="90000"/>
              </a:lnSpc>
            </a:pPr>
            <a:endParaRPr lang="ru-RU" altLang="ru-RU" b="1" smtClean="0"/>
          </a:p>
        </p:txBody>
      </p:sp>
      <p:pic>
        <p:nvPicPr>
          <p:cNvPr id="36868" name="Picture 4"/>
          <p:cNvPicPr>
            <a:picLocks noChangeAspect="1" noChangeArrowheads="1"/>
          </p:cNvPicPr>
          <p:nvPr/>
        </p:nvPicPr>
        <p:blipFill>
          <a:blip r:embed="rId2"/>
          <a:srcRect/>
          <a:stretch>
            <a:fillRect/>
          </a:stretch>
        </p:blipFill>
        <p:spPr bwMode="auto">
          <a:xfrm>
            <a:off x="228600" y="1981200"/>
            <a:ext cx="47244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88913"/>
            <a:ext cx="8229600" cy="1228725"/>
          </a:xfrm>
        </p:spPr>
        <p:txBody>
          <a:bodyPr/>
          <a:lstStyle/>
          <a:p>
            <a:pPr eaLnBrk="1" hangingPunct="1"/>
            <a:r>
              <a:rPr lang="en-US" altLang="ru-RU" sz="3600" b="1" i="1" u="sng" smtClean="0">
                <a:solidFill>
                  <a:srgbClr val="CC0000"/>
                </a:solidFill>
              </a:rPr>
              <a:t>III</a:t>
            </a:r>
            <a:r>
              <a:rPr lang="ru-RU" altLang="ru-RU" sz="3600" b="1" i="1" u="sng" smtClean="0">
                <a:solidFill>
                  <a:srgbClr val="CC0000"/>
                </a:solidFill>
              </a:rPr>
              <a:t> период лихорадки</a:t>
            </a:r>
            <a:br>
              <a:rPr lang="ru-RU" altLang="ru-RU" sz="3600" b="1" i="1" u="sng" smtClean="0">
                <a:solidFill>
                  <a:srgbClr val="CC0000"/>
                </a:solidFill>
              </a:rPr>
            </a:br>
            <a:r>
              <a:rPr lang="ru-RU" altLang="ru-RU" sz="3600" b="1" i="1" u="sng" smtClean="0">
                <a:solidFill>
                  <a:srgbClr val="CC0000"/>
                </a:solidFill>
              </a:rPr>
              <a:t>Период снижения температуры</a:t>
            </a:r>
          </a:p>
        </p:txBody>
      </p:sp>
      <p:sp>
        <p:nvSpPr>
          <p:cNvPr id="37891" name="Rectangle 3"/>
          <p:cNvSpPr>
            <a:spLocks noGrp="1" noChangeArrowheads="1"/>
          </p:cNvSpPr>
          <p:nvPr>
            <p:ph idx="1"/>
          </p:nvPr>
        </p:nvSpPr>
        <p:spPr>
          <a:xfrm>
            <a:off x="4953000" y="1600200"/>
            <a:ext cx="3733800" cy="4876800"/>
          </a:xfrm>
        </p:spPr>
        <p:txBody>
          <a:bodyPr/>
          <a:lstStyle/>
          <a:p>
            <a:pPr algn="ctr" eaLnBrk="1" hangingPunct="1">
              <a:buFontTx/>
              <a:buNone/>
            </a:pPr>
            <a:r>
              <a:rPr lang="ru-RU" altLang="ru-RU" b="1" smtClean="0">
                <a:solidFill>
                  <a:schemeClr val="accent2"/>
                </a:solidFill>
              </a:rPr>
              <a:t>Кризис</a:t>
            </a:r>
          </a:p>
          <a:p>
            <a:pPr eaLnBrk="1" hangingPunct="1">
              <a:buFont typeface="Wingdings" pitchFamily="2" charset="2"/>
              <a:buChar char="v"/>
            </a:pPr>
            <a:r>
              <a:rPr lang="ru-RU" altLang="ru-RU" sz="2800" b="1" smtClean="0"/>
              <a:t>Обильное потоотделение</a:t>
            </a:r>
          </a:p>
          <a:p>
            <a:pPr eaLnBrk="1" hangingPunct="1">
              <a:buFont typeface="Wingdings" pitchFamily="2" charset="2"/>
              <a:buChar char="v"/>
            </a:pPr>
            <a:r>
              <a:rPr lang="ru-RU" altLang="ru-RU" sz="2800" b="1" smtClean="0"/>
              <a:t>Общая слабость</a:t>
            </a:r>
          </a:p>
          <a:p>
            <a:pPr eaLnBrk="1" hangingPunct="1">
              <a:buFont typeface="Wingdings" pitchFamily="2" charset="2"/>
              <a:buChar char="v"/>
            </a:pPr>
            <a:r>
              <a:rPr lang="ru-RU" altLang="ru-RU" sz="2800" b="1" smtClean="0"/>
              <a:t>Развитие коллапса (снижение систолического АД ниже 80 мм. рт. ст.)</a:t>
            </a:r>
          </a:p>
        </p:txBody>
      </p:sp>
      <p:pic>
        <p:nvPicPr>
          <p:cNvPr id="37892" name="Picture 4"/>
          <p:cNvPicPr>
            <a:picLocks noChangeAspect="1" noChangeArrowheads="1"/>
          </p:cNvPicPr>
          <p:nvPr/>
        </p:nvPicPr>
        <p:blipFill>
          <a:blip r:embed="rId2"/>
          <a:srcRect/>
          <a:stretch>
            <a:fillRect/>
          </a:stretch>
        </p:blipFill>
        <p:spPr bwMode="auto">
          <a:xfrm>
            <a:off x="304800" y="2195513"/>
            <a:ext cx="4572000" cy="348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76250"/>
            <a:ext cx="9144000" cy="882650"/>
          </a:xfrm>
        </p:spPr>
        <p:txBody>
          <a:bodyPr/>
          <a:lstStyle/>
          <a:p>
            <a:pPr eaLnBrk="1" hangingPunct="1"/>
            <a:r>
              <a:rPr lang="ru-RU" altLang="ru-RU" sz="3200" b="1" i="1" u="sng" smtClean="0">
                <a:solidFill>
                  <a:srgbClr val="CC0000"/>
                </a:solidFill>
              </a:rPr>
              <a:t>Оказание сестринской помощи в </a:t>
            </a:r>
            <a:r>
              <a:rPr lang="en-US" altLang="ru-RU" sz="3200" b="1" i="1" u="sng" smtClean="0">
                <a:solidFill>
                  <a:srgbClr val="CC0000"/>
                </a:solidFill>
              </a:rPr>
              <a:t>I </a:t>
            </a:r>
            <a:r>
              <a:rPr lang="ru-RU" altLang="ru-RU" sz="3200" b="1" i="1" u="sng" smtClean="0">
                <a:solidFill>
                  <a:srgbClr val="CC0000"/>
                </a:solidFill>
              </a:rPr>
              <a:t>периоде лихорадки</a:t>
            </a:r>
            <a:r>
              <a:rPr lang="ru-RU" altLang="ru-RU" sz="3200" b="1" smtClean="0">
                <a:solidFill>
                  <a:srgbClr val="CC0000"/>
                </a:solidFill>
              </a:rPr>
              <a:t/>
            </a:r>
            <a:br>
              <a:rPr lang="ru-RU" altLang="ru-RU" sz="3200" b="1" smtClean="0">
                <a:solidFill>
                  <a:srgbClr val="CC0000"/>
                </a:solidFill>
              </a:rPr>
            </a:br>
            <a:endParaRPr lang="ru-RU" altLang="ru-RU" sz="3200" b="1" smtClean="0">
              <a:solidFill>
                <a:srgbClr val="CC0000"/>
              </a:solidFill>
            </a:endParaRPr>
          </a:p>
        </p:txBody>
      </p:sp>
      <p:sp>
        <p:nvSpPr>
          <p:cNvPr id="38915" name="Rectangle 3"/>
          <p:cNvSpPr>
            <a:spLocks noGrp="1" noChangeArrowheads="1"/>
          </p:cNvSpPr>
          <p:nvPr>
            <p:ph idx="1"/>
          </p:nvPr>
        </p:nvSpPr>
        <p:spPr>
          <a:xfrm>
            <a:off x="4500563" y="1484313"/>
            <a:ext cx="4191000" cy="4392612"/>
          </a:xfrm>
        </p:spPr>
        <p:txBody>
          <a:bodyPr/>
          <a:lstStyle/>
          <a:p>
            <a:pPr eaLnBrk="1" hangingPunct="1">
              <a:lnSpc>
                <a:spcPct val="90000"/>
              </a:lnSpc>
              <a:buFont typeface="Wingdings" pitchFamily="2" charset="2"/>
              <a:buChar char="v"/>
            </a:pPr>
            <a:r>
              <a:rPr lang="ru-RU" altLang="ru-RU" sz="2800" b="1" smtClean="0"/>
              <a:t>Обеспечить постельный режим</a:t>
            </a:r>
          </a:p>
          <a:p>
            <a:pPr eaLnBrk="1" hangingPunct="1">
              <a:lnSpc>
                <a:spcPct val="90000"/>
              </a:lnSpc>
              <a:buFont typeface="Wingdings" pitchFamily="2" charset="2"/>
              <a:buChar char="v"/>
            </a:pPr>
            <a:r>
              <a:rPr lang="ru-RU" altLang="ru-RU" sz="2800" b="1" smtClean="0"/>
              <a:t>Тепло укрыть</a:t>
            </a:r>
          </a:p>
          <a:p>
            <a:pPr eaLnBrk="1" hangingPunct="1">
              <a:lnSpc>
                <a:spcPct val="90000"/>
              </a:lnSpc>
              <a:buFont typeface="Wingdings" pitchFamily="2" charset="2"/>
              <a:buChar char="v"/>
            </a:pPr>
            <a:r>
              <a:rPr lang="ru-RU" altLang="ru-RU" sz="2800" b="1" smtClean="0"/>
              <a:t>Обильное горячее питье</a:t>
            </a:r>
          </a:p>
          <a:p>
            <a:pPr eaLnBrk="1" hangingPunct="1">
              <a:lnSpc>
                <a:spcPct val="90000"/>
              </a:lnSpc>
              <a:buFont typeface="Wingdings" pitchFamily="2" charset="2"/>
              <a:buChar char="v"/>
            </a:pPr>
            <a:r>
              <a:rPr lang="ru-RU" altLang="ru-RU" sz="2800" b="1" smtClean="0"/>
              <a:t>Контроль физиологических отправлений</a:t>
            </a:r>
          </a:p>
          <a:p>
            <a:pPr eaLnBrk="1" hangingPunct="1">
              <a:lnSpc>
                <a:spcPct val="90000"/>
              </a:lnSpc>
              <a:buFont typeface="Wingdings" pitchFamily="2" charset="2"/>
              <a:buChar char="v"/>
            </a:pPr>
            <a:r>
              <a:rPr lang="ru-RU" altLang="ru-RU" sz="2800" b="1" smtClean="0"/>
              <a:t>Наблюдение за пациентом</a:t>
            </a:r>
          </a:p>
        </p:txBody>
      </p:sp>
      <p:pic>
        <p:nvPicPr>
          <p:cNvPr id="38916" name="Picture 4"/>
          <p:cNvPicPr>
            <a:picLocks noChangeAspect="1" noChangeArrowheads="1"/>
          </p:cNvPicPr>
          <p:nvPr/>
        </p:nvPicPr>
        <p:blipFill>
          <a:blip r:embed="rId2"/>
          <a:srcRect/>
          <a:stretch>
            <a:fillRect/>
          </a:stretch>
        </p:blipFill>
        <p:spPr bwMode="auto">
          <a:xfrm>
            <a:off x="381000" y="2438400"/>
            <a:ext cx="396240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latin typeface="Times New Roman" pitchFamily="18" charset="0"/>
                <a:cs typeface="Times New Roman" pitchFamily="18" charset="0"/>
              </a:rPr>
              <a:t>Сестринский уход при лихорадке</a:t>
            </a:r>
            <a:endParaRPr lang="ru-RU" sz="3200" b="1" dirty="0">
              <a:solidFill>
                <a:srgbClr val="C00000"/>
              </a:solidFill>
              <a:latin typeface="Times New Roman" pitchFamily="18" charset="0"/>
              <a:cs typeface="Times New Roman" pitchFamily="18" charset="0"/>
            </a:endParaRPr>
          </a:p>
        </p:txBody>
      </p:sp>
      <p:sp>
        <p:nvSpPr>
          <p:cNvPr id="4" name="Rectangle 3"/>
          <p:cNvSpPr>
            <a:spLocks noGrp="1" noChangeArrowheads="1"/>
          </p:cNvSpPr>
          <p:nvPr>
            <p:ph idx="1"/>
          </p:nvPr>
        </p:nvSpPr>
        <p:spPr/>
        <p:txBody>
          <a:bodyPr/>
          <a:lstStyle/>
          <a:p>
            <a:pPr algn="ctr" eaLnBrk="1" hangingPunct="1">
              <a:buFontTx/>
              <a:buNone/>
            </a:pPr>
            <a:r>
              <a:rPr lang="ru-RU" altLang="ru-RU" b="1" i="1" dirty="0" smtClean="0"/>
              <a:t>   </a:t>
            </a:r>
            <a:r>
              <a:rPr lang="ru-RU" altLang="ru-RU" sz="3600" b="1" i="1" u="sng" dirty="0" smtClean="0">
                <a:solidFill>
                  <a:srgbClr val="7030A0"/>
                </a:solidFill>
              </a:rPr>
              <a:t>Лихорадка</a:t>
            </a:r>
            <a:r>
              <a:rPr lang="ru-RU" altLang="ru-RU" sz="3600" b="1" i="1" dirty="0" smtClean="0"/>
              <a:t> </a:t>
            </a:r>
            <a:r>
              <a:rPr lang="ru-RU" altLang="ru-RU" sz="3600" dirty="0" smtClean="0"/>
              <a:t>(лат. «</a:t>
            </a:r>
            <a:r>
              <a:rPr lang="en-US" altLang="ru-RU" sz="3600" dirty="0" err="1" smtClean="0"/>
              <a:t>febris</a:t>
            </a:r>
            <a:r>
              <a:rPr lang="ru-RU" altLang="ru-RU" sz="3600" dirty="0" smtClean="0"/>
              <a:t>»)</a:t>
            </a:r>
          </a:p>
          <a:p>
            <a:pPr algn="ctr" eaLnBrk="1" hangingPunct="1">
              <a:buFontTx/>
              <a:buNone/>
            </a:pPr>
            <a:r>
              <a:rPr lang="ru-RU" altLang="ru-RU" dirty="0" smtClean="0"/>
              <a:t> </a:t>
            </a:r>
            <a:r>
              <a:rPr lang="ru-RU" altLang="ru-RU" i="1" dirty="0" smtClean="0"/>
              <a:t>— </a:t>
            </a:r>
            <a:r>
              <a:rPr lang="ru-RU" altLang="ru-RU" sz="3600" dirty="0" smtClean="0"/>
              <a:t>это повышение температуры тела, возникающее как активная защитно-приспособительная реакция организма в ответ на разнообразные патогенные раздражители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ru-RU" altLang="ru-RU" sz="3200" b="1" i="1" u="sng" smtClean="0">
                <a:solidFill>
                  <a:srgbClr val="CC0000"/>
                </a:solidFill>
              </a:rPr>
              <a:t>Оказание сестринской помощи во </a:t>
            </a:r>
            <a:br>
              <a:rPr lang="ru-RU" altLang="ru-RU" sz="3200" b="1" i="1" u="sng" smtClean="0">
                <a:solidFill>
                  <a:srgbClr val="CC0000"/>
                </a:solidFill>
              </a:rPr>
            </a:br>
            <a:r>
              <a:rPr lang="en-US" altLang="ru-RU" sz="3200" b="1" i="1" u="sng" smtClean="0">
                <a:solidFill>
                  <a:srgbClr val="CC0000"/>
                </a:solidFill>
              </a:rPr>
              <a:t>II</a:t>
            </a:r>
            <a:r>
              <a:rPr lang="ru-RU" altLang="ru-RU" sz="3200" b="1" i="1" u="sng" smtClean="0">
                <a:solidFill>
                  <a:srgbClr val="CC0000"/>
                </a:solidFill>
              </a:rPr>
              <a:t> периоде лихорадки</a:t>
            </a:r>
            <a:r>
              <a:rPr lang="ru-RU" altLang="ru-RU" sz="3200" b="1" smtClean="0">
                <a:solidFill>
                  <a:srgbClr val="CC0000"/>
                </a:solidFill>
              </a:rPr>
              <a:t/>
            </a:r>
            <a:br>
              <a:rPr lang="ru-RU" altLang="ru-RU" sz="3200" b="1" smtClean="0">
                <a:solidFill>
                  <a:srgbClr val="CC0000"/>
                </a:solidFill>
              </a:rPr>
            </a:br>
            <a:endParaRPr lang="en-US" altLang="ru-RU" sz="3200" b="1" smtClean="0">
              <a:solidFill>
                <a:srgbClr val="CC0000"/>
              </a:solidFill>
            </a:endParaRPr>
          </a:p>
        </p:txBody>
      </p:sp>
      <p:sp>
        <p:nvSpPr>
          <p:cNvPr id="39939" name="Rectangle 3"/>
          <p:cNvSpPr>
            <a:spLocks noGrp="1" noChangeArrowheads="1"/>
          </p:cNvSpPr>
          <p:nvPr>
            <p:ph idx="1"/>
          </p:nvPr>
        </p:nvSpPr>
        <p:spPr>
          <a:xfrm>
            <a:off x="4191000" y="1484313"/>
            <a:ext cx="4773613" cy="4465637"/>
          </a:xfrm>
        </p:spPr>
        <p:txBody>
          <a:bodyPr/>
          <a:lstStyle/>
          <a:p>
            <a:pPr eaLnBrk="1" hangingPunct="1">
              <a:lnSpc>
                <a:spcPct val="90000"/>
              </a:lnSpc>
              <a:buFont typeface="Wingdings" pitchFamily="2" charset="2"/>
              <a:buChar char="v"/>
            </a:pPr>
            <a:r>
              <a:rPr lang="ru-RU" altLang="ru-RU" sz="2400" b="1" smtClean="0"/>
              <a:t>Строгий постельный режим</a:t>
            </a:r>
          </a:p>
          <a:p>
            <a:pPr eaLnBrk="1" hangingPunct="1">
              <a:lnSpc>
                <a:spcPct val="90000"/>
              </a:lnSpc>
              <a:buFont typeface="Wingdings" pitchFamily="2" charset="2"/>
              <a:buChar char="v"/>
            </a:pPr>
            <a:r>
              <a:rPr lang="ru-RU" altLang="ru-RU" sz="2400" b="1" smtClean="0"/>
              <a:t>Контроль АД,ЧДД, </a:t>
            </a:r>
            <a:r>
              <a:rPr lang="en-US" altLang="ru-RU" sz="2400" b="1" smtClean="0"/>
              <a:t>PS</a:t>
            </a:r>
            <a:r>
              <a:rPr lang="ru-RU" altLang="ru-RU" sz="2400" b="1" smtClean="0"/>
              <a:t>, </a:t>
            </a:r>
            <a:r>
              <a:rPr lang="en-US" altLang="ru-RU" sz="2400" b="1" smtClean="0"/>
              <a:t>tº</a:t>
            </a:r>
          </a:p>
          <a:p>
            <a:pPr eaLnBrk="1" hangingPunct="1">
              <a:lnSpc>
                <a:spcPct val="90000"/>
              </a:lnSpc>
              <a:buFont typeface="Wingdings" pitchFamily="2" charset="2"/>
              <a:buChar char="v"/>
            </a:pPr>
            <a:r>
              <a:rPr lang="ru-RU" altLang="ru-RU" sz="2400" b="1" smtClean="0"/>
              <a:t>Легко укрыть</a:t>
            </a:r>
          </a:p>
          <a:p>
            <a:pPr eaLnBrk="1" hangingPunct="1">
              <a:lnSpc>
                <a:spcPct val="90000"/>
              </a:lnSpc>
              <a:buFont typeface="Wingdings" pitchFamily="2" charset="2"/>
              <a:buChar char="v"/>
            </a:pPr>
            <a:r>
              <a:rPr lang="ru-RU" altLang="ru-RU" sz="2400" b="1" smtClean="0"/>
              <a:t>Обильное витаминизированное питье</a:t>
            </a:r>
          </a:p>
          <a:p>
            <a:pPr eaLnBrk="1" hangingPunct="1">
              <a:lnSpc>
                <a:spcPct val="90000"/>
              </a:lnSpc>
              <a:buFont typeface="Wingdings" pitchFamily="2" charset="2"/>
              <a:buChar char="v"/>
            </a:pPr>
            <a:r>
              <a:rPr lang="ru-RU" altLang="ru-RU" sz="2400" b="1" smtClean="0"/>
              <a:t>Пузырь со льдом над головой</a:t>
            </a:r>
          </a:p>
          <a:p>
            <a:pPr eaLnBrk="1" hangingPunct="1">
              <a:lnSpc>
                <a:spcPct val="90000"/>
              </a:lnSpc>
              <a:buFont typeface="Wingdings" pitchFamily="2" charset="2"/>
              <a:buChar char="v"/>
            </a:pPr>
            <a:r>
              <a:rPr lang="ru-RU" altLang="ru-RU" sz="2400" b="1" smtClean="0"/>
              <a:t>Обтирание тела</a:t>
            </a:r>
          </a:p>
          <a:p>
            <a:pPr eaLnBrk="1" hangingPunct="1">
              <a:lnSpc>
                <a:spcPct val="90000"/>
              </a:lnSpc>
              <a:buFont typeface="Wingdings" pitchFamily="2" charset="2"/>
              <a:buChar char="v"/>
            </a:pPr>
            <a:r>
              <a:rPr lang="ru-RU" altLang="ru-RU" sz="2400" b="1" smtClean="0"/>
              <a:t>Диета № 13</a:t>
            </a:r>
          </a:p>
          <a:p>
            <a:pPr eaLnBrk="1" hangingPunct="1">
              <a:lnSpc>
                <a:spcPct val="90000"/>
              </a:lnSpc>
              <a:buFont typeface="Wingdings" pitchFamily="2" charset="2"/>
              <a:buChar char="v"/>
            </a:pPr>
            <a:r>
              <a:rPr lang="ru-RU" altLang="ru-RU" sz="2400" b="1" smtClean="0"/>
              <a:t>Орошение ротовой полости</a:t>
            </a:r>
          </a:p>
          <a:p>
            <a:pPr eaLnBrk="1" hangingPunct="1">
              <a:lnSpc>
                <a:spcPct val="90000"/>
              </a:lnSpc>
            </a:pPr>
            <a:endParaRPr lang="ru-RU" altLang="ru-RU" sz="2800" b="1" smtClean="0"/>
          </a:p>
          <a:p>
            <a:pPr eaLnBrk="1" hangingPunct="1">
              <a:lnSpc>
                <a:spcPct val="90000"/>
              </a:lnSpc>
            </a:pPr>
            <a:endParaRPr lang="ru-RU" altLang="ru-RU" sz="2800" b="1" smtClean="0"/>
          </a:p>
          <a:p>
            <a:pPr eaLnBrk="1" hangingPunct="1">
              <a:lnSpc>
                <a:spcPct val="90000"/>
              </a:lnSpc>
            </a:pPr>
            <a:endParaRPr lang="ru-RU" altLang="ru-RU" sz="2800" b="1" smtClean="0"/>
          </a:p>
          <a:p>
            <a:pPr eaLnBrk="1" hangingPunct="1">
              <a:lnSpc>
                <a:spcPct val="90000"/>
              </a:lnSpc>
              <a:buFontTx/>
              <a:buNone/>
            </a:pPr>
            <a:endParaRPr lang="ru-RU" altLang="ru-RU" sz="2800" b="1" smtClean="0"/>
          </a:p>
          <a:p>
            <a:pPr eaLnBrk="1" hangingPunct="1">
              <a:lnSpc>
                <a:spcPct val="90000"/>
              </a:lnSpc>
            </a:pPr>
            <a:endParaRPr lang="ru-RU" altLang="ru-RU" sz="2800" b="1" smtClean="0"/>
          </a:p>
          <a:p>
            <a:pPr eaLnBrk="1" hangingPunct="1">
              <a:lnSpc>
                <a:spcPct val="90000"/>
              </a:lnSpc>
            </a:pPr>
            <a:endParaRPr lang="ru-RU" altLang="ru-RU" sz="2800" b="1" smtClean="0">
              <a:solidFill>
                <a:schemeClr val="bg1"/>
              </a:solidFill>
            </a:endParaRPr>
          </a:p>
        </p:txBody>
      </p:sp>
      <p:pic>
        <p:nvPicPr>
          <p:cNvPr id="39940" name="Picture 4"/>
          <p:cNvPicPr>
            <a:picLocks noChangeAspect="1" noChangeArrowheads="1"/>
          </p:cNvPicPr>
          <p:nvPr/>
        </p:nvPicPr>
        <p:blipFill>
          <a:blip r:embed="rId2"/>
          <a:srcRect/>
          <a:stretch>
            <a:fillRect/>
          </a:stretch>
        </p:blipFill>
        <p:spPr bwMode="auto">
          <a:xfrm>
            <a:off x="323850" y="1981200"/>
            <a:ext cx="3743325" cy="326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188913"/>
            <a:ext cx="8229600" cy="1143000"/>
          </a:xfrm>
        </p:spPr>
        <p:txBody>
          <a:bodyPr/>
          <a:lstStyle/>
          <a:p>
            <a:pPr eaLnBrk="1" hangingPunct="1"/>
            <a:r>
              <a:rPr lang="ru-RU" altLang="ru-RU" sz="3200" b="1" i="1" u="sng" smtClean="0">
                <a:solidFill>
                  <a:srgbClr val="CC0000"/>
                </a:solidFill>
              </a:rPr>
              <a:t>Оказание сестринской помощи </a:t>
            </a:r>
            <a:br>
              <a:rPr lang="ru-RU" altLang="ru-RU" sz="3200" b="1" i="1" u="sng" smtClean="0">
                <a:solidFill>
                  <a:srgbClr val="CC0000"/>
                </a:solidFill>
              </a:rPr>
            </a:br>
            <a:r>
              <a:rPr lang="ru-RU" altLang="ru-RU" sz="3200" b="1" i="1" u="sng" smtClean="0">
                <a:solidFill>
                  <a:srgbClr val="CC0000"/>
                </a:solidFill>
              </a:rPr>
              <a:t>в </a:t>
            </a:r>
            <a:r>
              <a:rPr lang="en-US" altLang="ru-RU" sz="3200" b="1" i="1" u="sng" smtClean="0">
                <a:solidFill>
                  <a:srgbClr val="CC0000"/>
                </a:solidFill>
              </a:rPr>
              <a:t>III</a:t>
            </a:r>
            <a:r>
              <a:rPr lang="ru-RU" altLang="ru-RU" sz="3200" b="1" i="1" u="sng" smtClean="0">
                <a:solidFill>
                  <a:srgbClr val="CC0000"/>
                </a:solidFill>
              </a:rPr>
              <a:t> периоде лихорадки (лизис)</a:t>
            </a:r>
            <a:r>
              <a:rPr lang="ru-RU" altLang="ru-RU" sz="3200" b="1" i="1" u="sng" smtClean="0"/>
              <a:t> </a:t>
            </a:r>
          </a:p>
        </p:txBody>
      </p:sp>
      <p:sp>
        <p:nvSpPr>
          <p:cNvPr id="41987" name="Rectangle 3"/>
          <p:cNvSpPr>
            <a:spLocks noGrp="1" noChangeArrowheads="1"/>
          </p:cNvSpPr>
          <p:nvPr>
            <p:ph idx="1"/>
          </p:nvPr>
        </p:nvSpPr>
        <p:spPr>
          <a:xfrm>
            <a:off x="3924300" y="1628775"/>
            <a:ext cx="5029200" cy="4525963"/>
          </a:xfrm>
        </p:spPr>
        <p:txBody>
          <a:bodyPr/>
          <a:lstStyle/>
          <a:p>
            <a:pPr eaLnBrk="1" hangingPunct="1"/>
            <a:r>
              <a:rPr lang="ru-RU" altLang="ru-RU" sz="2800" b="1" smtClean="0"/>
              <a:t>Покой</a:t>
            </a:r>
          </a:p>
          <a:p>
            <a:pPr eaLnBrk="1" hangingPunct="1"/>
            <a:r>
              <a:rPr lang="ru-RU" altLang="ru-RU" sz="2800" b="1" smtClean="0"/>
              <a:t>Контроль АД, </a:t>
            </a:r>
            <a:r>
              <a:rPr lang="en-US" altLang="ru-RU" sz="2800" b="1" smtClean="0"/>
              <a:t>PS</a:t>
            </a:r>
            <a:r>
              <a:rPr lang="ru-RU" altLang="ru-RU" sz="2800" b="1" smtClean="0"/>
              <a:t>, </a:t>
            </a:r>
            <a:r>
              <a:rPr lang="en-US" altLang="ru-RU" sz="2800" b="1" smtClean="0"/>
              <a:t>tº</a:t>
            </a:r>
            <a:endParaRPr lang="ru-RU" altLang="ru-RU" sz="2800" b="1" smtClean="0"/>
          </a:p>
          <a:p>
            <a:pPr eaLnBrk="1" hangingPunct="1"/>
            <a:r>
              <a:rPr lang="ru-RU" altLang="ru-RU" sz="2800" b="1" smtClean="0"/>
              <a:t>Уход за кожей</a:t>
            </a:r>
          </a:p>
          <a:p>
            <a:pPr eaLnBrk="1" hangingPunct="1"/>
            <a:r>
              <a:rPr lang="ru-RU" altLang="ru-RU" sz="2800" b="1" smtClean="0"/>
              <a:t>Смена белья</a:t>
            </a:r>
          </a:p>
          <a:p>
            <a:pPr eaLnBrk="1" hangingPunct="1"/>
            <a:r>
              <a:rPr lang="ru-RU" altLang="ru-RU" sz="2800" b="1" smtClean="0"/>
              <a:t>Перевод на диету № 15</a:t>
            </a:r>
          </a:p>
          <a:p>
            <a:pPr eaLnBrk="1" hangingPunct="1"/>
            <a:r>
              <a:rPr lang="ru-RU" altLang="ru-RU" sz="2800" b="1" smtClean="0"/>
              <a:t>Расширение режима двигательной активности</a:t>
            </a:r>
            <a:endParaRPr lang="en-US" altLang="ru-RU" sz="2800" b="1" smtClean="0"/>
          </a:p>
          <a:p>
            <a:pPr eaLnBrk="1" hangingPunct="1"/>
            <a:endParaRPr lang="ru-RU" altLang="ru-RU" sz="2800" b="1" smtClean="0"/>
          </a:p>
        </p:txBody>
      </p:sp>
      <p:pic>
        <p:nvPicPr>
          <p:cNvPr id="41988" name="Picture 4" descr="Изображение"/>
          <p:cNvPicPr>
            <a:picLocks noChangeAspect="1" noChangeArrowheads="1"/>
          </p:cNvPicPr>
          <p:nvPr/>
        </p:nvPicPr>
        <p:blipFill>
          <a:blip r:embed="rId2"/>
          <a:srcRect/>
          <a:stretch>
            <a:fillRect/>
          </a:stretch>
        </p:blipFill>
        <p:spPr bwMode="auto">
          <a:xfrm>
            <a:off x="395288" y="1600200"/>
            <a:ext cx="3384550" cy="434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ru-RU" altLang="ru-RU" sz="3600" b="1" i="1" u="sng" smtClean="0">
                <a:solidFill>
                  <a:srgbClr val="CC0000"/>
                </a:solidFill>
              </a:rPr>
              <a:t>Помощь в </a:t>
            </a:r>
            <a:r>
              <a:rPr lang="en-US" altLang="ru-RU" sz="3600" b="1" i="1" u="sng" smtClean="0">
                <a:solidFill>
                  <a:srgbClr val="CC0000"/>
                </a:solidFill>
              </a:rPr>
              <a:t>III</a:t>
            </a:r>
            <a:r>
              <a:rPr lang="ru-RU" altLang="ru-RU" sz="3600" b="1" i="1" u="sng" smtClean="0">
                <a:solidFill>
                  <a:srgbClr val="CC0000"/>
                </a:solidFill>
              </a:rPr>
              <a:t> периоде лихорадки (кризис)</a:t>
            </a:r>
          </a:p>
        </p:txBody>
      </p:sp>
      <p:sp>
        <p:nvSpPr>
          <p:cNvPr id="40963" name="Rectangle 3"/>
          <p:cNvSpPr>
            <a:spLocks noGrp="1" noChangeArrowheads="1"/>
          </p:cNvSpPr>
          <p:nvPr>
            <p:ph idx="1"/>
          </p:nvPr>
        </p:nvSpPr>
        <p:spPr>
          <a:xfrm>
            <a:off x="4356100" y="1557338"/>
            <a:ext cx="4537075" cy="5300662"/>
          </a:xfrm>
        </p:spPr>
        <p:txBody>
          <a:bodyPr/>
          <a:lstStyle/>
          <a:p>
            <a:pPr eaLnBrk="1" hangingPunct="1">
              <a:lnSpc>
                <a:spcPct val="90000"/>
              </a:lnSpc>
              <a:buFont typeface="Wingdings" pitchFamily="2" charset="2"/>
              <a:buChar char="v"/>
            </a:pPr>
            <a:r>
              <a:rPr lang="ru-RU" altLang="ru-RU" sz="2400" b="1" smtClean="0"/>
              <a:t>Вызвать врача</a:t>
            </a:r>
          </a:p>
          <a:p>
            <a:pPr eaLnBrk="1" hangingPunct="1">
              <a:lnSpc>
                <a:spcPct val="90000"/>
              </a:lnSpc>
              <a:buFont typeface="Wingdings" pitchFamily="2" charset="2"/>
              <a:buChar char="v"/>
            </a:pPr>
            <a:r>
              <a:rPr lang="ru-RU" altLang="ru-RU" sz="2400" b="1" smtClean="0"/>
              <a:t>Опустить головной конец кровати, приподнять – ножной</a:t>
            </a:r>
          </a:p>
          <a:p>
            <a:pPr eaLnBrk="1" hangingPunct="1">
              <a:lnSpc>
                <a:spcPct val="90000"/>
              </a:lnSpc>
              <a:buFont typeface="Wingdings" pitchFamily="2" charset="2"/>
              <a:buChar char="v"/>
            </a:pPr>
            <a:r>
              <a:rPr lang="ru-RU" altLang="ru-RU" sz="2400" b="1" smtClean="0"/>
              <a:t>Контроль АД, </a:t>
            </a:r>
            <a:r>
              <a:rPr lang="en-US" altLang="ru-RU" sz="2400" b="1" smtClean="0"/>
              <a:t>PS</a:t>
            </a:r>
          </a:p>
          <a:p>
            <a:pPr eaLnBrk="1" hangingPunct="1">
              <a:lnSpc>
                <a:spcPct val="90000"/>
              </a:lnSpc>
              <a:buFont typeface="Wingdings" pitchFamily="2" charset="2"/>
              <a:buChar char="v"/>
            </a:pPr>
            <a:r>
              <a:rPr lang="ru-RU" altLang="ru-RU" sz="2400" b="1" smtClean="0"/>
              <a:t>Тепло укрыть</a:t>
            </a:r>
          </a:p>
          <a:p>
            <a:pPr eaLnBrk="1" hangingPunct="1">
              <a:lnSpc>
                <a:spcPct val="90000"/>
              </a:lnSpc>
              <a:buFont typeface="Wingdings" pitchFamily="2" charset="2"/>
              <a:buChar char="v"/>
            </a:pPr>
            <a:r>
              <a:rPr lang="ru-RU" altLang="ru-RU" sz="2400" b="1" smtClean="0"/>
              <a:t>Приготовить сосудосуживающие лекарственные препараты для парентерального введения</a:t>
            </a:r>
          </a:p>
          <a:p>
            <a:pPr eaLnBrk="1" hangingPunct="1">
              <a:lnSpc>
                <a:spcPct val="90000"/>
              </a:lnSpc>
              <a:buFont typeface="Wingdings" pitchFamily="2" charset="2"/>
              <a:buChar char="v"/>
            </a:pPr>
            <a:r>
              <a:rPr lang="ru-RU" altLang="ru-RU" sz="2400" b="1" smtClean="0"/>
              <a:t>Дать крепкий сладкий чай</a:t>
            </a:r>
          </a:p>
        </p:txBody>
      </p:sp>
      <p:pic>
        <p:nvPicPr>
          <p:cNvPr id="40964" name="Picture 4"/>
          <p:cNvPicPr>
            <a:picLocks noChangeAspect="1" noChangeArrowheads="1"/>
          </p:cNvPicPr>
          <p:nvPr/>
        </p:nvPicPr>
        <p:blipFill>
          <a:blip r:embed="rId2"/>
          <a:srcRect/>
          <a:stretch>
            <a:fillRect/>
          </a:stretch>
        </p:blipFill>
        <p:spPr bwMode="auto">
          <a:xfrm>
            <a:off x="304800" y="2195513"/>
            <a:ext cx="3835400" cy="348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latin typeface="Times New Roman" pitchFamily="18" charset="0"/>
                <a:cs typeface="Times New Roman" pitchFamily="18" charset="0"/>
              </a:rPr>
              <a:t>Сестринский уход при болевом синдроме</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eaLnBrk="1" hangingPunct="1">
              <a:buFontTx/>
              <a:buNone/>
            </a:pPr>
            <a:r>
              <a:rPr lang="ru-RU" sz="2800" b="1" dirty="0" smtClean="0">
                <a:solidFill>
                  <a:srgbClr val="7030A0"/>
                </a:solidFill>
                <a:latin typeface="Times New Roman" pitchFamily="18" charset="0"/>
                <a:cs typeface="Times New Roman" pitchFamily="18" charset="0"/>
              </a:rPr>
              <a:t>Термин  «паллиативный»  происходит  от  </a:t>
            </a:r>
          </a:p>
          <a:p>
            <a:pPr algn="ctr" eaLnBrk="1" hangingPunct="1">
              <a:buFontTx/>
              <a:buNone/>
            </a:pPr>
            <a:r>
              <a:rPr lang="ru-RU" sz="2800" b="1" dirty="0" smtClean="0">
                <a:solidFill>
                  <a:srgbClr val="7030A0"/>
                </a:solidFill>
                <a:latin typeface="Times New Roman" pitchFamily="18" charset="0"/>
                <a:cs typeface="Times New Roman" pitchFamily="18" charset="0"/>
              </a:rPr>
              <a:t>латинского  «</a:t>
            </a:r>
            <a:r>
              <a:rPr lang="ru-RU" sz="2800" b="1" dirty="0" err="1" smtClean="0">
                <a:solidFill>
                  <a:srgbClr val="7030A0"/>
                </a:solidFill>
                <a:latin typeface="Times New Roman" pitchFamily="18" charset="0"/>
                <a:cs typeface="Times New Roman" pitchFamily="18" charset="0"/>
              </a:rPr>
              <a:t>pallium</a:t>
            </a:r>
            <a:r>
              <a:rPr lang="ru-RU" sz="2800" b="1" dirty="0" smtClean="0">
                <a:solidFill>
                  <a:srgbClr val="7030A0"/>
                </a:solidFill>
                <a:latin typeface="Times New Roman" pitchFamily="18" charset="0"/>
                <a:cs typeface="Times New Roman" pitchFamily="18" charset="0"/>
              </a:rPr>
              <a:t>»,  что  имеет  </a:t>
            </a:r>
          </a:p>
          <a:p>
            <a:pPr algn="ctr" eaLnBrk="1" hangingPunct="1">
              <a:buFontTx/>
              <a:buNone/>
            </a:pPr>
            <a:r>
              <a:rPr lang="ru-RU" sz="2800" b="1" dirty="0" smtClean="0">
                <a:solidFill>
                  <a:srgbClr val="7030A0"/>
                </a:solidFill>
                <a:latin typeface="Times New Roman" pitchFamily="18" charset="0"/>
                <a:cs typeface="Times New Roman" pitchFamily="18" charset="0"/>
              </a:rPr>
              <a:t>значение  «маски» или  «плаща».</a:t>
            </a:r>
            <a:endParaRPr lang="ru-RU" sz="2800" b="1" dirty="0" smtClean="0">
              <a:solidFill>
                <a:srgbClr val="7030A0"/>
              </a:solidFill>
              <a:latin typeface="Times New Roman" pitchFamily="18" charset="0"/>
              <a:cs typeface="Times New Roman" pitchFamily="18" charset="0"/>
            </a:endParaRPr>
          </a:p>
          <a:p>
            <a:pPr>
              <a:buNone/>
            </a:pPr>
            <a:r>
              <a:rPr lang="ru-RU" sz="2800" dirty="0" smtClean="0">
                <a:solidFill>
                  <a:schemeClr val="tx1"/>
                </a:solidFill>
                <a:latin typeface="Times New Roman" pitchFamily="18" charset="0"/>
                <a:cs typeface="Times New Roman" pitchFamily="18" charset="0"/>
              </a:rPr>
              <a:t>Хронический болевой синдром в паллиативной медицине встречается почти у 75% больных, он разнообразен по причинам и клиническим проявлениям. Характерными его чертами являются постоянство и прогрессирующий характер. </a:t>
            </a:r>
            <a:endParaRPr lang="ru-RU" sz="28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1143000"/>
          </a:xfrm>
        </p:spPr>
        <p:txBody>
          <a:bodyPr/>
          <a:lstStyle/>
          <a:p>
            <a:pPr algn="l" eaLnBrk="1" hangingPunct="1">
              <a:defRPr/>
            </a:pPr>
            <a:r>
              <a:rPr lang="ru-RU" sz="3600" b="1" dirty="0" smtClean="0">
                <a:solidFill>
                  <a:srgbClr val="C00000"/>
                </a:solidFill>
                <a:latin typeface="+mn-lt"/>
                <a:ea typeface="+mn-ea"/>
                <a:cs typeface="+mn-cs"/>
              </a:rPr>
              <a:t>Паллиативная помощь </a:t>
            </a:r>
            <a:r>
              <a:rPr lang="ru-RU" sz="3600" dirty="0" smtClean="0">
                <a:solidFill>
                  <a:schemeClr val="tx1"/>
                </a:solidFill>
                <a:latin typeface="+mn-lt"/>
                <a:ea typeface="+mn-ea"/>
                <a:cs typeface="+mn-cs"/>
              </a:rPr>
              <a:t>(от </a:t>
            </a:r>
            <a:r>
              <a:rPr lang="ru-RU" sz="3600" u="sng" dirty="0" smtClean="0">
                <a:solidFill>
                  <a:schemeClr val="tx1"/>
                </a:solidFill>
                <a:latin typeface="+mn-lt"/>
                <a:ea typeface="+mn-ea"/>
                <a:cs typeface="+mn-cs"/>
              </a:rPr>
              <a:t>фр.</a:t>
            </a:r>
            <a:r>
              <a:rPr lang="ru-RU" sz="3600" dirty="0" smtClean="0">
                <a:solidFill>
                  <a:schemeClr val="tx1"/>
                </a:solidFill>
                <a:latin typeface="+mn-lt"/>
                <a:ea typeface="+mn-ea"/>
                <a:cs typeface="+mn-cs"/>
              </a:rPr>
              <a:t> </a:t>
            </a:r>
            <a:r>
              <a:rPr lang="fr-FR" sz="3600" i="1" dirty="0" smtClean="0">
                <a:solidFill>
                  <a:schemeClr val="tx1"/>
                </a:solidFill>
                <a:latin typeface="+mn-lt"/>
                <a:ea typeface="+mn-ea"/>
                <a:cs typeface="+mn-cs"/>
              </a:rPr>
              <a:t>palliatif</a:t>
            </a:r>
            <a:r>
              <a:rPr lang="fr-FR" sz="3600" dirty="0" smtClean="0">
                <a:solidFill>
                  <a:schemeClr val="tx1"/>
                </a:solidFill>
                <a:latin typeface="+mn-lt"/>
                <a:ea typeface="+mn-ea"/>
                <a:cs typeface="+mn-cs"/>
              </a:rPr>
              <a:t> </a:t>
            </a:r>
            <a:r>
              <a:rPr lang="ru-RU" sz="3600" dirty="0" smtClean="0">
                <a:solidFill>
                  <a:schemeClr val="tx1"/>
                </a:solidFill>
                <a:latin typeface="+mn-lt"/>
                <a:ea typeface="+mn-ea"/>
                <a:cs typeface="+mn-cs"/>
              </a:rPr>
              <a:t>- временное средство, полумера) - </a:t>
            </a:r>
            <a:endParaRPr lang="ru-RU" sz="3600" dirty="0" smtClean="0"/>
          </a:p>
        </p:txBody>
      </p:sp>
      <p:sp>
        <p:nvSpPr>
          <p:cNvPr id="5123" name="Содержимое 2"/>
          <p:cNvSpPr>
            <a:spLocks noGrp="1"/>
          </p:cNvSpPr>
          <p:nvPr>
            <p:ph idx="1"/>
          </p:nvPr>
        </p:nvSpPr>
        <p:spPr>
          <a:xfrm>
            <a:off x="457200" y="1773238"/>
            <a:ext cx="8229600" cy="4352925"/>
          </a:xfrm>
        </p:spPr>
        <p:txBody>
          <a:bodyPr/>
          <a:lstStyle/>
          <a:p>
            <a:pPr eaLnBrk="1" hangingPunct="1">
              <a:buFontTx/>
              <a:buNone/>
            </a:pPr>
            <a:endParaRPr lang="ru-RU" dirty="0" smtClean="0"/>
          </a:p>
          <a:p>
            <a:pPr eaLnBrk="1" hangingPunct="1">
              <a:buFontTx/>
              <a:buNone/>
            </a:pPr>
            <a:r>
              <a:rPr lang="ru-RU" dirty="0" smtClean="0"/>
              <a:t>система мероприятий, направленных на </a:t>
            </a:r>
          </a:p>
          <a:p>
            <a:pPr eaLnBrk="1" hangingPunct="1">
              <a:buFontTx/>
              <a:buNone/>
            </a:pPr>
            <a:r>
              <a:rPr lang="ru-RU" dirty="0" smtClean="0"/>
              <a:t>поддержание у пациентов с </a:t>
            </a:r>
          </a:p>
          <a:p>
            <a:pPr eaLnBrk="1" hangingPunct="1">
              <a:buFontTx/>
              <a:buNone/>
            </a:pPr>
            <a:r>
              <a:rPr lang="ru-RU" u="sng" dirty="0" smtClean="0"/>
              <a:t>неизлечимыми, угрожающими жизни и </a:t>
            </a:r>
          </a:p>
          <a:p>
            <a:pPr eaLnBrk="1" hangingPunct="1">
              <a:buFontTx/>
              <a:buNone/>
            </a:pPr>
            <a:r>
              <a:rPr lang="ru-RU" u="sng" dirty="0" smtClean="0"/>
              <a:t>тяжело протекающими заболеваниями </a:t>
            </a:r>
          </a:p>
          <a:p>
            <a:pPr eaLnBrk="1" hangingPunct="1">
              <a:buFontTx/>
              <a:buNone/>
            </a:pPr>
            <a:r>
              <a:rPr lang="ru-RU" dirty="0" smtClean="0"/>
              <a:t>максимально достойного </a:t>
            </a:r>
            <a:r>
              <a:rPr lang="ru-RU" u="sng" dirty="0" smtClean="0"/>
              <a:t>качества</a:t>
            </a:r>
            <a:r>
              <a:rPr lang="ru-RU" dirty="0" smtClean="0"/>
              <a:t>, при </a:t>
            </a:r>
          </a:p>
          <a:p>
            <a:pPr eaLnBrk="1" hangingPunct="1">
              <a:buFontTx/>
              <a:buNone/>
            </a:pPr>
            <a:r>
              <a:rPr lang="ru-RU" dirty="0" smtClean="0"/>
              <a:t>данном состоянии пациента, </a:t>
            </a:r>
            <a:r>
              <a:rPr lang="ru-RU" u="sng" dirty="0" smtClean="0"/>
              <a:t>жизни</a:t>
            </a:r>
            <a:r>
              <a:rPr lang="ru-RU" dirty="0" smtClean="0"/>
              <a:t>. </a:t>
            </a:r>
          </a:p>
          <a:p>
            <a:pPr eaLnBrk="1" hangingPunct="1"/>
            <a:endParaRPr lang="ru-RU"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pPr eaLnBrk="1" hangingPunct="1"/>
            <a:r>
              <a:rPr lang="ru-RU" sz="3600" dirty="0" smtClean="0"/>
              <a:t>Задачи паллиативной помощи:</a:t>
            </a:r>
          </a:p>
        </p:txBody>
      </p:sp>
      <p:sp>
        <p:nvSpPr>
          <p:cNvPr id="7171" name="Содержимое 2"/>
          <p:cNvSpPr>
            <a:spLocks noGrp="1"/>
          </p:cNvSpPr>
          <p:nvPr>
            <p:ph idx="1"/>
          </p:nvPr>
        </p:nvSpPr>
        <p:spPr/>
        <p:txBody>
          <a:bodyPr/>
          <a:lstStyle/>
          <a:p>
            <a:pPr eaLnBrk="1" hangingPunct="1"/>
            <a:r>
              <a:rPr lang="ru-RU" dirty="0" smtClean="0"/>
              <a:t>купирование  боли  и  других  патологических симптомов,  </a:t>
            </a:r>
          </a:p>
          <a:p>
            <a:pPr eaLnBrk="1" hangingPunct="1">
              <a:buFontTx/>
              <a:buNone/>
            </a:pPr>
            <a:endParaRPr lang="ru-RU" dirty="0" smtClean="0"/>
          </a:p>
          <a:p>
            <a:pPr eaLnBrk="1" hangingPunct="1"/>
            <a:r>
              <a:rPr lang="ru-RU" dirty="0" smtClean="0"/>
              <a:t>решение  социальных,  психологических  и  духовных  проблем  больных.  </a:t>
            </a:r>
          </a:p>
          <a:p>
            <a:pPr eaLnBrk="1" hangingPunct="1"/>
            <a:endParaRPr lang="ru-RU"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C00000"/>
                </a:solidFill>
                <a:latin typeface="Times New Roman" pitchFamily="18" charset="0"/>
                <a:cs typeface="Times New Roman" pitchFamily="18" charset="0"/>
              </a:rPr>
              <a:t>Контроль боли включает 3 последовательных этапа, в которых участвуют медицинские сестры наряду с врачами: </a:t>
            </a:r>
            <a:endParaRPr lang="ru-RU" sz="2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Font typeface="Wingdings" pitchFamily="2" charset="2"/>
              <a:buChar char="v"/>
            </a:pPr>
            <a:r>
              <a:rPr lang="ru-RU" sz="4000" dirty="0" smtClean="0">
                <a:solidFill>
                  <a:schemeClr val="tx1"/>
                </a:solidFill>
                <a:latin typeface="Times New Roman" pitchFamily="18" charset="0"/>
                <a:cs typeface="Times New Roman" pitchFamily="18" charset="0"/>
              </a:rPr>
              <a:t>оценка </a:t>
            </a:r>
            <a:r>
              <a:rPr lang="ru-RU" sz="4000" dirty="0" smtClean="0">
                <a:solidFill>
                  <a:schemeClr val="tx1"/>
                </a:solidFill>
                <a:latin typeface="Times New Roman" pitchFamily="18" charset="0"/>
                <a:cs typeface="Times New Roman" pitchFamily="18" charset="0"/>
              </a:rPr>
              <a:t>боли;</a:t>
            </a:r>
          </a:p>
          <a:p>
            <a:pPr>
              <a:buFont typeface="Wingdings" pitchFamily="2" charset="2"/>
              <a:buChar char="v"/>
            </a:pPr>
            <a:r>
              <a:rPr lang="ru-RU" sz="4000" dirty="0" smtClean="0">
                <a:solidFill>
                  <a:schemeClr val="tx1"/>
                </a:solidFill>
                <a:latin typeface="Times New Roman" pitchFamily="18" charset="0"/>
                <a:cs typeface="Times New Roman" pitchFamily="18" charset="0"/>
              </a:rPr>
              <a:t> </a:t>
            </a:r>
            <a:r>
              <a:rPr lang="ru-RU" sz="4000" dirty="0" smtClean="0">
                <a:solidFill>
                  <a:schemeClr val="tx1"/>
                </a:solidFill>
                <a:latin typeface="Times New Roman" pitchFamily="18" charset="0"/>
                <a:cs typeface="Times New Roman" pitchFamily="18" charset="0"/>
              </a:rPr>
              <a:t>облегчение </a:t>
            </a:r>
            <a:r>
              <a:rPr lang="ru-RU" sz="4000" dirty="0" smtClean="0">
                <a:solidFill>
                  <a:schemeClr val="tx1"/>
                </a:solidFill>
                <a:latin typeface="Times New Roman" pitchFamily="18" charset="0"/>
                <a:cs typeface="Times New Roman" pitchFamily="18" charset="0"/>
              </a:rPr>
              <a:t>боли;</a:t>
            </a:r>
          </a:p>
          <a:p>
            <a:pPr>
              <a:buFont typeface="Wingdings" pitchFamily="2" charset="2"/>
              <a:buChar char="v"/>
            </a:pPr>
            <a:r>
              <a:rPr lang="ru-RU" sz="4000" dirty="0" smtClean="0">
                <a:solidFill>
                  <a:schemeClr val="tx1"/>
                </a:solidFill>
                <a:latin typeface="Times New Roman" pitchFamily="18" charset="0"/>
                <a:cs typeface="Times New Roman" pitchFamily="18" charset="0"/>
              </a:rPr>
              <a:t> оценка </a:t>
            </a:r>
            <a:r>
              <a:rPr lang="ru-RU" sz="4000" dirty="0" smtClean="0">
                <a:solidFill>
                  <a:schemeClr val="tx1"/>
                </a:solidFill>
                <a:latin typeface="Times New Roman" pitchFamily="18" charset="0"/>
                <a:cs typeface="Times New Roman" pitchFamily="18" charset="0"/>
              </a:rPr>
              <a:t>эффективности </a:t>
            </a:r>
            <a:r>
              <a:rPr lang="ru-RU" sz="4000" dirty="0" smtClean="0">
                <a:solidFill>
                  <a:schemeClr val="tx1"/>
                </a:solidFill>
                <a:latin typeface="Times New Roman" pitchFamily="18" charset="0"/>
                <a:cs typeface="Times New Roman" pitchFamily="18" charset="0"/>
              </a:rPr>
              <a:t>лечения.</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71480"/>
            <a:ext cx="8229600" cy="4525963"/>
          </a:xfrm>
        </p:spPr>
        <p:txBody>
          <a:bodyPr/>
          <a:lstStyle/>
          <a:p>
            <a:pPr>
              <a:buNone/>
            </a:pPr>
            <a:r>
              <a:rPr lang="ru-RU" sz="2800" dirty="0" smtClean="0">
                <a:solidFill>
                  <a:schemeClr val="tx1"/>
                </a:solidFill>
                <a:latin typeface="Times New Roman" pitchFamily="18" charset="0"/>
                <a:cs typeface="Times New Roman" pitchFamily="18" charset="0"/>
              </a:rPr>
              <a:t>Оценку боли проводят на основании изучения анамнеза (как давно, чем облегчалась), подробного описания боли (характер, локализация, чем провоцируется, в какое время суток усиливается) и оценки ее интенсивности по оценочной шкале, принятой в учреждении. Наиболее часто используется визуально-аналоговая шкала (ВАШ).</a:t>
            </a:r>
            <a:r>
              <a:rPr lang="ru-RU" dirty="0" smtClean="0">
                <a:solidFill>
                  <a:schemeClr val="tx1"/>
                </a:solidFill>
                <a:latin typeface="+mn-lt"/>
                <a:ea typeface="+mn-ea"/>
                <a:cs typeface="+mn-cs"/>
              </a:rPr>
              <a:t> </a:t>
            </a:r>
            <a:endParaRPr lang="ru-RU" dirty="0"/>
          </a:p>
        </p:txBody>
      </p:sp>
      <p:pic>
        <p:nvPicPr>
          <p:cNvPr id="53250" name="Picture 2" descr="C:\Users\Lenovo\Downloads\htmlconvd-MM2sE110x1.jpg"/>
          <p:cNvPicPr>
            <a:picLocks noChangeAspect="1" noChangeArrowheads="1"/>
          </p:cNvPicPr>
          <p:nvPr/>
        </p:nvPicPr>
        <p:blipFill>
          <a:blip r:embed="rId2"/>
          <a:srcRect/>
          <a:stretch>
            <a:fillRect/>
          </a:stretch>
        </p:blipFill>
        <p:spPr bwMode="auto">
          <a:xfrm>
            <a:off x="2714612" y="4429132"/>
            <a:ext cx="5968422" cy="168785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457200" y="1557338"/>
            <a:ext cx="8229600" cy="4967287"/>
          </a:xfrm>
        </p:spPr>
        <p:txBody>
          <a:bodyPr/>
          <a:lstStyle/>
          <a:p>
            <a:pPr eaLnBrk="1" hangingPunct="1">
              <a:buFont typeface="Wingdings" pitchFamily="2" charset="2"/>
              <a:buChar char="Ø"/>
            </a:pPr>
            <a:r>
              <a:rPr lang="ru-RU" dirty="0" smtClean="0"/>
              <a:t>Отношение медицинского персонала к работе</a:t>
            </a:r>
          </a:p>
          <a:p>
            <a:pPr eaLnBrk="1" hangingPunct="1">
              <a:buFont typeface="Wingdings" pitchFamily="2" charset="2"/>
              <a:buChar char="Ø"/>
            </a:pPr>
            <a:r>
              <a:rPr lang="ru-RU" dirty="0" smtClean="0"/>
              <a:t>Заботливое отношение к больным (отзывчивость, симпатия и сострадание)</a:t>
            </a:r>
          </a:p>
          <a:p>
            <a:pPr eaLnBrk="1" hangingPunct="1">
              <a:buFont typeface="Wingdings" pitchFamily="2" charset="2"/>
              <a:buChar char="Ø"/>
            </a:pPr>
            <a:r>
              <a:rPr lang="ru-RU" dirty="0" smtClean="0"/>
              <a:t>Обязательность и точность выполнения назначенных мероприятий</a:t>
            </a:r>
          </a:p>
          <a:p>
            <a:pPr eaLnBrk="1" hangingPunct="1">
              <a:buFont typeface="Wingdings" pitchFamily="2" charset="2"/>
              <a:buChar char="Ø"/>
            </a:pPr>
            <a:r>
              <a:rPr lang="ru-RU" dirty="0" smtClean="0"/>
              <a:t>Внимание к индивидуальности пациента</a:t>
            </a:r>
          </a:p>
        </p:txBody>
      </p:sp>
      <p:sp>
        <p:nvSpPr>
          <p:cNvPr id="5" name="Заголовок 1"/>
          <p:cNvSpPr>
            <a:spLocks noGrp="1"/>
          </p:cNvSpPr>
          <p:nvPr>
            <p:ph type="title"/>
          </p:nvPr>
        </p:nvSpPr>
        <p:spPr/>
        <p:txBody>
          <a:bodyPr/>
          <a:lstStyle/>
          <a:p>
            <a:pPr eaLnBrk="1" hangingPunct="1">
              <a:defRPr/>
            </a:pP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smtClean="0"/>
          </a:p>
        </p:txBody>
      </p:sp>
      <p:sp>
        <p:nvSpPr>
          <p:cNvPr id="6" name="Заголовок 1"/>
          <p:cNvSpPr txBox="1">
            <a:spLocks/>
          </p:cNvSpPr>
          <p:nvPr/>
        </p:nvSpPr>
        <p:spPr bwMode="auto">
          <a:xfrm>
            <a:off x="539750" y="260350"/>
            <a:ext cx="7416800" cy="1282700"/>
          </a:xfrm>
          <a:prstGeom prst="rect">
            <a:avLst/>
          </a:prstGeom>
          <a:noFill/>
          <a:ln w="9525">
            <a:noFill/>
            <a:miter lim="800000"/>
            <a:headEnd/>
            <a:tailEnd/>
          </a:ln>
          <a:effectLst/>
        </p:spPr>
        <p:txBody>
          <a:bodyPr anchor="ctr"/>
          <a:lstStyle/>
          <a:p>
            <a:pPr algn="ctr">
              <a:defRPr/>
            </a:pPr>
            <a:r>
              <a:rPr lang="ru-RU" sz="3600" dirty="0"/>
              <a:t>Принципы паллиативной помощи</a:t>
            </a:r>
            <a:endParaRPr lang="ru-RU" sz="36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p:txBody>
          <a:bodyPr/>
          <a:lstStyle/>
          <a:p>
            <a:pPr eaLnBrk="1" hangingPunct="1">
              <a:buFont typeface="Wingdings" pitchFamily="2" charset="2"/>
              <a:buChar char="Ø"/>
            </a:pPr>
            <a:r>
              <a:rPr lang="ru-RU" dirty="0" smtClean="0"/>
              <a:t>Проведение всех манипуляций после получение согласия информированного пациента</a:t>
            </a:r>
          </a:p>
          <a:p>
            <a:pPr eaLnBrk="1" hangingPunct="1">
              <a:buFont typeface="Wingdings" pitchFamily="2" charset="2"/>
              <a:buChar char="Ø"/>
            </a:pPr>
            <a:r>
              <a:rPr lang="ru-RU" dirty="0" smtClean="0"/>
              <a:t>Общение</a:t>
            </a:r>
          </a:p>
          <a:p>
            <a:pPr eaLnBrk="1" hangingPunct="1">
              <a:buFont typeface="Wingdings" pitchFamily="2" charset="2"/>
              <a:buChar char="Ø"/>
            </a:pPr>
            <a:r>
              <a:rPr lang="ru-RU" dirty="0" smtClean="0"/>
              <a:t>Правильное постоянное общение с коллегами</a:t>
            </a:r>
          </a:p>
          <a:p>
            <a:pPr eaLnBrk="1" hangingPunct="1">
              <a:buFont typeface="Wingdings" pitchFamily="2" charset="2"/>
              <a:buChar char="Ø"/>
            </a:pPr>
            <a:r>
              <a:rPr lang="ru-RU" dirty="0" smtClean="0"/>
              <a:t>Правильное общение с пациентом и родственниками</a:t>
            </a:r>
          </a:p>
          <a:p>
            <a:pPr eaLnBrk="1" hangingPunct="1"/>
            <a:endParaRPr lang="ru-RU" dirty="0" smtClean="0"/>
          </a:p>
        </p:txBody>
      </p:sp>
      <p:sp>
        <p:nvSpPr>
          <p:cNvPr id="5" name="Заголовок 1"/>
          <p:cNvSpPr>
            <a:spLocks noGrp="1"/>
          </p:cNvSpPr>
          <p:nvPr>
            <p:ph type="title"/>
          </p:nvPr>
        </p:nvSpPr>
        <p:spPr/>
        <p:txBody>
          <a:bodyPr/>
          <a:lstStyle/>
          <a:p>
            <a:pPr eaLnBrk="1" hangingPunct="1">
              <a:defRPr/>
            </a:pP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smtClean="0"/>
          </a:p>
        </p:txBody>
      </p:sp>
      <p:sp>
        <p:nvSpPr>
          <p:cNvPr id="6" name="Заголовок 1"/>
          <p:cNvSpPr txBox="1">
            <a:spLocks/>
          </p:cNvSpPr>
          <p:nvPr/>
        </p:nvSpPr>
        <p:spPr bwMode="auto">
          <a:xfrm>
            <a:off x="539750" y="260350"/>
            <a:ext cx="7416800" cy="1282700"/>
          </a:xfrm>
          <a:prstGeom prst="rect">
            <a:avLst/>
          </a:prstGeom>
          <a:noFill/>
          <a:ln w="9525">
            <a:noFill/>
            <a:miter lim="800000"/>
            <a:headEnd/>
            <a:tailEnd/>
          </a:ln>
          <a:effectLst/>
        </p:spPr>
        <p:txBody>
          <a:bodyPr anchor="ctr"/>
          <a:lstStyle/>
          <a:p>
            <a:pPr algn="ctr">
              <a:defRPr/>
            </a:pPr>
            <a:r>
              <a:rPr lang="ru-RU" sz="3600" dirty="0"/>
              <a:t>Принципы паллиативной помощи</a:t>
            </a:r>
            <a:endParaRPr lang="ru-RU" sz="3600" kern="0" dirty="0">
              <a:solidFill>
                <a:schemeClr val="tx2"/>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altLang="ru-RU" sz="2400" b="1" i="1" u="sng" dirty="0" smtClean="0">
                <a:solidFill>
                  <a:srgbClr val="FF0000"/>
                </a:solidFill>
                <a:latin typeface="Times New Roman" pitchFamily="18" charset="0"/>
                <a:cs typeface="Times New Roman" pitchFamily="18" charset="0"/>
              </a:rPr>
              <a:t>Гипертермия </a:t>
            </a:r>
            <a:r>
              <a:rPr lang="ru-RU" altLang="ru-RU" sz="2400" b="1" dirty="0" smtClean="0">
                <a:latin typeface="Times New Roman" pitchFamily="18" charset="0"/>
                <a:cs typeface="Times New Roman" pitchFamily="18" charset="0"/>
              </a:rPr>
              <a:t>– один из видов лихорадки, при  котором быстрый и неадекватный подъем температуры тела до 41˚С и  выше сопровождается прогрессирующей дисфункцией жизненно важных органов и систем организма</a:t>
            </a:r>
          </a:p>
        </p:txBody>
      </p:sp>
      <p:sp>
        <p:nvSpPr>
          <p:cNvPr id="4" name="Прямоугольник 3"/>
          <p:cNvSpPr/>
          <p:nvPr/>
        </p:nvSpPr>
        <p:spPr>
          <a:xfrm>
            <a:off x="500034" y="3714752"/>
            <a:ext cx="8143932"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3200" b="1" dirty="0" smtClean="0">
                <a:solidFill>
                  <a:schemeClr val="tx1"/>
                </a:solidFill>
                <a:latin typeface="Times New Roman" pitchFamily="18" charset="0"/>
                <a:cs typeface="Times New Roman" pitchFamily="18" charset="0"/>
              </a:rPr>
              <a:t>Вероятность судорог зависит не столько от абсолютного значения температуры, сколько от скорости ее подъема. </a:t>
            </a:r>
            <a:endParaRPr lang="ru-RU" sz="3200" dirty="0" smtClean="0">
              <a:solidFill>
                <a:schemeClr val="tx1"/>
              </a:solidFill>
              <a:latin typeface="Times New Roman" pitchFamily="18" charset="0"/>
              <a:cs typeface="Times New Roman" pitchFamily="18" charset="0"/>
            </a:endParaRPr>
          </a:p>
          <a:p>
            <a:pPr>
              <a:buNone/>
            </a:pPr>
            <a:endParaRPr lang="ru-RU" dirty="0" smtClean="0"/>
          </a:p>
          <a:p>
            <a:pPr algn="ct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250825" y="1700213"/>
            <a:ext cx="8893175" cy="4425950"/>
          </a:xfrm>
        </p:spPr>
        <p:txBody>
          <a:bodyPr/>
          <a:lstStyle/>
          <a:p>
            <a:pPr eaLnBrk="1" hangingPunct="1">
              <a:buFont typeface="Wingdings" pitchFamily="2" charset="2"/>
              <a:buChar char="Ø"/>
            </a:pPr>
            <a:r>
              <a:rPr lang="ru-RU" dirty="0" smtClean="0"/>
              <a:t>Содержание помощи</a:t>
            </a:r>
          </a:p>
          <a:p>
            <a:pPr eaLnBrk="1" hangingPunct="1">
              <a:buFont typeface="Wingdings" pitchFamily="2" charset="2"/>
              <a:buChar char="Ø"/>
            </a:pPr>
            <a:r>
              <a:rPr lang="ru-RU" dirty="0" smtClean="0"/>
              <a:t>Квалифицированное медицинское обслуживание</a:t>
            </a:r>
          </a:p>
          <a:p>
            <a:pPr eaLnBrk="1" hangingPunct="1">
              <a:buFont typeface="Wingdings" pitchFamily="2" charset="2"/>
              <a:buChar char="Ø"/>
            </a:pPr>
            <a:r>
              <a:rPr lang="ru-RU" dirty="0" smtClean="0"/>
              <a:t>Всесторонняя и </a:t>
            </a:r>
            <a:r>
              <a:rPr lang="ru-RU" dirty="0" err="1" smtClean="0"/>
              <a:t>мультипрофессиональная</a:t>
            </a:r>
            <a:r>
              <a:rPr lang="ru-RU" dirty="0" smtClean="0"/>
              <a:t> помощь</a:t>
            </a:r>
          </a:p>
          <a:p>
            <a:pPr eaLnBrk="1" hangingPunct="1">
              <a:buFont typeface="Wingdings" pitchFamily="2" charset="2"/>
              <a:buChar char="Ø"/>
            </a:pPr>
            <a:r>
              <a:rPr lang="ru-RU" dirty="0" smtClean="0"/>
              <a:t>Помощь высокого качества</a:t>
            </a:r>
          </a:p>
          <a:p>
            <a:pPr eaLnBrk="1" hangingPunct="1">
              <a:buFont typeface="Wingdings" pitchFamily="2" charset="2"/>
              <a:buChar char="Ø"/>
            </a:pPr>
            <a:r>
              <a:rPr lang="ru-RU" dirty="0" smtClean="0"/>
              <a:t>Последовательная</a:t>
            </a:r>
          </a:p>
          <a:p>
            <a:pPr eaLnBrk="1" hangingPunct="1">
              <a:buFont typeface="Wingdings" pitchFamily="2" charset="2"/>
              <a:buChar char="Ø"/>
            </a:pPr>
            <a:r>
              <a:rPr lang="ru-RU" dirty="0" smtClean="0"/>
              <a:t>Скоординированная </a:t>
            </a:r>
          </a:p>
        </p:txBody>
      </p:sp>
      <p:sp>
        <p:nvSpPr>
          <p:cNvPr id="5" name="Заголовок 1"/>
          <p:cNvSpPr>
            <a:spLocks noGrp="1"/>
          </p:cNvSpPr>
          <p:nvPr>
            <p:ph type="title"/>
          </p:nvPr>
        </p:nvSpPr>
        <p:spPr/>
        <p:txBody>
          <a:bodyPr/>
          <a:lstStyle/>
          <a:p>
            <a:pPr eaLnBrk="1" hangingPunct="1">
              <a:defRPr/>
            </a:pP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smtClean="0"/>
          </a:p>
        </p:txBody>
      </p:sp>
      <p:sp>
        <p:nvSpPr>
          <p:cNvPr id="6" name="Заголовок 1"/>
          <p:cNvSpPr txBox="1">
            <a:spLocks/>
          </p:cNvSpPr>
          <p:nvPr/>
        </p:nvSpPr>
        <p:spPr bwMode="auto">
          <a:xfrm>
            <a:off x="539750" y="260350"/>
            <a:ext cx="7416800" cy="1282700"/>
          </a:xfrm>
          <a:prstGeom prst="rect">
            <a:avLst/>
          </a:prstGeom>
          <a:noFill/>
          <a:ln w="9525">
            <a:noFill/>
            <a:miter lim="800000"/>
            <a:headEnd/>
            <a:tailEnd/>
          </a:ln>
          <a:effectLst/>
        </p:spPr>
        <p:txBody>
          <a:bodyPr anchor="ctr"/>
          <a:lstStyle/>
          <a:p>
            <a:pPr algn="ctr">
              <a:defRPr/>
            </a:pPr>
            <a:r>
              <a:rPr lang="ru-RU" sz="3600" dirty="0"/>
              <a:t>Принципы паллиативной помощи</a:t>
            </a:r>
            <a:endParaRPr lang="ru-RU" sz="3600" kern="0" dirty="0">
              <a:solidFill>
                <a:schemeClr val="tx2"/>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2"/>
          <p:cNvSpPr>
            <a:spLocks noGrp="1"/>
          </p:cNvSpPr>
          <p:nvPr>
            <p:ph idx="1"/>
          </p:nvPr>
        </p:nvSpPr>
        <p:spPr>
          <a:xfrm>
            <a:off x="250825" y="1700213"/>
            <a:ext cx="8893175" cy="4425950"/>
          </a:xfrm>
        </p:spPr>
        <p:txBody>
          <a:bodyPr/>
          <a:lstStyle/>
          <a:p>
            <a:pPr eaLnBrk="1" hangingPunct="1"/>
            <a:r>
              <a:rPr lang="ru-RU" dirty="0" smtClean="0"/>
              <a:t>Непрерывная</a:t>
            </a:r>
          </a:p>
          <a:p>
            <a:pPr eaLnBrk="1" hangingPunct="1"/>
            <a:r>
              <a:rPr lang="ru-RU" dirty="0" smtClean="0"/>
              <a:t>Предотвращающая развитие кризисных ситуаций</a:t>
            </a:r>
          </a:p>
          <a:p>
            <a:pPr eaLnBrk="1" hangingPunct="1"/>
            <a:r>
              <a:rPr lang="ru-RU" dirty="0" smtClean="0"/>
              <a:t>Проводится на фоне постоянного наблюдения и регулярной оценки клинической ситуации</a:t>
            </a:r>
          </a:p>
          <a:p>
            <a:pPr eaLnBrk="1" hangingPunct="1"/>
            <a:r>
              <a:rPr lang="ru-RU" dirty="0" smtClean="0"/>
              <a:t>Поддержка персонала с целью предотвращения стрессовых реакций </a:t>
            </a:r>
          </a:p>
          <a:p>
            <a:pPr eaLnBrk="1" hangingPunct="1"/>
            <a:endParaRPr lang="ru-RU" dirty="0" smtClean="0"/>
          </a:p>
        </p:txBody>
      </p:sp>
      <p:sp>
        <p:nvSpPr>
          <p:cNvPr id="5" name="Заголовок 1"/>
          <p:cNvSpPr>
            <a:spLocks noGrp="1"/>
          </p:cNvSpPr>
          <p:nvPr>
            <p:ph type="title"/>
          </p:nvPr>
        </p:nvSpPr>
        <p:spPr/>
        <p:txBody>
          <a:bodyPr/>
          <a:lstStyle/>
          <a:p>
            <a:pPr eaLnBrk="1" hangingPunct="1">
              <a:defRPr/>
            </a:pPr>
            <a:r>
              <a:rPr lang="ru-RU" sz="3600" dirty="0" smtClean="0">
                <a:solidFill>
                  <a:schemeClr val="tx1"/>
                </a:solidFill>
                <a:latin typeface="+mn-lt"/>
                <a:ea typeface="+mn-ea"/>
                <a:cs typeface="+mn-cs"/>
              </a:rPr>
              <a:t/>
            </a:r>
            <a:br>
              <a:rPr lang="ru-RU" sz="3600" dirty="0" smtClean="0">
                <a:solidFill>
                  <a:schemeClr val="tx1"/>
                </a:solidFill>
                <a:latin typeface="+mn-lt"/>
                <a:ea typeface="+mn-ea"/>
                <a:cs typeface="+mn-cs"/>
              </a:rPr>
            </a:br>
            <a:endParaRPr lang="ru-RU" sz="3600" dirty="0" smtClean="0"/>
          </a:p>
        </p:txBody>
      </p:sp>
      <p:sp>
        <p:nvSpPr>
          <p:cNvPr id="6" name="Заголовок 1"/>
          <p:cNvSpPr txBox="1">
            <a:spLocks/>
          </p:cNvSpPr>
          <p:nvPr/>
        </p:nvSpPr>
        <p:spPr bwMode="auto">
          <a:xfrm>
            <a:off x="539750" y="260350"/>
            <a:ext cx="7416800" cy="1282700"/>
          </a:xfrm>
          <a:prstGeom prst="rect">
            <a:avLst/>
          </a:prstGeom>
          <a:noFill/>
          <a:ln w="9525">
            <a:noFill/>
            <a:miter lim="800000"/>
            <a:headEnd/>
            <a:tailEnd/>
          </a:ln>
          <a:effectLst/>
        </p:spPr>
        <p:txBody>
          <a:bodyPr anchor="ctr"/>
          <a:lstStyle/>
          <a:p>
            <a:pPr algn="ctr">
              <a:defRPr/>
            </a:pPr>
            <a:r>
              <a:rPr lang="ru-RU" sz="3600" dirty="0"/>
              <a:t>Принципы паллиативной помощи</a:t>
            </a:r>
            <a:endParaRPr lang="ru-RU" sz="3600" kern="0" dirty="0">
              <a:solidFill>
                <a:schemeClr val="tx2"/>
              </a:solidFill>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a:p>
        </p:txBody>
      </p:sp>
      <p:pic>
        <p:nvPicPr>
          <p:cNvPr id="86018" name="Picture 2" descr="Picture background"/>
          <p:cNvPicPr>
            <a:picLocks noChangeAspect="1" noChangeArrowheads="1"/>
          </p:cNvPicPr>
          <p:nvPr/>
        </p:nvPicPr>
        <p:blipFill>
          <a:blip r:embed="rId2"/>
          <a:srcRect/>
          <a:stretch>
            <a:fillRect/>
          </a:stretch>
        </p:blipFill>
        <p:spPr bwMode="auto">
          <a:xfrm>
            <a:off x="428596" y="428604"/>
            <a:ext cx="8286808" cy="589263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chemeClr val="tx2"/>
                </a:solidFill>
                <a:latin typeface="Times New Roman" pitchFamily="18" charset="0"/>
                <a:cs typeface="Times New Roman" pitchFamily="18" charset="0"/>
              </a:rPr>
              <a:t>Подход к лечению болевого синдрома у </a:t>
            </a:r>
            <a:r>
              <a:rPr lang="ru-RU" sz="2000" b="1" dirty="0" err="1" smtClean="0">
                <a:solidFill>
                  <a:schemeClr val="tx2"/>
                </a:solidFill>
                <a:latin typeface="Times New Roman" pitchFamily="18" charset="0"/>
                <a:cs typeface="Times New Roman" pitchFamily="18" charset="0"/>
              </a:rPr>
              <a:t>инкурабельных</a:t>
            </a:r>
            <a:r>
              <a:rPr lang="ru-RU" sz="2000" b="1" dirty="0" smtClean="0">
                <a:solidFill>
                  <a:schemeClr val="tx2"/>
                </a:solidFill>
                <a:latin typeface="Times New Roman" pitchFamily="18" charset="0"/>
                <a:cs typeface="Times New Roman" pitchFamily="18" charset="0"/>
              </a:rPr>
              <a:t> больных носит комплексный характер. ВОЗ (1996 г.) рекомендует следующие методы облегчения болевого синдрома.</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sz="2000" dirty="0" smtClean="0">
                <a:solidFill>
                  <a:schemeClr val="tx1"/>
                </a:solidFill>
                <a:latin typeface="Times New Roman" pitchFamily="18" charset="0"/>
                <a:cs typeface="Times New Roman" pitchFamily="18" charset="0"/>
              </a:rPr>
              <a:t>1. Этиологическая терапия, т.е. воздействие на патологический процесс (хирургия, лучевая, </a:t>
            </a:r>
            <a:r>
              <a:rPr lang="ru-RU" sz="2000" dirty="0" err="1" smtClean="0">
                <a:solidFill>
                  <a:schemeClr val="tx1"/>
                </a:solidFill>
                <a:latin typeface="Times New Roman" pitchFamily="18" charset="0"/>
                <a:cs typeface="Times New Roman" pitchFamily="18" charset="0"/>
              </a:rPr>
              <a:t>химио</a:t>
            </a:r>
            <a:r>
              <a:rPr lang="ru-RU" sz="2000" dirty="0" smtClean="0">
                <a:solidFill>
                  <a:schemeClr val="tx1"/>
                </a:solidFill>
                <a:latin typeface="Times New Roman" pitchFamily="18" charset="0"/>
                <a:cs typeface="Times New Roman" pitchFamily="18" charset="0"/>
              </a:rPr>
              <a:t>- и гормонотерапия). </a:t>
            </a:r>
          </a:p>
          <a:p>
            <a:pPr>
              <a:buNone/>
            </a:pPr>
            <a:r>
              <a:rPr lang="ru-RU" sz="2000" dirty="0" smtClean="0">
                <a:solidFill>
                  <a:schemeClr val="tx1"/>
                </a:solidFill>
                <a:latin typeface="Times New Roman" pitchFamily="18" charset="0"/>
                <a:cs typeface="Times New Roman" pitchFamily="18" charset="0"/>
              </a:rPr>
              <a:t>2. Лекарственная терапия: предпочтительно </a:t>
            </a:r>
            <a:r>
              <a:rPr lang="ru-RU" sz="2000" dirty="0" err="1" smtClean="0">
                <a:solidFill>
                  <a:schemeClr val="tx1"/>
                </a:solidFill>
                <a:latin typeface="Times New Roman" pitchFamily="18" charset="0"/>
                <a:cs typeface="Times New Roman" pitchFamily="18" charset="0"/>
              </a:rPr>
              <a:t>неинвазивная</a:t>
            </a:r>
            <a:r>
              <a:rPr lang="ru-RU" sz="2000" dirty="0" smtClean="0">
                <a:solidFill>
                  <a:schemeClr val="tx1"/>
                </a:solidFill>
                <a:latin typeface="Times New Roman" pitchFamily="18" charset="0"/>
                <a:cs typeface="Times New Roman" pitchFamily="18" charset="0"/>
              </a:rPr>
              <a:t>. </a:t>
            </a:r>
          </a:p>
          <a:p>
            <a:pPr>
              <a:buNone/>
            </a:pPr>
            <a:r>
              <a:rPr lang="ru-RU" sz="2000" dirty="0" smtClean="0">
                <a:solidFill>
                  <a:schemeClr val="tx1"/>
                </a:solidFill>
                <a:latin typeface="Times New Roman" pitchFamily="18" charset="0"/>
                <a:cs typeface="Times New Roman" pitchFamily="18" charset="0"/>
              </a:rPr>
              <a:t>3. Прерывание патологических болевых импульсов (местная анестезия, </a:t>
            </a:r>
            <a:r>
              <a:rPr lang="ru-RU" sz="2000" dirty="0" err="1" smtClean="0">
                <a:solidFill>
                  <a:schemeClr val="tx1"/>
                </a:solidFill>
                <a:latin typeface="Times New Roman" pitchFamily="18" charset="0"/>
                <a:cs typeface="Times New Roman" pitchFamily="18" charset="0"/>
              </a:rPr>
              <a:t>нейролизис</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электростимуляционная</a:t>
            </a:r>
            <a:r>
              <a:rPr lang="ru-RU" sz="2000" dirty="0" smtClean="0">
                <a:solidFill>
                  <a:schemeClr val="tx1"/>
                </a:solidFill>
                <a:latin typeface="Times New Roman" pitchFamily="18" charset="0"/>
                <a:cs typeface="Times New Roman" pitchFamily="18" charset="0"/>
              </a:rPr>
              <a:t> анальгезия). </a:t>
            </a:r>
          </a:p>
          <a:p>
            <a:pPr>
              <a:buNone/>
            </a:pPr>
            <a:r>
              <a:rPr lang="ru-RU" sz="2000" dirty="0" smtClean="0">
                <a:solidFill>
                  <a:schemeClr val="tx1"/>
                </a:solidFill>
                <a:latin typeface="Times New Roman" pitchFamily="18" charset="0"/>
                <a:cs typeface="Times New Roman" pitchFamily="18" charset="0"/>
              </a:rPr>
              <a:t>4. Вспомогательные методы: покой, иммобилизация (корсеты, протезы), использование технических средств реабилитации, </a:t>
            </a:r>
            <a:r>
              <a:rPr lang="ru-RU" sz="2000" dirty="0" err="1" smtClean="0">
                <a:solidFill>
                  <a:schemeClr val="tx1"/>
                </a:solidFill>
                <a:latin typeface="Times New Roman" pitchFamily="18" charset="0"/>
                <a:cs typeface="Times New Roman" pitchFamily="18" charset="0"/>
              </a:rPr>
              <a:t>противопролежневых</a:t>
            </a:r>
            <a:r>
              <a:rPr lang="ru-RU" sz="2000" dirty="0" smtClean="0">
                <a:solidFill>
                  <a:schemeClr val="tx1"/>
                </a:solidFill>
                <a:latin typeface="Times New Roman" pitchFamily="18" charset="0"/>
                <a:cs typeface="Times New Roman" pitchFamily="18" charset="0"/>
              </a:rPr>
              <a:t> приспособлений, обучение изменению образа жизни пациента. </a:t>
            </a:r>
          </a:p>
          <a:p>
            <a:pPr>
              <a:buNone/>
            </a:pPr>
            <a:r>
              <a:rPr lang="ru-RU" sz="2000" dirty="0" smtClean="0">
                <a:solidFill>
                  <a:schemeClr val="tx1"/>
                </a:solidFill>
                <a:latin typeface="Times New Roman" pitchFamily="18" charset="0"/>
                <a:cs typeface="Times New Roman" pitchFamily="18" charset="0"/>
              </a:rPr>
              <a:t>5. Психологические методы (понимание, поддержка, доверительное общение). </a:t>
            </a:r>
          </a:p>
          <a:p>
            <a:pPr>
              <a:buNone/>
            </a:pPr>
            <a:r>
              <a:rPr lang="ru-RU" sz="2000" dirty="0" smtClean="0">
                <a:solidFill>
                  <a:schemeClr val="tx1"/>
                </a:solidFill>
                <a:latin typeface="Times New Roman" pitchFamily="18" charset="0"/>
                <a:cs typeface="Times New Roman" pitchFamily="18" charset="0"/>
              </a:rPr>
              <a:t>6. Психотерапия.</a:t>
            </a:r>
          </a:p>
          <a:p>
            <a:pPr>
              <a:buNone/>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C00000"/>
                </a:solidFill>
                <a:latin typeface="Times New Roman" pitchFamily="18" charset="0"/>
                <a:cs typeface="Times New Roman" pitchFamily="18" charset="0"/>
              </a:rPr>
              <a:t>Лекарственная терапия болевого синдрома считается основным методом обезболивания.</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solidFill>
                  <a:schemeClr val="tx1"/>
                </a:solidFill>
                <a:latin typeface="+mn-lt"/>
                <a:ea typeface="+mn-ea"/>
                <a:cs typeface="+mn-cs"/>
              </a:rPr>
              <a:t>Для купирования боли </a:t>
            </a:r>
            <a:r>
              <a:rPr lang="ru-RU" dirty="0" smtClean="0">
                <a:solidFill>
                  <a:schemeClr val="tx1"/>
                </a:solidFill>
                <a:latin typeface="+mn-lt"/>
                <a:ea typeface="+mn-ea"/>
                <a:cs typeface="+mn-cs"/>
              </a:rPr>
              <a:t>применяют:</a:t>
            </a:r>
          </a:p>
          <a:p>
            <a:pPr>
              <a:buFont typeface="Wingdings" pitchFamily="2" charset="2"/>
              <a:buChar char="q"/>
            </a:pPr>
            <a:r>
              <a:rPr lang="ru-RU" dirty="0" smtClean="0">
                <a:solidFill>
                  <a:schemeClr val="tx1"/>
                </a:solidFill>
                <a:latin typeface="+mn-lt"/>
                <a:ea typeface="+mn-ea"/>
                <a:cs typeface="+mn-cs"/>
              </a:rPr>
              <a:t>ненаркотические </a:t>
            </a:r>
            <a:r>
              <a:rPr lang="ru-RU" dirty="0" smtClean="0">
                <a:solidFill>
                  <a:schemeClr val="tx1"/>
                </a:solidFill>
                <a:latin typeface="+mn-lt"/>
                <a:ea typeface="+mn-ea"/>
                <a:cs typeface="+mn-cs"/>
              </a:rPr>
              <a:t>анальгетики (нестероидные противовоспалительные препараты</a:t>
            </a:r>
            <a:r>
              <a:rPr lang="ru-RU" dirty="0" smtClean="0">
                <a:solidFill>
                  <a:schemeClr val="tx1"/>
                </a:solidFill>
                <a:latin typeface="+mn-lt"/>
                <a:ea typeface="+mn-ea"/>
                <a:cs typeface="+mn-cs"/>
              </a:rPr>
              <a:t>);</a:t>
            </a:r>
          </a:p>
          <a:p>
            <a:pPr>
              <a:buFont typeface="Wingdings" pitchFamily="2" charset="2"/>
              <a:buChar char="q"/>
            </a:pPr>
            <a:r>
              <a:rPr lang="ru-RU" dirty="0" smtClean="0">
                <a:solidFill>
                  <a:schemeClr val="tx1"/>
                </a:solidFill>
                <a:latin typeface="+mn-lt"/>
                <a:ea typeface="+mn-ea"/>
                <a:cs typeface="+mn-cs"/>
              </a:rPr>
              <a:t>наркотические </a:t>
            </a:r>
            <a:r>
              <a:rPr lang="ru-RU" dirty="0" smtClean="0">
                <a:solidFill>
                  <a:schemeClr val="tx1"/>
                </a:solidFill>
                <a:latin typeface="+mn-lt"/>
                <a:ea typeface="+mn-ea"/>
                <a:cs typeface="+mn-cs"/>
              </a:rPr>
              <a:t>анальгетики (</a:t>
            </a:r>
            <a:r>
              <a:rPr lang="ru-RU" dirty="0" err="1" smtClean="0">
                <a:solidFill>
                  <a:schemeClr val="tx1"/>
                </a:solidFill>
                <a:latin typeface="+mn-lt"/>
                <a:ea typeface="+mn-ea"/>
                <a:cs typeface="+mn-cs"/>
              </a:rPr>
              <a:t>опиоиды</a:t>
            </a:r>
            <a:r>
              <a:rPr lang="ru-RU" dirty="0" smtClean="0">
                <a:solidFill>
                  <a:schemeClr val="tx1"/>
                </a:solidFill>
                <a:latin typeface="+mn-lt"/>
                <a:ea typeface="+mn-ea"/>
                <a:cs typeface="+mn-cs"/>
              </a:rPr>
              <a:t>, слабые и сильные</a:t>
            </a:r>
            <a:r>
              <a:rPr lang="ru-RU" dirty="0" smtClean="0">
                <a:solidFill>
                  <a:schemeClr val="tx1"/>
                </a:solidFill>
                <a:latin typeface="+mn-lt"/>
                <a:ea typeface="+mn-ea"/>
                <a:cs typeface="+mn-cs"/>
              </a:rPr>
              <a:t>);</a:t>
            </a:r>
          </a:p>
          <a:p>
            <a:pPr>
              <a:buFont typeface="Wingdings" pitchFamily="2" charset="2"/>
              <a:buChar char="q"/>
            </a:pPr>
            <a:r>
              <a:rPr lang="ru-RU" dirty="0" err="1" smtClean="0">
                <a:solidFill>
                  <a:schemeClr val="tx1"/>
                </a:solidFill>
                <a:latin typeface="+mn-lt"/>
                <a:ea typeface="+mn-ea"/>
                <a:cs typeface="+mn-cs"/>
              </a:rPr>
              <a:t>адъювантные</a:t>
            </a:r>
            <a:r>
              <a:rPr lang="ru-RU" dirty="0" smtClean="0">
                <a:solidFill>
                  <a:schemeClr val="tx1"/>
                </a:solidFill>
                <a:latin typeface="+mn-lt"/>
                <a:ea typeface="+mn-ea"/>
                <a:cs typeface="+mn-cs"/>
              </a:rPr>
              <a:t> </a:t>
            </a:r>
            <a:r>
              <a:rPr lang="ru-RU" dirty="0" smtClean="0">
                <a:solidFill>
                  <a:schemeClr val="tx1"/>
                </a:solidFill>
                <a:latin typeface="+mn-lt"/>
                <a:ea typeface="+mn-ea"/>
                <a:cs typeface="+mn-cs"/>
              </a:rPr>
              <a:t>(вспомогательные) средства.</a:t>
            </a:r>
          </a:p>
          <a:p>
            <a:pPr>
              <a:buNone/>
            </a:pP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u="sng" dirty="0" smtClean="0">
                <a:solidFill>
                  <a:srgbClr val="C00000"/>
                </a:solidFill>
                <a:latin typeface="Times New Roman" pitchFamily="18" charset="0"/>
                <a:cs typeface="Times New Roman" pitchFamily="18" charset="0"/>
              </a:rPr>
              <a:t>Перечень </a:t>
            </a:r>
            <a:r>
              <a:rPr lang="ru-RU" sz="2800" b="1" u="sng" dirty="0" smtClean="0">
                <a:solidFill>
                  <a:srgbClr val="C00000"/>
                </a:solidFill>
                <a:latin typeface="Times New Roman" pitchFamily="18" charset="0"/>
                <a:cs typeface="Times New Roman" pitchFamily="18" charset="0"/>
              </a:rPr>
              <a:t>медико-социальных факторов, которые (по </a:t>
            </a:r>
            <a:r>
              <a:rPr lang="ru-RU" sz="2800" b="1" u="sng" dirty="0" err="1" smtClean="0">
                <a:solidFill>
                  <a:srgbClr val="C00000"/>
                </a:solidFill>
                <a:latin typeface="Times New Roman" pitchFamily="18" charset="0"/>
                <a:cs typeface="Times New Roman" pitchFamily="18" charset="0"/>
              </a:rPr>
              <a:t>Айрин</a:t>
            </a:r>
            <a:r>
              <a:rPr lang="ru-RU" sz="2800" b="1" u="sng" dirty="0" smtClean="0">
                <a:solidFill>
                  <a:srgbClr val="C00000"/>
                </a:solidFill>
                <a:latin typeface="Times New Roman" pitchFamily="18" charset="0"/>
                <a:cs typeface="Times New Roman" pitchFamily="18" charset="0"/>
              </a:rPr>
              <a:t> </a:t>
            </a:r>
            <a:r>
              <a:rPr lang="ru-RU" sz="2800" b="1" u="sng" dirty="0" err="1" smtClean="0">
                <a:solidFill>
                  <a:srgbClr val="C00000"/>
                </a:solidFill>
                <a:latin typeface="Times New Roman" pitchFamily="18" charset="0"/>
                <a:cs typeface="Times New Roman" pitchFamily="18" charset="0"/>
              </a:rPr>
              <a:t>Салмон</a:t>
            </a:r>
            <a:r>
              <a:rPr lang="ru-RU" sz="2800" b="1" u="sng" dirty="0" smtClean="0">
                <a:solidFill>
                  <a:srgbClr val="C00000"/>
                </a:solidFill>
                <a:latin typeface="Times New Roman" pitchFamily="18" charset="0"/>
                <a:cs typeface="Times New Roman" pitchFamily="18" charset="0"/>
              </a:rPr>
              <a:t>, 1999) могут изменять переносимость боли</a:t>
            </a:r>
            <a:endParaRPr lang="ru-RU" sz="2800" b="1" u="sng"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sz="2000" dirty="0" smtClean="0">
                <a:solidFill>
                  <a:schemeClr val="tx1"/>
                </a:solidFill>
                <a:latin typeface="Times New Roman" pitchFamily="18" charset="0"/>
                <a:cs typeface="Times New Roman" pitchFamily="18" charset="0"/>
              </a:rPr>
              <a:t>Факторы, которые усиливают боль (снижают порог болевой чувствительности): общий дискомфорт из-за недостаточного ухода, бессонница, усталость, ранящие чувства (</a:t>
            </a:r>
            <a:r>
              <a:rPr lang="ru-RU" sz="2000" dirty="0" smtClean="0">
                <a:solidFill>
                  <a:schemeClr val="tx1"/>
                </a:solidFill>
                <a:latin typeface="Times New Roman" pitchFamily="18" charset="0"/>
                <a:cs typeface="Times New Roman" pitchFamily="18" charset="0"/>
              </a:rPr>
              <a:t>безнадежность</a:t>
            </a:r>
            <a:r>
              <a:rPr lang="ru-RU" sz="2000" dirty="0" smtClean="0">
                <a:solidFill>
                  <a:schemeClr val="tx1"/>
                </a:solidFill>
                <a:latin typeface="Times New Roman" pitchFamily="18" charset="0"/>
                <a:cs typeface="Times New Roman" pitchFamily="18" charset="0"/>
              </a:rPr>
              <a:t>, тревога, тоска, депрессия), бездеятельность, социальное одиночество, отсутствие внимания со стороны медперсонала, неадекватное информирование. </a:t>
            </a:r>
            <a:endParaRPr lang="ru-RU" sz="2000" dirty="0" smtClean="0">
              <a:solidFill>
                <a:schemeClr val="tx1"/>
              </a:solidFill>
              <a:latin typeface="Times New Roman" pitchFamily="18" charset="0"/>
              <a:cs typeface="Times New Roman" pitchFamily="18" charset="0"/>
            </a:endParaRPr>
          </a:p>
          <a:p>
            <a:pPr>
              <a:buNone/>
            </a:pPr>
            <a:r>
              <a:rPr lang="ru-RU" sz="2000" dirty="0" smtClean="0">
                <a:solidFill>
                  <a:schemeClr val="tx1"/>
                </a:solidFill>
                <a:latin typeface="Times New Roman" pitchFamily="18" charset="0"/>
                <a:cs typeface="Times New Roman" pitchFamily="18" charset="0"/>
              </a:rPr>
              <a:t>Факторы</a:t>
            </a:r>
            <a:r>
              <a:rPr lang="ru-RU" sz="2000" dirty="0" smtClean="0">
                <a:solidFill>
                  <a:schemeClr val="tx1"/>
                </a:solidFill>
                <a:latin typeface="Times New Roman" pitchFamily="18" charset="0"/>
                <a:cs typeface="Times New Roman" pitchFamily="18" charset="0"/>
              </a:rPr>
              <a:t>, которые уменьшают боль (повышают порог болевой чувствительности): хороший общий уход, достаточный сон, облегчение других симптомов, позитивные чувства (радость, благодарность), хорошее настроение, психотерапия, творческая деятельность, посещение друзей, родственников, внимательное, чуткое отношение медперсонала, доступность и достаточность информации, достаточное общение. </a:t>
            </a:r>
          </a:p>
          <a:p>
            <a:pPr>
              <a:buNone/>
            </a:pP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smtClean="0">
                <a:solidFill>
                  <a:schemeClr val="tx2"/>
                </a:solidFill>
                <a:latin typeface="Times New Roman" pitchFamily="18" charset="0"/>
                <a:cs typeface="Times New Roman" pitchFamily="18" charset="0"/>
              </a:rPr>
              <a:t/>
            </a:r>
            <a:br>
              <a:rPr lang="ru-RU" sz="2000" dirty="0" smtClean="0">
                <a:solidFill>
                  <a:schemeClr val="tx2"/>
                </a:solidFill>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В </a:t>
            </a:r>
            <a:r>
              <a:rPr lang="ru-RU" sz="2400" b="1" dirty="0" smtClean="0">
                <a:solidFill>
                  <a:srgbClr val="C00000"/>
                </a:solidFill>
                <a:latin typeface="Times New Roman" pitchFamily="18" charset="0"/>
                <a:cs typeface="Times New Roman" pitchFamily="18" charset="0"/>
              </a:rPr>
              <a:t>обязанности медицинской сестры при работе с тяжелобольными пациентами входит не только своевременное введение лекарственных препаратов, </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но </a:t>
            </a:r>
            <a:r>
              <a:rPr lang="ru-RU" sz="2400" b="1" dirty="0" smtClean="0">
                <a:solidFill>
                  <a:srgbClr val="C00000"/>
                </a:solidFill>
                <a:latin typeface="Times New Roman" pitchFamily="18" charset="0"/>
                <a:cs typeface="Times New Roman" pitchFamily="18" charset="0"/>
              </a:rPr>
              <a:t>и:</a:t>
            </a:r>
            <a:r>
              <a:rPr lang="ru-RU" dirty="0" smtClean="0">
                <a:solidFill>
                  <a:schemeClr val="tx2"/>
                </a:solidFill>
                <a:latin typeface="+mj-lt"/>
                <a:ea typeface="+mj-ea"/>
                <a:cs typeface="+mj-cs"/>
              </a:rPr>
              <a:t/>
            </a:r>
            <a:br>
              <a:rPr lang="ru-RU" dirty="0" smtClean="0">
                <a:solidFill>
                  <a:schemeClr val="tx2"/>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2000" dirty="0" smtClean="0">
                <a:solidFill>
                  <a:schemeClr val="tx1"/>
                </a:solidFill>
                <a:latin typeface="Times New Roman" pitchFamily="18" charset="0"/>
                <a:cs typeface="Times New Roman" pitchFamily="18" charset="0"/>
              </a:rPr>
              <a:t>постоянный мониторинг состояния подопечного, в том числе и отслеживание болевого синдрома;</a:t>
            </a:r>
          </a:p>
          <a:p>
            <a:pPr lvl="0"/>
            <a:r>
              <a:rPr lang="ru-RU" sz="2000" dirty="0" smtClean="0">
                <a:solidFill>
                  <a:schemeClr val="tx1"/>
                </a:solidFill>
                <a:latin typeface="Times New Roman" pitchFamily="18" charset="0"/>
                <a:cs typeface="Times New Roman" pitchFamily="18" charset="0"/>
              </a:rPr>
              <a:t>отслеживание основных симптомов – тошноты и других расстройств в работе ЖКТ, головокружения, помутнения ясности сознания и других;</a:t>
            </a:r>
          </a:p>
          <a:p>
            <a:pPr lvl="0"/>
            <a:r>
              <a:rPr lang="ru-RU" sz="2000" dirty="0" smtClean="0">
                <a:solidFill>
                  <a:schemeClr val="tx1"/>
                </a:solidFill>
                <a:latin typeface="Times New Roman" pitchFamily="18" charset="0"/>
                <a:cs typeface="Times New Roman" pitchFamily="18" charset="0"/>
              </a:rPr>
              <a:t>профилактика осложнений, вызванных малоподвижным образом жизни;</a:t>
            </a:r>
          </a:p>
          <a:p>
            <a:pPr lvl="0"/>
            <a:r>
              <a:rPr lang="ru-RU" sz="2000" dirty="0" smtClean="0">
                <a:solidFill>
                  <a:schemeClr val="tx1"/>
                </a:solidFill>
                <a:latin typeface="Times New Roman" pitchFamily="18" charset="0"/>
                <a:cs typeface="Times New Roman" pitchFamily="18" charset="0"/>
              </a:rPr>
              <a:t>психологическая и эмоциональная поддержка родственников и близких;</a:t>
            </a:r>
          </a:p>
          <a:p>
            <a:pPr lvl="0"/>
            <a:r>
              <a:rPr lang="ru-RU" sz="2000" dirty="0" smtClean="0">
                <a:solidFill>
                  <a:schemeClr val="tx1"/>
                </a:solidFill>
                <a:latin typeface="Times New Roman" pitchFamily="18" charset="0"/>
                <a:cs typeface="Times New Roman" pitchFamily="18" charset="0"/>
              </a:rPr>
              <a:t>общий уход за подопечным;</a:t>
            </a:r>
          </a:p>
          <a:p>
            <a:pPr lvl="0"/>
            <a:r>
              <a:rPr lang="ru-RU" sz="2000" dirty="0" smtClean="0">
                <a:solidFill>
                  <a:schemeClr val="tx1"/>
                </a:solidFill>
                <a:latin typeface="Times New Roman" pitchFamily="18" charset="0"/>
                <a:cs typeface="Times New Roman" pitchFamily="18" charset="0"/>
              </a:rPr>
              <a:t>обучение пациента, а также его близких способам помощи.</a:t>
            </a:r>
          </a:p>
          <a:p>
            <a:pPr>
              <a:buNone/>
            </a:pP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72518" cy="5840435"/>
          </a:xfrm>
        </p:spPr>
        <p:txBody>
          <a:bodyPr/>
          <a:lstStyle/>
          <a:p>
            <a:pPr>
              <a:buNone/>
            </a:pPr>
            <a:r>
              <a:rPr lang="ru-RU" sz="2400" dirty="0" smtClean="0">
                <a:latin typeface="Times New Roman" pitchFamily="18" charset="0"/>
                <a:cs typeface="Times New Roman" pitchFamily="18" charset="0"/>
              </a:rPr>
              <a:t>Е</a:t>
            </a:r>
            <a:r>
              <a:rPr lang="ru-RU" sz="2400" dirty="0" smtClean="0">
                <a:solidFill>
                  <a:schemeClr val="tx1"/>
                </a:solidFill>
                <a:latin typeface="Times New Roman" pitchFamily="18" charset="0"/>
                <a:cs typeface="Times New Roman" pitchFamily="18" charset="0"/>
              </a:rPr>
              <a:t>ще </a:t>
            </a:r>
            <a:r>
              <a:rPr lang="ru-RU" sz="2400" dirty="0" smtClean="0">
                <a:solidFill>
                  <a:schemeClr val="tx1"/>
                </a:solidFill>
                <a:latin typeface="Times New Roman" pitchFamily="18" charset="0"/>
                <a:cs typeface="Times New Roman" pitchFamily="18" charset="0"/>
              </a:rPr>
              <a:t>раз </a:t>
            </a:r>
            <a:r>
              <a:rPr lang="ru-RU" sz="2400" dirty="0" smtClean="0">
                <a:solidFill>
                  <a:schemeClr val="tx1"/>
                </a:solidFill>
                <a:latin typeface="Times New Roman" pitchFamily="18" charset="0"/>
                <a:cs typeface="Times New Roman" pitchFamily="18" charset="0"/>
              </a:rPr>
              <a:t>хочется обратить </a:t>
            </a:r>
            <a:r>
              <a:rPr lang="ru-RU" sz="2400" dirty="0" smtClean="0">
                <a:solidFill>
                  <a:schemeClr val="tx1"/>
                </a:solidFill>
                <a:latin typeface="Times New Roman" pitchFamily="18" charset="0"/>
                <a:cs typeface="Times New Roman" pitchFamily="18" charset="0"/>
              </a:rPr>
              <a:t>внимание на наиболее важную, на наш взгляд, особенность работы медперсонала в системе паллиативной помощи. </a:t>
            </a:r>
            <a:endParaRPr lang="ru-RU" sz="2400" dirty="0" smtClean="0">
              <a:solidFill>
                <a:schemeClr val="tx1"/>
              </a:solidFill>
              <a:latin typeface="Times New Roman" pitchFamily="18" charset="0"/>
              <a:cs typeface="Times New Roman" pitchFamily="18" charset="0"/>
            </a:endParaRPr>
          </a:p>
          <a:p>
            <a:pPr>
              <a:buNone/>
            </a:pPr>
            <a:r>
              <a:rPr lang="ru-RU" sz="2400" dirty="0" smtClean="0">
                <a:solidFill>
                  <a:schemeClr val="tx1"/>
                </a:solidFill>
                <a:latin typeface="Times New Roman" pitchFamily="18" charset="0"/>
                <a:cs typeface="Times New Roman" pitchFamily="18" charset="0"/>
              </a:rPr>
              <a:t>Это </a:t>
            </a:r>
            <a:r>
              <a:rPr lang="ru-RU" sz="2400" dirty="0" smtClean="0">
                <a:solidFill>
                  <a:schemeClr val="tx1"/>
                </a:solidFill>
                <a:latin typeface="Times New Roman" pitchFamily="18" charset="0"/>
                <a:cs typeface="Times New Roman" pitchFamily="18" charset="0"/>
              </a:rPr>
              <a:t>касается нравственной и психологической подготовки и соответственно внутренней уверенности медицинского персонала в том, что помочь пациенту можно всегда — независимо от того, на каком этапе заболевания он находится: когда он только что узнал о своем неизлечимом недуге и еще полон сил, или когда он находится в беспомощном состоянии, прикованным к </a:t>
            </a:r>
            <a:r>
              <a:rPr lang="ru-RU" sz="2400" dirty="0" smtClean="0">
                <a:solidFill>
                  <a:schemeClr val="tx1"/>
                </a:solidFill>
                <a:latin typeface="Times New Roman" pitchFamily="18" charset="0"/>
                <a:cs typeface="Times New Roman" pitchFamily="18" charset="0"/>
              </a:rPr>
              <a:t>постели.</a:t>
            </a:r>
          </a:p>
          <a:p>
            <a:pPr>
              <a:buNone/>
            </a:pPr>
            <a:r>
              <a:rPr lang="ru-RU" sz="2400" dirty="0" smtClean="0">
                <a:solidFill>
                  <a:schemeClr val="tx1"/>
                </a:solidFill>
                <a:latin typeface="Times New Roman" pitchFamily="18" charset="0"/>
                <a:cs typeface="Times New Roman" pitchFamily="18" charset="0"/>
              </a:rPr>
              <a:t>И даже в самый тяжелый момент, когда уже кажется, что все средства помощи использованы, надо помнить: </a:t>
            </a:r>
            <a:endParaRPr lang="ru-RU" sz="2400" dirty="0" smtClean="0">
              <a:solidFill>
                <a:schemeClr val="tx1"/>
              </a:solidFill>
              <a:latin typeface="Times New Roman" pitchFamily="18" charset="0"/>
              <a:cs typeface="Times New Roman" pitchFamily="18" charset="0"/>
            </a:endParaRPr>
          </a:p>
          <a:p>
            <a:pPr>
              <a:buNone/>
            </a:pPr>
            <a:r>
              <a:rPr lang="ru-RU" sz="2400" b="1" dirty="0" smtClean="0">
                <a:solidFill>
                  <a:srgbClr val="C00000"/>
                </a:solidFill>
                <a:latin typeface="Times New Roman" pitchFamily="18" charset="0"/>
                <a:cs typeface="Times New Roman" pitchFamily="18" charset="0"/>
              </a:rPr>
              <a:t>«</a:t>
            </a:r>
            <a:r>
              <a:rPr lang="ru-RU" sz="2400" b="1" dirty="0" smtClean="0">
                <a:solidFill>
                  <a:srgbClr val="C00000"/>
                </a:solidFill>
                <a:latin typeface="Times New Roman" pitchFamily="18" charset="0"/>
                <a:cs typeface="Times New Roman" pitchFamily="18" charset="0"/>
              </a:rPr>
              <a:t>мы можем оказать поддержку, </a:t>
            </a:r>
            <a:endParaRPr lang="ru-RU" sz="2400" b="1" dirty="0" smtClean="0">
              <a:solidFill>
                <a:srgbClr val="C00000"/>
              </a:solidFill>
              <a:latin typeface="Times New Roman" pitchFamily="18" charset="0"/>
              <a:cs typeface="Times New Roman" pitchFamily="18" charset="0"/>
            </a:endParaRPr>
          </a:p>
          <a:p>
            <a:pPr>
              <a:buNone/>
            </a:pPr>
            <a:r>
              <a:rPr lang="ru-RU" sz="2400" b="1" dirty="0" smtClean="0">
                <a:solidFill>
                  <a:srgbClr val="C00000"/>
                </a:solidFill>
                <a:latin typeface="Times New Roman" pitchFamily="18" charset="0"/>
                <a:cs typeface="Times New Roman" pitchFamily="18" charset="0"/>
              </a:rPr>
              <a:t>поделиться </a:t>
            </a:r>
            <a:r>
              <a:rPr lang="ru-RU" sz="2400" b="1" dirty="0" smtClean="0">
                <a:solidFill>
                  <a:srgbClr val="C00000"/>
                </a:solidFill>
                <a:latin typeface="Times New Roman" pitchFamily="18" charset="0"/>
                <a:cs typeface="Times New Roman" pitchFamily="18" charset="0"/>
              </a:rPr>
              <a:t>своим теплом и </a:t>
            </a:r>
            <a:endParaRPr lang="ru-RU" sz="2400" b="1" dirty="0" smtClean="0">
              <a:solidFill>
                <a:srgbClr val="C00000"/>
              </a:solidFill>
              <a:latin typeface="Times New Roman" pitchFamily="18" charset="0"/>
              <a:cs typeface="Times New Roman" pitchFamily="18" charset="0"/>
            </a:endParaRPr>
          </a:p>
          <a:p>
            <a:pPr>
              <a:buNone/>
            </a:pPr>
            <a:r>
              <a:rPr lang="ru-RU" sz="2400" b="1" dirty="0" smtClean="0">
                <a:solidFill>
                  <a:srgbClr val="C00000"/>
                </a:solidFill>
                <a:latin typeface="Times New Roman" pitchFamily="18" charset="0"/>
                <a:cs typeface="Times New Roman" pitchFamily="18" charset="0"/>
              </a:rPr>
              <a:t>находиться </a:t>
            </a:r>
            <a:r>
              <a:rPr lang="ru-RU" sz="2400" b="1" dirty="0" smtClean="0">
                <a:solidFill>
                  <a:srgbClr val="C00000"/>
                </a:solidFill>
                <a:latin typeface="Times New Roman" pitchFamily="18" charset="0"/>
                <a:cs typeface="Times New Roman" pitchFamily="18" charset="0"/>
              </a:rPr>
              <a:t>рядом до конца».</a:t>
            </a:r>
          </a:p>
          <a:p>
            <a:pPr>
              <a:buNone/>
            </a:pPr>
            <a:endParaRPr lang="ru-RU" sz="2400" dirty="0">
              <a:latin typeface="Times New Roman" pitchFamily="18" charset="0"/>
              <a:cs typeface="Times New Roman" pitchFamily="18" charset="0"/>
            </a:endParaRPr>
          </a:p>
        </p:txBody>
      </p:sp>
      <p:pic>
        <p:nvPicPr>
          <p:cNvPr id="4" name="Рисунок 3" descr="https://centrzaboty.ru/upload/medialibrary/3b1/3b125f28cffe88c530cedc1b27582c30.jpg"/>
          <p:cNvPicPr/>
          <p:nvPr/>
        </p:nvPicPr>
        <p:blipFill>
          <a:blip r:embed="rId2"/>
          <a:srcRect/>
          <a:stretch>
            <a:fillRect/>
          </a:stretch>
        </p:blipFill>
        <p:spPr bwMode="auto">
          <a:xfrm>
            <a:off x="5857884" y="4786322"/>
            <a:ext cx="304800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latin typeface="Times New Roman" pitchFamily="18" charset="0"/>
                <a:cs typeface="Times New Roman" pitchFamily="18" charset="0"/>
              </a:rPr>
              <a:t>Сестринский уход при нарушениях выделительной функции (заболеваниях мочевыделительной системы)</a:t>
            </a:r>
            <a:endParaRPr lang="ru-RU" sz="32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solidFill>
                  <a:schemeClr val="tx1"/>
                </a:solidFill>
                <a:latin typeface="Times New Roman" pitchFamily="18" charset="0"/>
                <a:cs typeface="Times New Roman" pitchFamily="18" charset="0"/>
              </a:rPr>
              <a:t>Мочевыделительная система — это система органов, формирующих, накапливающих и выделяющих мочу, а мочеиспускание — процесс опорожнения мочевого пузыря путём произвольного </a:t>
            </a:r>
            <a:r>
              <a:rPr lang="ru-RU" dirty="0" smtClean="0">
                <a:solidFill>
                  <a:schemeClr val="tx1"/>
                </a:solidFill>
                <a:latin typeface="Times New Roman" pitchFamily="18" charset="0"/>
                <a:cs typeface="Times New Roman" pitchFamily="18" charset="0"/>
              </a:rPr>
              <a:t>периодического </a:t>
            </a:r>
            <a:r>
              <a:rPr lang="ru-RU" dirty="0" smtClean="0">
                <a:solidFill>
                  <a:schemeClr val="tx1"/>
                </a:solidFill>
                <a:latin typeface="Times New Roman" pitchFamily="18" charset="0"/>
                <a:cs typeface="Times New Roman" pitchFamily="18" charset="0"/>
              </a:rPr>
              <a:t>акта испускания мочи во внешнюю среду через мочеиспускательный канал (уретру).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latin typeface="+mj-lt"/>
                <a:ea typeface="+mj-ea"/>
                <a:cs typeface="+mj-cs"/>
              </a:rPr>
              <a:t/>
            </a:r>
            <a:br>
              <a:rPr lang="ru-RU" sz="3600" b="1" dirty="0" smtClean="0">
                <a:solidFill>
                  <a:srgbClr val="C00000"/>
                </a:solidFill>
                <a:latin typeface="+mj-lt"/>
                <a:ea typeface="+mj-ea"/>
                <a:cs typeface="+mj-cs"/>
              </a:rPr>
            </a:br>
            <a:r>
              <a:rPr lang="ru-RU" sz="3600" b="1" dirty="0" smtClean="0">
                <a:solidFill>
                  <a:srgbClr val="C00000"/>
                </a:solidFill>
                <a:latin typeface="+mj-lt"/>
                <a:ea typeface="+mj-ea"/>
                <a:cs typeface="+mj-cs"/>
              </a:rPr>
              <a:t>Мочевыделительная </a:t>
            </a:r>
            <a:r>
              <a:rPr lang="ru-RU" sz="3600" b="1" dirty="0" smtClean="0">
                <a:solidFill>
                  <a:srgbClr val="C00000"/>
                </a:solidFill>
                <a:latin typeface="+mj-lt"/>
                <a:ea typeface="+mj-ea"/>
                <a:cs typeface="+mj-cs"/>
              </a:rPr>
              <a:t>система</a:t>
            </a:r>
            <a:r>
              <a:rPr lang="ru-RU" b="1" dirty="0" smtClean="0">
                <a:solidFill>
                  <a:schemeClr val="tx2"/>
                </a:solidFill>
                <a:latin typeface="+mj-lt"/>
                <a:ea typeface="+mj-ea"/>
                <a:cs typeface="+mj-cs"/>
              </a:rPr>
              <a:t/>
            </a:r>
            <a:br>
              <a:rPr lang="ru-RU" b="1" dirty="0" smtClean="0">
                <a:solidFill>
                  <a:schemeClr val="tx2"/>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800" b="1" dirty="0" smtClean="0">
                <a:solidFill>
                  <a:schemeClr val="tx1"/>
                </a:solidFill>
                <a:latin typeface="Times New Roman" pitchFamily="18" charset="0"/>
                <a:cs typeface="Times New Roman" pitchFamily="18" charset="0"/>
              </a:rPr>
              <a:t>Мочевыделительная система</a:t>
            </a:r>
            <a:r>
              <a:rPr lang="ru-RU" sz="2800" dirty="0" smtClean="0">
                <a:solidFill>
                  <a:schemeClr val="tx1"/>
                </a:solidFill>
                <a:latin typeface="Times New Roman" pitchFamily="18" charset="0"/>
                <a:cs typeface="Times New Roman" pitchFamily="18" charset="0"/>
              </a:rPr>
              <a:t> состоит из почек, мочеточников, мочевого пузыря и мочеиспускательного канала</a:t>
            </a:r>
            <a:r>
              <a:rPr lang="ru-RU" sz="2800" dirty="0" smtClean="0">
                <a:solidFill>
                  <a:schemeClr val="tx1"/>
                </a:solidFill>
                <a:latin typeface="Times New Roman" pitchFamily="18" charset="0"/>
                <a:cs typeface="Times New Roman" pitchFamily="18" charset="0"/>
              </a:rPr>
              <a:t>.</a:t>
            </a:r>
          </a:p>
          <a:p>
            <a:pPr>
              <a:buNone/>
            </a:pPr>
            <a:r>
              <a:rPr lang="ru-RU" sz="28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Её функции — формирование, накопление и выделение мочи, выведение продуктов обмена веществ, излишков воды, солей и токсинов из организма.</a:t>
            </a:r>
            <a:r>
              <a:rPr lang="ru-RU" dirty="0" smtClean="0">
                <a:solidFill>
                  <a:schemeClr val="tx1"/>
                </a:solidFill>
                <a:latin typeface="+mn-lt"/>
                <a:ea typeface="+mn-ea"/>
                <a:cs typeface="+mn-cs"/>
              </a:rPr>
              <a:t> </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200" b="1" i="1" u="sng" dirty="0" smtClean="0">
                <a:solidFill>
                  <a:srgbClr val="C00000"/>
                </a:solidFill>
                <a:latin typeface="Times New Roman" pitchFamily="18" charset="0"/>
                <a:cs typeface="Times New Roman" pitchFamily="18" charset="0"/>
              </a:rPr>
              <a:t/>
            </a:r>
            <a:br>
              <a:rPr lang="ru-RU" altLang="ru-RU" sz="3200" b="1" i="1" u="sng" dirty="0" smtClean="0">
                <a:solidFill>
                  <a:srgbClr val="C00000"/>
                </a:solidFill>
                <a:latin typeface="Times New Roman" pitchFamily="18" charset="0"/>
                <a:cs typeface="Times New Roman" pitchFamily="18" charset="0"/>
              </a:rPr>
            </a:br>
            <a:r>
              <a:rPr lang="ru-RU" altLang="ru-RU" sz="3200" b="1" i="1" u="sng" dirty="0" smtClean="0">
                <a:solidFill>
                  <a:srgbClr val="C00000"/>
                </a:solidFill>
                <a:latin typeface="Times New Roman" pitchFamily="18" charset="0"/>
                <a:cs typeface="Times New Roman" pitchFamily="18" charset="0"/>
              </a:rPr>
              <a:t>Виды лихорадки по степени подъёма температуры </a:t>
            </a:r>
            <a:r>
              <a:rPr lang="ru-RU" altLang="ru-RU" i="1" u="sng" dirty="0" smtClean="0">
                <a:solidFill>
                  <a:srgbClr val="FF0000"/>
                </a:solidFill>
              </a:rPr>
              <a:t/>
            </a:r>
            <a:br>
              <a:rPr lang="ru-RU" altLang="ru-RU" i="1" u="sng" dirty="0" smtClean="0">
                <a:solidFill>
                  <a:srgbClr val="FF0000"/>
                </a:solidFill>
              </a:rPr>
            </a:br>
            <a:endParaRPr lang="ru-RU" dirty="0"/>
          </a:p>
        </p:txBody>
      </p:sp>
      <p:sp>
        <p:nvSpPr>
          <p:cNvPr id="3" name="Содержимое 2"/>
          <p:cNvSpPr>
            <a:spLocks noGrp="1"/>
          </p:cNvSpPr>
          <p:nvPr>
            <p:ph idx="1"/>
          </p:nvPr>
        </p:nvSpPr>
        <p:spPr>
          <a:xfrm>
            <a:off x="0" y="1600200"/>
            <a:ext cx="8686800" cy="4900634"/>
          </a:xfrm>
        </p:spPr>
        <p:txBody>
          <a:bodyPr/>
          <a:lstStyle/>
          <a:p>
            <a:pPr eaLnBrk="1" hangingPunct="1">
              <a:lnSpc>
                <a:spcPct val="90000"/>
              </a:lnSpc>
              <a:buFont typeface="Wingdings" pitchFamily="2" charset="2"/>
              <a:buChar char="v"/>
            </a:pPr>
            <a:r>
              <a:rPr lang="ru-RU" altLang="ru-RU" sz="2800" dirty="0" smtClean="0">
                <a:solidFill>
                  <a:srgbClr val="7030A0"/>
                </a:solidFill>
                <a:latin typeface="Times New Roman" pitchFamily="18" charset="0"/>
                <a:cs typeface="Times New Roman" pitchFamily="18" charset="0"/>
              </a:rPr>
              <a:t>   </a:t>
            </a:r>
            <a:r>
              <a:rPr lang="ru-RU" altLang="ru-RU" sz="2800" b="1" i="1" dirty="0" smtClean="0">
                <a:solidFill>
                  <a:srgbClr val="7030A0"/>
                </a:solidFill>
                <a:latin typeface="Times New Roman" pitchFamily="18" charset="0"/>
                <a:cs typeface="Times New Roman" pitchFamily="18" charset="0"/>
              </a:rPr>
              <a:t>Субфебрильная </a:t>
            </a:r>
            <a:r>
              <a:rPr lang="ru-RU" altLang="ru-RU" sz="2800" dirty="0" smtClean="0">
                <a:latin typeface="Times New Roman" pitchFamily="18" charset="0"/>
                <a:cs typeface="Times New Roman" pitchFamily="18" charset="0"/>
              </a:rPr>
              <a:t>- температура тела </a:t>
            </a:r>
            <a:r>
              <a:rPr lang="ru-RU" altLang="ru-RU" sz="2800" b="1" dirty="0" smtClean="0">
                <a:solidFill>
                  <a:srgbClr val="FF0000"/>
                </a:solidFill>
                <a:latin typeface="Times New Roman" pitchFamily="18" charset="0"/>
                <a:cs typeface="Times New Roman" pitchFamily="18" charset="0"/>
              </a:rPr>
              <a:t>37-38°С </a:t>
            </a:r>
          </a:p>
          <a:p>
            <a:pPr eaLnBrk="1" hangingPunct="1">
              <a:lnSpc>
                <a:spcPct val="90000"/>
              </a:lnSpc>
              <a:buFont typeface="Wingdings" pitchFamily="2" charset="2"/>
              <a:buChar char="v"/>
            </a:pPr>
            <a:r>
              <a:rPr lang="ru-RU" altLang="ru-RU" sz="2800" dirty="0" smtClean="0">
                <a:solidFill>
                  <a:srgbClr val="7030A0"/>
                </a:solidFill>
                <a:latin typeface="Times New Roman" pitchFamily="18" charset="0"/>
                <a:cs typeface="Times New Roman" pitchFamily="18" charset="0"/>
              </a:rPr>
              <a:t>   </a:t>
            </a:r>
            <a:r>
              <a:rPr lang="ru-RU" altLang="ru-RU" sz="2800" b="1" i="1" dirty="0" err="1" smtClean="0">
                <a:solidFill>
                  <a:srgbClr val="7030A0"/>
                </a:solidFill>
                <a:latin typeface="Times New Roman" pitchFamily="18" charset="0"/>
                <a:cs typeface="Times New Roman" pitchFamily="18" charset="0"/>
              </a:rPr>
              <a:t>Фебрильная</a:t>
            </a:r>
            <a:r>
              <a:rPr lang="ru-RU" altLang="ru-RU" sz="2800" b="1" i="1" dirty="0" smtClean="0">
                <a:solidFill>
                  <a:srgbClr val="7030A0"/>
                </a:solidFill>
                <a:latin typeface="Times New Roman" pitchFamily="18" charset="0"/>
                <a:cs typeface="Times New Roman" pitchFamily="18" charset="0"/>
              </a:rPr>
              <a:t> (умеренная)</a:t>
            </a:r>
            <a:r>
              <a:rPr lang="ru-RU" altLang="ru-RU" sz="2800" dirty="0" smtClean="0">
                <a:solidFill>
                  <a:srgbClr val="7030A0"/>
                </a:solidFill>
                <a:latin typeface="Times New Roman" pitchFamily="18" charset="0"/>
                <a:cs typeface="Times New Roman" pitchFamily="18" charset="0"/>
              </a:rPr>
              <a:t> </a:t>
            </a:r>
            <a:r>
              <a:rPr lang="ru-RU" altLang="ru-RU" sz="2800" dirty="0" smtClean="0">
                <a:latin typeface="Times New Roman" pitchFamily="18" charset="0"/>
                <a:cs typeface="Times New Roman" pitchFamily="18" charset="0"/>
              </a:rPr>
              <a:t>- температура тела </a:t>
            </a:r>
            <a:r>
              <a:rPr lang="ru-RU" altLang="ru-RU" sz="2800" b="1" dirty="0" smtClean="0">
                <a:solidFill>
                  <a:srgbClr val="FF0000"/>
                </a:solidFill>
                <a:latin typeface="Times New Roman" pitchFamily="18" charset="0"/>
                <a:cs typeface="Times New Roman" pitchFamily="18" charset="0"/>
              </a:rPr>
              <a:t>38-39°С </a:t>
            </a:r>
          </a:p>
          <a:p>
            <a:pPr eaLnBrk="1" hangingPunct="1">
              <a:lnSpc>
                <a:spcPct val="90000"/>
              </a:lnSpc>
              <a:buFont typeface="Wingdings" pitchFamily="2" charset="2"/>
              <a:buChar char="v"/>
            </a:pPr>
            <a:r>
              <a:rPr lang="ru-RU" altLang="ru-RU" sz="2800" dirty="0" smtClean="0">
                <a:solidFill>
                  <a:srgbClr val="7030A0"/>
                </a:solidFill>
                <a:latin typeface="Times New Roman" pitchFamily="18" charset="0"/>
                <a:cs typeface="Times New Roman" pitchFamily="18" charset="0"/>
              </a:rPr>
              <a:t>   </a:t>
            </a:r>
            <a:r>
              <a:rPr lang="ru-RU" altLang="ru-RU" sz="2800" b="1" i="1" dirty="0" err="1" smtClean="0">
                <a:solidFill>
                  <a:srgbClr val="7030A0"/>
                </a:solidFill>
                <a:latin typeface="Times New Roman" pitchFamily="18" charset="0"/>
                <a:cs typeface="Times New Roman" pitchFamily="18" charset="0"/>
              </a:rPr>
              <a:t>Пиретическая</a:t>
            </a:r>
            <a:r>
              <a:rPr lang="ru-RU" altLang="ru-RU" sz="2800" b="1" i="1" dirty="0" smtClean="0">
                <a:solidFill>
                  <a:srgbClr val="7030A0"/>
                </a:solidFill>
                <a:latin typeface="Times New Roman" pitchFamily="18" charset="0"/>
                <a:cs typeface="Times New Roman" pitchFamily="18" charset="0"/>
              </a:rPr>
              <a:t> (высокая)</a:t>
            </a:r>
            <a:r>
              <a:rPr lang="ru-RU" altLang="ru-RU" sz="2800" dirty="0" smtClean="0">
                <a:solidFill>
                  <a:srgbClr val="7030A0"/>
                </a:solidFill>
                <a:latin typeface="Times New Roman" pitchFamily="18" charset="0"/>
                <a:cs typeface="Times New Roman" pitchFamily="18" charset="0"/>
              </a:rPr>
              <a:t> </a:t>
            </a:r>
            <a:r>
              <a:rPr lang="ru-RU" altLang="ru-RU" sz="2800" dirty="0" smtClean="0">
                <a:latin typeface="Times New Roman" pitchFamily="18" charset="0"/>
                <a:cs typeface="Times New Roman" pitchFamily="18" charset="0"/>
              </a:rPr>
              <a:t>- температура тела </a:t>
            </a:r>
            <a:r>
              <a:rPr lang="ru-RU" altLang="ru-RU" sz="2800" b="1" dirty="0" smtClean="0">
                <a:solidFill>
                  <a:srgbClr val="FF0000"/>
                </a:solidFill>
                <a:latin typeface="Times New Roman" pitchFamily="18" charset="0"/>
                <a:cs typeface="Times New Roman" pitchFamily="18" charset="0"/>
              </a:rPr>
              <a:t>39-41°С </a:t>
            </a:r>
          </a:p>
          <a:p>
            <a:pPr eaLnBrk="1" hangingPunct="1">
              <a:lnSpc>
                <a:spcPct val="90000"/>
              </a:lnSpc>
              <a:buFont typeface="Wingdings" pitchFamily="2" charset="2"/>
              <a:buChar char="v"/>
            </a:pPr>
            <a:r>
              <a:rPr lang="ru-RU" altLang="ru-RU" sz="2800" dirty="0" smtClean="0">
                <a:solidFill>
                  <a:srgbClr val="7030A0"/>
                </a:solidFill>
                <a:latin typeface="Times New Roman" pitchFamily="18" charset="0"/>
                <a:cs typeface="Times New Roman" pitchFamily="18" charset="0"/>
              </a:rPr>
              <a:t>   </a:t>
            </a:r>
            <a:r>
              <a:rPr lang="ru-RU" altLang="ru-RU" sz="2800" b="1" i="1" dirty="0" smtClean="0">
                <a:solidFill>
                  <a:srgbClr val="7030A0"/>
                </a:solidFill>
                <a:latin typeface="Times New Roman" pitchFamily="18" charset="0"/>
                <a:cs typeface="Times New Roman" pitchFamily="18" charset="0"/>
              </a:rPr>
              <a:t>Гиперпиретическая (чрезмерная)</a:t>
            </a:r>
            <a:r>
              <a:rPr lang="ru-RU" altLang="ru-RU" sz="2800" dirty="0" smtClean="0">
                <a:solidFill>
                  <a:srgbClr val="7030A0"/>
                </a:solidFill>
                <a:latin typeface="Times New Roman" pitchFamily="18" charset="0"/>
                <a:cs typeface="Times New Roman" pitchFamily="18" charset="0"/>
              </a:rPr>
              <a:t> </a:t>
            </a:r>
            <a:r>
              <a:rPr lang="ru-RU" altLang="ru-RU" sz="2800" dirty="0" smtClean="0">
                <a:latin typeface="Times New Roman" pitchFamily="18" charset="0"/>
                <a:cs typeface="Times New Roman" pitchFamily="18" charset="0"/>
              </a:rPr>
              <a:t>- температура тела </a:t>
            </a:r>
            <a:r>
              <a:rPr lang="ru-RU" altLang="ru-RU" sz="2800" b="1" dirty="0" smtClean="0">
                <a:solidFill>
                  <a:srgbClr val="FF0000"/>
                </a:solidFill>
                <a:latin typeface="Times New Roman" pitchFamily="18" charset="0"/>
                <a:cs typeface="Times New Roman" pitchFamily="18" charset="0"/>
              </a:rPr>
              <a:t>более 41°С </a:t>
            </a:r>
            <a:r>
              <a:rPr lang="ru-RU" altLang="ru-RU" sz="2800" dirty="0" smtClean="0">
                <a:latin typeface="Times New Roman" pitchFamily="18" charset="0"/>
                <a:cs typeface="Times New Roman" pitchFamily="18" charset="0"/>
              </a:rPr>
              <a:t>- опасна для жизни, особенно у детей</a:t>
            </a:r>
          </a:p>
          <a:p>
            <a:pPr eaLnBrk="1" hangingPunct="1">
              <a:lnSpc>
                <a:spcPct val="90000"/>
              </a:lnSpc>
            </a:pPr>
            <a:endParaRPr lang="ru-RU" altLang="ru-RU" sz="2800" i="1" u="sng" dirty="0" smtClean="0">
              <a:latin typeface="Times New Roman" pitchFamily="18" charset="0"/>
              <a:cs typeface="Times New Roman" pitchFamily="18" charset="0"/>
            </a:endParaRPr>
          </a:p>
          <a:p>
            <a:pPr eaLnBrk="1" hangingPunct="1">
              <a:lnSpc>
                <a:spcPct val="90000"/>
              </a:lnSpc>
              <a:buFontTx/>
              <a:buNone/>
            </a:pPr>
            <a:r>
              <a:rPr lang="ru-RU" altLang="ru-RU" sz="2800" i="1" u="sng" dirty="0" smtClean="0">
                <a:latin typeface="Times New Roman" pitchFamily="18" charset="0"/>
                <a:cs typeface="Times New Roman" pitchFamily="18" charset="0"/>
              </a:rPr>
              <a:t>     Гипотермией называют температуру ниже </a:t>
            </a:r>
            <a:r>
              <a:rPr lang="ru-RU" altLang="ru-RU" sz="2800" b="1" i="1" u="sng" dirty="0" smtClean="0">
                <a:solidFill>
                  <a:srgbClr val="FF0000"/>
                </a:solidFill>
                <a:latin typeface="Times New Roman" pitchFamily="18" charset="0"/>
                <a:cs typeface="Times New Roman" pitchFamily="18" charset="0"/>
              </a:rPr>
              <a:t>36°С.</a:t>
            </a:r>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188913"/>
            <a:ext cx="8229600" cy="1511300"/>
          </a:xfrm>
        </p:spPr>
        <p:txBody>
          <a:bodyPr/>
          <a:lstStyle/>
          <a:p>
            <a:pPr eaLnBrk="1" hangingPunct="1"/>
            <a:r>
              <a:rPr lang="ru-RU" sz="3600" b="1" dirty="0" smtClean="0">
                <a:solidFill>
                  <a:srgbClr val="C00000"/>
                </a:solidFill>
                <a:latin typeface="Times New Roman" pitchFamily="18" charset="0"/>
                <a:cs typeface="Times New Roman" pitchFamily="18" charset="0"/>
              </a:rPr>
              <a:t>Особенности </a:t>
            </a:r>
            <a:r>
              <a:rPr lang="ru-RU" sz="3600" b="1" dirty="0" smtClean="0">
                <a:solidFill>
                  <a:srgbClr val="C00000"/>
                </a:solidFill>
                <a:latin typeface="Times New Roman" pitchFamily="18" charset="0"/>
                <a:cs typeface="Times New Roman" pitchFamily="18" charset="0"/>
              </a:rPr>
              <a:t>мочевыделительной системы:</a:t>
            </a:r>
          </a:p>
        </p:txBody>
      </p:sp>
      <p:sp>
        <p:nvSpPr>
          <p:cNvPr id="3075" name="Rectangle 3"/>
          <p:cNvSpPr>
            <a:spLocks noGrp="1" noChangeArrowheads="1"/>
          </p:cNvSpPr>
          <p:nvPr>
            <p:ph type="body" idx="1"/>
          </p:nvPr>
        </p:nvSpPr>
        <p:spPr>
          <a:xfrm>
            <a:off x="285720" y="1571612"/>
            <a:ext cx="8229600" cy="4681537"/>
          </a:xfrm>
        </p:spPr>
        <p:txBody>
          <a:bodyPr/>
          <a:lstStyle/>
          <a:p>
            <a:pPr>
              <a:buNone/>
            </a:pPr>
            <a:r>
              <a:rPr lang="ru-RU" sz="2000" b="1" dirty="0" smtClean="0">
                <a:solidFill>
                  <a:schemeClr val="tx1"/>
                </a:solidFill>
                <a:latin typeface="Times New Roman" pitchFamily="18" charset="0"/>
                <a:cs typeface="Times New Roman" pitchFamily="18" charset="0"/>
              </a:rPr>
              <a:t>Почки</a:t>
            </a:r>
            <a:r>
              <a:rPr lang="ru-RU" sz="2000" dirty="0" smtClean="0">
                <a:solidFill>
                  <a:schemeClr val="tx1"/>
                </a:solidFill>
                <a:latin typeface="Times New Roman" pitchFamily="18" charset="0"/>
                <a:cs typeface="Times New Roman" pitchFamily="18" charset="0"/>
              </a:rPr>
              <a:t> — парный орган, отвечает за фильтрацию крови и образование мочи. </a:t>
            </a:r>
          </a:p>
          <a:p>
            <a:pPr>
              <a:buNone/>
            </a:pPr>
            <a:r>
              <a:rPr lang="ru-RU" sz="2000" b="1" dirty="0" smtClean="0">
                <a:solidFill>
                  <a:schemeClr val="tx1"/>
                </a:solidFill>
                <a:latin typeface="Times New Roman" pitchFamily="18" charset="0"/>
                <a:cs typeface="Times New Roman" pitchFamily="18" charset="0"/>
              </a:rPr>
              <a:t>Мочеточники</a:t>
            </a:r>
            <a:r>
              <a:rPr lang="ru-RU" sz="2000" dirty="0" smtClean="0">
                <a:solidFill>
                  <a:schemeClr val="tx1"/>
                </a:solidFill>
                <a:latin typeface="Times New Roman" pitchFamily="18" charset="0"/>
                <a:cs typeface="Times New Roman" pitchFamily="18" charset="0"/>
              </a:rPr>
              <a:t> — полые трубки, соединяющие почки с мочевым пузырём. </a:t>
            </a:r>
          </a:p>
          <a:p>
            <a:pPr>
              <a:buNone/>
            </a:pPr>
            <a:r>
              <a:rPr lang="ru-RU" sz="2000" b="1" dirty="0" smtClean="0">
                <a:solidFill>
                  <a:schemeClr val="tx1"/>
                </a:solidFill>
                <a:latin typeface="Times New Roman" pitchFamily="18" charset="0"/>
                <a:cs typeface="Times New Roman" pitchFamily="18" charset="0"/>
              </a:rPr>
              <a:t>Мочевой пузырь</a:t>
            </a:r>
            <a:r>
              <a:rPr lang="ru-RU" sz="2000" dirty="0" smtClean="0">
                <a:solidFill>
                  <a:schemeClr val="tx1"/>
                </a:solidFill>
                <a:latin typeface="Times New Roman" pitchFamily="18" charset="0"/>
                <a:cs typeface="Times New Roman" pitchFamily="18" charset="0"/>
              </a:rPr>
              <a:t> — полый орган, служит резервуаром для накопления мочи. </a:t>
            </a:r>
          </a:p>
          <a:p>
            <a:pPr>
              <a:buNone/>
            </a:pPr>
            <a:r>
              <a:rPr lang="ru-RU" sz="2000" b="1" dirty="0" smtClean="0">
                <a:solidFill>
                  <a:schemeClr val="tx1"/>
                </a:solidFill>
                <a:latin typeface="Times New Roman" pitchFamily="18" charset="0"/>
                <a:cs typeface="Times New Roman" pitchFamily="18" charset="0"/>
              </a:rPr>
              <a:t>Мочеиспускательный канал (уретра)</a:t>
            </a:r>
            <a:r>
              <a:rPr lang="ru-RU" sz="2000" dirty="0" smtClean="0">
                <a:solidFill>
                  <a:schemeClr val="tx1"/>
                </a:solidFill>
                <a:latin typeface="Times New Roman" pitchFamily="18" charset="0"/>
                <a:cs typeface="Times New Roman" pitchFamily="18" charset="0"/>
              </a:rPr>
              <a:t> — тонкая трубка, по которой моча вытекает наружу. У женщин мочеиспускательный канал короткий (около 4 см), у мужчин — узкий и длинный, служит для выделения не только мочи, но и семенной жидкости.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https://avatars.mds.yandex.net/i?id=bb173c65a779f77fef5ea4cd58336108_l-4055877-images-thumbs&amp;n=13"/>
          <p:cNvPicPr>
            <a:picLocks noChangeAspect="1" noChangeArrowheads="1"/>
          </p:cNvPicPr>
          <p:nvPr/>
        </p:nvPicPr>
        <p:blipFill>
          <a:blip r:embed="rId2"/>
          <a:srcRect/>
          <a:stretch>
            <a:fillRect/>
          </a:stretch>
        </p:blipFill>
        <p:spPr bwMode="auto">
          <a:xfrm>
            <a:off x="1714480" y="35400"/>
            <a:ext cx="6464409" cy="610824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latin typeface="+mj-lt"/>
                <a:ea typeface="+mj-ea"/>
                <a:cs typeface="+mj-cs"/>
              </a:rPr>
              <a:t/>
            </a:r>
            <a:br>
              <a:rPr lang="ru-RU" b="1" dirty="0" smtClean="0">
                <a:solidFill>
                  <a:schemeClr val="tx2"/>
                </a:solidFill>
                <a:latin typeface="+mj-lt"/>
                <a:ea typeface="+mj-ea"/>
                <a:cs typeface="+mj-cs"/>
              </a:rPr>
            </a:br>
            <a:r>
              <a:rPr lang="ru-RU" b="1" dirty="0" smtClean="0">
                <a:solidFill>
                  <a:srgbClr val="C00000"/>
                </a:solidFill>
                <a:latin typeface="Times New Roman" pitchFamily="18" charset="0"/>
                <a:cs typeface="Times New Roman" pitchFamily="18" charset="0"/>
              </a:rPr>
              <a:t>Мочеиспускание</a:t>
            </a:r>
            <a:r>
              <a:rPr lang="ru-RU" b="1" dirty="0" smtClean="0">
                <a:solidFill>
                  <a:srgbClr val="C00000"/>
                </a:solidFill>
                <a:latin typeface="Times New Roman" pitchFamily="18" charset="0"/>
                <a:cs typeface="Times New Roman" pitchFamily="18" charset="0"/>
              </a:rPr>
              <a:t/>
            </a:r>
            <a:br>
              <a:rPr lang="ru-RU" b="1" dirty="0" smtClean="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b="1" dirty="0" smtClean="0">
                <a:solidFill>
                  <a:schemeClr val="tx1"/>
                </a:solidFill>
                <a:latin typeface="+mn-lt"/>
                <a:ea typeface="+mn-ea"/>
                <a:cs typeface="+mn-cs"/>
              </a:rPr>
              <a:t>Мочеиспускание</a:t>
            </a:r>
            <a:r>
              <a:rPr lang="ru-RU" dirty="0" smtClean="0">
                <a:solidFill>
                  <a:schemeClr val="tx1"/>
                </a:solidFill>
                <a:latin typeface="+mn-lt"/>
                <a:ea typeface="+mn-ea"/>
                <a:cs typeface="+mn-cs"/>
              </a:rPr>
              <a:t> — это процесс выделения мочи из мочевого пузыря через мочеиспускательный канал (уретру) наружу. У здоровых людей процесс мочеиспускания происходит осознанно. </a:t>
            </a:r>
          </a:p>
          <a:p>
            <a:pPr>
              <a:buNone/>
            </a:pP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lstStyle/>
          <a:p>
            <a:r>
              <a:rPr lang="ru-RU" sz="4000" dirty="0" smtClean="0">
                <a:solidFill>
                  <a:schemeClr val="tx1"/>
                </a:solidFill>
                <a:latin typeface="Times New Roman" pitchFamily="18" charset="0"/>
                <a:cs typeface="Times New Roman" pitchFamily="18" charset="0"/>
              </a:rPr>
              <a:t/>
            </a:r>
            <a:br>
              <a:rPr lang="ru-RU" sz="4000" dirty="0" smtClean="0">
                <a:solidFill>
                  <a:schemeClr val="tx1"/>
                </a:solidFill>
                <a:latin typeface="Times New Roman" pitchFamily="18" charset="0"/>
                <a:cs typeface="Times New Roman" pitchFamily="18" charset="0"/>
              </a:rPr>
            </a:br>
            <a:r>
              <a:rPr lang="ru-RU" sz="4000" b="1" dirty="0" smtClean="0">
                <a:solidFill>
                  <a:srgbClr val="C00000"/>
                </a:solidFill>
                <a:latin typeface="Times New Roman" pitchFamily="18" charset="0"/>
                <a:cs typeface="Times New Roman" pitchFamily="18" charset="0"/>
              </a:rPr>
              <a:t>Некоторые </a:t>
            </a:r>
            <a:r>
              <a:rPr lang="ru-RU" sz="4000" b="1" dirty="0" smtClean="0">
                <a:solidFill>
                  <a:srgbClr val="C00000"/>
                </a:solidFill>
                <a:latin typeface="Times New Roman" pitchFamily="18" charset="0"/>
                <a:cs typeface="Times New Roman" pitchFamily="18" charset="0"/>
              </a:rPr>
              <a:t>особенности мочеиспускания:</a:t>
            </a:r>
            <a:br>
              <a:rPr lang="ru-RU" sz="4000" b="1" dirty="0" smtClean="0">
                <a:solidFill>
                  <a:srgbClr val="C00000"/>
                </a:solidFill>
                <a:latin typeface="Times New Roman" pitchFamily="18" charset="0"/>
                <a:cs typeface="Times New Roman" pitchFamily="18" charset="0"/>
              </a:rPr>
            </a:b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endParaRPr lang="ru-RU" sz="1800" b="1" dirty="0" smtClean="0">
              <a:solidFill>
                <a:schemeClr val="tx1"/>
              </a:solidFill>
              <a:latin typeface="Times New Roman" pitchFamily="18" charset="0"/>
              <a:cs typeface="Times New Roman" pitchFamily="18" charset="0"/>
            </a:endParaRPr>
          </a:p>
          <a:p>
            <a:pPr>
              <a:buNone/>
            </a:pPr>
            <a:r>
              <a:rPr lang="ru-RU" sz="1800" b="1" dirty="0" smtClean="0">
                <a:solidFill>
                  <a:schemeClr val="tx1"/>
                </a:solidFill>
                <a:latin typeface="Times New Roman" pitchFamily="18" charset="0"/>
                <a:cs typeface="Times New Roman" pitchFamily="18" charset="0"/>
              </a:rPr>
              <a:t>Рефлекторный акт</a:t>
            </a:r>
            <a:r>
              <a:rPr lang="ru-RU" sz="1800" dirty="0" smtClean="0">
                <a:solidFill>
                  <a:schemeClr val="tx1"/>
                </a:solidFill>
                <a:latin typeface="Times New Roman" pitchFamily="18" charset="0"/>
                <a:cs typeface="Times New Roman" pitchFamily="18" charset="0"/>
              </a:rPr>
              <a:t> — запускается рецепторами натяжения в стенке мочевого пузыря, посылающими в головной мозг сигнал о наполнении пузыря.</a:t>
            </a:r>
          </a:p>
          <a:p>
            <a:pPr>
              <a:buNone/>
            </a:pPr>
            <a:r>
              <a:rPr lang="ru-RU" sz="1800" b="1" dirty="0" smtClean="0">
                <a:solidFill>
                  <a:schemeClr val="tx1"/>
                </a:solidFill>
                <a:latin typeface="Times New Roman" pitchFamily="18" charset="0"/>
                <a:cs typeface="Times New Roman" pitchFamily="18" charset="0"/>
              </a:rPr>
              <a:t>Поток мочи</a:t>
            </a:r>
            <a:r>
              <a:rPr lang="ru-RU" sz="1800" dirty="0" smtClean="0">
                <a:solidFill>
                  <a:schemeClr val="tx1"/>
                </a:solidFill>
                <a:latin typeface="Times New Roman" pitchFamily="18" charset="0"/>
                <a:cs typeface="Times New Roman" pitchFamily="18" charset="0"/>
              </a:rPr>
              <a:t> при её выделении из мочевого пузыря регулируется круговыми мышцами-сфинктерами. При начале опорожнения мочевого пузыря его сфинктер расслабляется, а мышцы стенки сокращаются, создавая поток мочи.</a:t>
            </a:r>
          </a:p>
          <a:p>
            <a:pPr>
              <a:buNone/>
            </a:pPr>
            <a:r>
              <a:rPr lang="ru-RU" sz="1800" b="1" dirty="0" smtClean="0">
                <a:solidFill>
                  <a:schemeClr val="tx1"/>
                </a:solidFill>
                <a:latin typeface="Times New Roman" pitchFamily="18" charset="0"/>
                <a:cs typeface="Times New Roman" pitchFamily="18" charset="0"/>
              </a:rPr>
              <a:t>У мужчин</a:t>
            </a:r>
            <a:r>
              <a:rPr lang="ru-RU" sz="1800" dirty="0" smtClean="0">
                <a:solidFill>
                  <a:schemeClr val="tx1"/>
                </a:solidFill>
                <a:latin typeface="Times New Roman" pitchFamily="18" charset="0"/>
                <a:cs typeface="Times New Roman" pitchFamily="18" charset="0"/>
              </a:rPr>
              <a:t> мочеиспускательный канал служит помимо выведения мочи для выведения семенной жидкости и проходит через образующую эту жидкость предстательную железу (простату). </a:t>
            </a:r>
            <a:r>
              <a:rPr lang="ru-RU" sz="1800" b="1" dirty="0" smtClean="0">
                <a:solidFill>
                  <a:schemeClr val="tx1"/>
                </a:solidFill>
                <a:latin typeface="Times New Roman" pitchFamily="18" charset="0"/>
                <a:cs typeface="Times New Roman" pitchFamily="18" charset="0"/>
              </a:rPr>
              <a:t>У женщин</a:t>
            </a:r>
            <a:r>
              <a:rPr lang="ru-RU" sz="1800" dirty="0" smtClean="0">
                <a:solidFill>
                  <a:schemeClr val="tx1"/>
                </a:solidFill>
                <a:latin typeface="Times New Roman" pitchFamily="18" charset="0"/>
                <a:cs typeface="Times New Roman" pitchFamily="18" charset="0"/>
              </a:rPr>
              <a:t> канал проходит исключительно внутри неё.</a:t>
            </a:r>
          </a:p>
          <a:p>
            <a:pPr>
              <a:buNone/>
            </a:pP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s://avatars.mds.yandex.net/i?id=d90383b2d14303b7ce2828fb070abfc7_l-5273469-images-thumbs&amp;n=13"/>
          <p:cNvPicPr>
            <a:picLocks noChangeAspect="1" noChangeArrowheads="1"/>
          </p:cNvPicPr>
          <p:nvPr/>
        </p:nvPicPr>
        <p:blipFill>
          <a:blip r:embed="rId2"/>
          <a:srcRect/>
          <a:stretch>
            <a:fillRect/>
          </a:stretch>
        </p:blipFill>
        <p:spPr bwMode="auto">
          <a:xfrm>
            <a:off x="285720" y="428604"/>
            <a:ext cx="7575317" cy="567409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b="1" dirty="0" smtClean="0">
                <a:solidFill>
                  <a:srgbClr val="C00000"/>
                </a:solidFill>
                <a:latin typeface="Times New Roman" pitchFamily="18" charset="0"/>
                <a:cs typeface="Times New Roman" pitchFamily="18" charset="0"/>
              </a:rPr>
              <a:t>Аспекты </a:t>
            </a:r>
            <a:r>
              <a:rPr lang="ru-RU" sz="2800" b="1" dirty="0" smtClean="0">
                <a:solidFill>
                  <a:srgbClr val="C00000"/>
                </a:solidFill>
                <a:latin typeface="Times New Roman" pitchFamily="18" charset="0"/>
                <a:cs typeface="Times New Roman" pitchFamily="18" charset="0"/>
              </a:rPr>
              <a:t>сестринского ухода при нарушениях выделительной функции:</a:t>
            </a:r>
            <a:r>
              <a:rPr lang="ru-RU" dirty="0" smtClean="0">
                <a:solidFill>
                  <a:schemeClr val="tx2"/>
                </a:solidFill>
                <a:latin typeface="+mj-lt"/>
                <a:ea typeface="+mj-ea"/>
                <a:cs typeface="+mj-cs"/>
              </a:rPr>
              <a:t/>
            </a:r>
            <a:br>
              <a:rPr lang="ru-RU" dirty="0" smtClean="0">
                <a:solidFill>
                  <a:schemeClr val="tx2"/>
                </a:solidFill>
                <a:latin typeface="+mj-lt"/>
                <a:ea typeface="+mj-ea"/>
                <a:cs typeface="+mj-cs"/>
              </a:rPr>
            </a:br>
            <a:endParaRPr lang="ru-RU" dirty="0"/>
          </a:p>
        </p:txBody>
      </p:sp>
      <p:sp>
        <p:nvSpPr>
          <p:cNvPr id="3" name="Содержимое 2"/>
          <p:cNvSpPr>
            <a:spLocks noGrp="1"/>
          </p:cNvSpPr>
          <p:nvPr>
            <p:ph idx="1"/>
          </p:nvPr>
        </p:nvSpPr>
        <p:spPr>
          <a:xfrm>
            <a:off x="457200" y="1600200"/>
            <a:ext cx="8401080" cy="5114948"/>
          </a:xfrm>
        </p:spPr>
        <p:txBody>
          <a:bodyPr/>
          <a:lstStyle/>
          <a:p>
            <a:r>
              <a:rPr lang="ru-RU" sz="1800" b="1" dirty="0" smtClean="0">
                <a:solidFill>
                  <a:schemeClr val="tx1"/>
                </a:solidFill>
                <a:latin typeface="Times New Roman" pitchFamily="18" charset="0"/>
                <a:cs typeface="Times New Roman" pitchFamily="18" charset="0"/>
              </a:rPr>
              <a:t>Наблюдение за пациентом</a:t>
            </a:r>
            <a:r>
              <a:rPr lang="ru-RU" sz="1800" dirty="0" smtClean="0">
                <a:solidFill>
                  <a:schemeClr val="tx1"/>
                </a:solidFill>
                <a:latin typeface="Times New Roman" pitchFamily="18" charset="0"/>
                <a:cs typeface="Times New Roman" pitchFamily="18" charset="0"/>
              </a:rPr>
              <a:t>. Медсестра должна внимательно выслушать пациента, обратить внимание на наличие болей или дискомфортных ощущений в поясничной области, изменение цвета мочи, расстройства мочеиспускания. </a:t>
            </a:r>
          </a:p>
          <a:p>
            <a:r>
              <a:rPr lang="ru-RU" sz="1800" b="1" dirty="0" smtClean="0">
                <a:solidFill>
                  <a:schemeClr val="tx1"/>
                </a:solidFill>
                <a:latin typeface="Times New Roman" pitchFamily="18" charset="0"/>
                <a:cs typeface="Times New Roman" pitchFamily="18" charset="0"/>
              </a:rPr>
              <a:t>Обеспечение выполнения назначенного врачом двигательного режима и режима питания</a:t>
            </a:r>
            <a:r>
              <a:rPr lang="ru-RU" sz="1800" dirty="0" smtClean="0">
                <a:solidFill>
                  <a:schemeClr val="tx1"/>
                </a:solidFill>
                <a:latin typeface="Times New Roman" pitchFamily="18" charset="0"/>
                <a:cs typeface="Times New Roman" pitchFamily="18" charset="0"/>
              </a:rPr>
              <a:t>. Например, при остром </a:t>
            </a:r>
            <a:r>
              <a:rPr lang="ru-RU" sz="1800" dirty="0" err="1" smtClean="0">
                <a:solidFill>
                  <a:schemeClr val="tx1"/>
                </a:solidFill>
                <a:latin typeface="Times New Roman" pitchFamily="18" charset="0"/>
                <a:cs typeface="Times New Roman" pitchFamily="18" charset="0"/>
              </a:rPr>
              <a:t>пиелонефрите</a:t>
            </a:r>
            <a:r>
              <a:rPr lang="ru-RU" sz="1800" dirty="0" smtClean="0">
                <a:solidFill>
                  <a:schemeClr val="tx1"/>
                </a:solidFill>
                <a:latin typeface="Times New Roman" pitchFamily="18" charset="0"/>
                <a:cs typeface="Times New Roman" pitchFamily="18" charset="0"/>
              </a:rPr>
              <a:t> режим назначают в зависимости от тяжести заболевания: в остром периоде — постельный, после уменьшения болей в поясничной области, дизурии, снижения температуры тела — более свободный. </a:t>
            </a:r>
          </a:p>
          <a:p>
            <a:r>
              <a:rPr lang="ru-RU" sz="1800" b="1" dirty="0" smtClean="0">
                <a:solidFill>
                  <a:schemeClr val="tx1"/>
                </a:solidFill>
                <a:latin typeface="Times New Roman" pitchFamily="18" charset="0"/>
                <a:cs typeface="Times New Roman" pitchFamily="18" charset="0"/>
              </a:rPr>
              <a:t>Своевременный и правильный приём лекарственных препаратов</a:t>
            </a:r>
            <a:r>
              <a:rPr lang="ru-RU" sz="1800" dirty="0" smtClean="0">
                <a:solidFill>
                  <a:schemeClr val="tx1"/>
                </a:solidFill>
                <a:latin typeface="Times New Roman" pitchFamily="18" charset="0"/>
                <a:cs typeface="Times New Roman" pitchFamily="18" charset="0"/>
              </a:rPr>
              <a:t> и контроль побочных эффектов лекарственной терапии. </a:t>
            </a:r>
          </a:p>
          <a:p>
            <a:r>
              <a:rPr lang="ru-RU" sz="1800" b="1" dirty="0" smtClean="0">
                <a:solidFill>
                  <a:schemeClr val="tx1"/>
                </a:solidFill>
                <a:latin typeface="Times New Roman" pitchFamily="18" charset="0"/>
                <a:cs typeface="Times New Roman" pitchFamily="18" charset="0"/>
              </a:rPr>
              <a:t>Контроль артериального давления, ЧДД, пульса, массы тела</a:t>
            </a:r>
            <a:r>
              <a:rPr lang="ru-RU" sz="1800" dirty="0" smtClean="0">
                <a:solidFill>
                  <a:schemeClr val="tx1"/>
                </a:solidFill>
                <a:latin typeface="Times New Roman" pitchFamily="18" charset="0"/>
                <a:cs typeface="Times New Roman" pitchFamily="18" charset="0"/>
              </a:rPr>
              <a:t> и величины суточного диуреза. </a:t>
            </a:r>
          </a:p>
          <a:p>
            <a:r>
              <a:rPr lang="ru-RU" sz="1800" b="1" dirty="0" smtClean="0">
                <a:solidFill>
                  <a:schemeClr val="tx1"/>
                </a:solidFill>
                <a:latin typeface="Times New Roman" pitchFamily="18" charset="0"/>
                <a:cs typeface="Times New Roman" pitchFamily="18" charset="0"/>
              </a:rPr>
              <a:t>Подготовка пациентов к лабораторным и функциональным методам исследования</a:t>
            </a:r>
            <a:r>
              <a:rPr lang="ru-RU" sz="1800" dirty="0" smtClean="0">
                <a:solidFill>
                  <a:schemeClr val="tx1"/>
                </a:solidFill>
                <a:latin typeface="Times New Roman" pitchFamily="18" charset="0"/>
                <a:cs typeface="Times New Roman" pitchFamily="18" charset="0"/>
              </a:rPr>
              <a:t> почек.</a:t>
            </a:r>
          </a:p>
          <a:p>
            <a:r>
              <a:rPr lang="ru-RU" sz="1800" b="1" dirty="0" smtClean="0">
                <a:solidFill>
                  <a:schemeClr val="tx1"/>
                </a:solidFill>
                <a:latin typeface="Times New Roman" pitchFamily="18" charset="0"/>
                <a:cs typeface="Times New Roman" pitchFamily="18" charset="0"/>
              </a:rPr>
              <a:t>Оказание доврачебной помощи</a:t>
            </a:r>
            <a:r>
              <a:rPr lang="ru-RU" sz="1800" dirty="0" smtClean="0">
                <a:solidFill>
                  <a:schemeClr val="tx1"/>
                </a:solidFill>
                <a:latin typeface="Times New Roman" pitchFamily="18" charset="0"/>
                <a:cs typeface="Times New Roman" pitchFamily="18" charset="0"/>
              </a:rPr>
              <a:t> при неотложных состояниях (острой задержке мочи, приступе почечной колики). </a:t>
            </a:r>
          </a:p>
          <a:p>
            <a:pPr>
              <a:buNone/>
            </a:pP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rgbClr val="C00000"/>
                </a:solidFill>
                <a:latin typeface="Times New Roman" pitchFamily="18" charset="0"/>
                <a:cs typeface="Times New Roman" pitchFamily="18" charset="0"/>
              </a:rPr>
              <a:t>При </a:t>
            </a:r>
            <a:r>
              <a:rPr lang="ru-RU" sz="3600" b="1" dirty="0" smtClean="0">
                <a:solidFill>
                  <a:srgbClr val="C00000"/>
                </a:solidFill>
                <a:latin typeface="Times New Roman" pitchFamily="18" charset="0"/>
                <a:cs typeface="Times New Roman" pitchFamily="18" charset="0"/>
              </a:rPr>
              <a:t>недержании мочи медсестра может:</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ru-RU" sz="2000" dirty="0" smtClean="0">
                <a:solidFill>
                  <a:schemeClr val="tx1"/>
                </a:solidFill>
                <a:latin typeface="Times New Roman" pitchFamily="18" charset="0"/>
                <a:cs typeface="Times New Roman" pitchFamily="18" charset="0"/>
              </a:rPr>
              <a:t>регулярно менять подгузники, впитывающие трусы, прокладки и тампоны;</a:t>
            </a:r>
          </a:p>
          <a:p>
            <a:pPr lvl="0"/>
            <a:r>
              <a:rPr lang="ru-RU" sz="2000" dirty="0" smtClean="0">
                <a:solidFill>
                  <a:schemeClr val="tx1"/>
                </a:solidFill>
                <a:latin typeface="Times New Roman" pitchFamily="18" charset="0"/>
                <a:cs typeface="Times New Roman" pitchFamily="18" charset="0"/>
              </a:rPr>
              <a:t>при необходимости — помогать в соблюдении гигиены интимных мест;</a:t>
            </a:r>
          </a:p>
          <a:p>
            <a:pPr lvl="0"/>
            <a:r>
              <a:rPr lang="ru-RU" sz="2000" dirty="0" smtClean="0">
                <a:solidFill>
                  <a:schemeClr val="tx1"/>
                </a:solidFill>
                <a:latin typeface="Times New Roman" pitchFamily="18" charset="0"/>
                <a:cs typeface="Times New Roman" pitchFamily="18" charset="0"/>
              </a:rPr>
              <a:t>поддерживать чистоту и порядок вокруг пациента, проводить влажную уборку, регулярное проветривание помещения;</a:t>
            </a:r>
          </a:p>
          <a:p>
            <a:pPr lvl="0"/>
            <a:r>
              <a:rPr lang="ru-RU" sz="2000" dirty="0" smtClean="0">
                <a:solidFill>
                  <a:schemeClr val="tx1"/>
                </a:solidFill>
                <a:latin typeface="Times New Roman" pitchFamily="18" charset="0"/>
                <a:cs typeface="Times New Roman" pitchFamily="18" charset="0"/>
              </a:rPr>
              <a:t>контролировать приём жидкости и режим питания;</a:t>
            </a:r>
          </a:p>
          <a:p>
            <a:pPr lvl="0"/>
            <a:r>
              <a:rPr lang="ru-RU" sz="2000" dirty="0" smtClean="0">
                <a:solidFill>
                  <a:schemeClr val="tx1"/>
                </a:solidFill>
                <a:latin typeface="Times New Roman" pitchFamily="18" charset="0"/>
                <a:cs typeface="Times New Roman" pitchFamily="18" charset="0"/>
              </a:rPr>
              <a:t>мотивировать и помогать пациенту для выполнения упражнений, направленных на укрепление мышц мочевого пузыря и таза.</a:t>
            </a:r>
          </a:p>
          <a:p>
            <a:pPr>
              <a:buNone/>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4000" b="1" dirty="0" smtClean="0">
                <a:solidFill>
                  <a:srgbClr val="C00000"/>
                </a:solidFill>
                <a:latin typeface="Times New Roman" pitchFamily="18" charset="0"/>
                <a:cs typeface="Times New Roman" pitchFamily="18" charset="0"/>
              </a:rPr>
              <a:t>При </a:t>
            </a:r>
            <a:r>
              <a:rPr lang="ru-RU" sz="4000" b="1" dirty="0" smtClean="0">
                <a:solidFill>
                  <a:srgbClr val="C00000"/>
                </a:solidFill>
                <a:latin typeface="Times New Roman" pitchFamily="18" charset="0"/>
                <a:cs typeface="Times New Roman" pitchFamily="18" charset="0"/>
              </a:rPr>
              <a:t>задержке мочи</a:t>
            </a:r>
            <a:r>
              <a:rPr lang="ru-RU" sz="4000" dirty="0" smtClean="0">
                <a:solidFill>
                  <a:srgbClr val="C00000"/>
                </a:solidFill>
                <a:latin typeface="Times New Roman" pitchFamily="18" charset="0"/>
                <a:cs typeface="Times New Roman" pitchFamily="18" charset="0"/>
              </a:rPr>
              <a:t> медсестра может:</a:t>
            </a:r>
            <a:r>
              <a:rPr lang="ru-RU" sz="3200" dirty="0" smtClean="0">
                <a:solidFill>
                  <a:srgbClr val="C00000"/>
                </a:solidFill>
                <a:latin typeface="Times New Roman" pitchFamily="18" charset="0"/>
                <a:cs typeface="Times New Roman" pitchFamily="18" charset="0"/>
              </a:rPr>
              <a:t/>
            </a:r>
            <a:br>
              <a:rPr lang="ru-RU" sz="3200" dirty="0" smtClean="0">
                <a:solidFill>
                  <a:srgbClr val="C00000"/>
                </a:solidFill>
                <a:latin typeface="Times New Roman" pitchFamily="18" charset="0"/>
                <a:cs typeface="Times New Roman" pitchFamily="18" charset="0"/>
              </a:rPr>
            </a:b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ru-RU" sz="2400" dirty="0" smtClean="0">
                <a:solidFill>
                  <a:schemeClr val="tx1"/>
                </a:solidFill>
                <a:latin typeface="Times New Roman" pitchFamily="18" charset="0"/>
                <a:cs typeface="Times New Roman" pitchFamily="18" charset="0"/>
              </a:rPr>
              <a:t>следить за режимом приёма жидкости и режимом питания, напоминать о необходимости пить больше жидкости;</a:t>
            </a:r>
          </a:p>
          <a:p>
            <a:pPr lvl="0"/>
            <a:r>
              <a:rPr lang="ru-RU" sz="2400" dirty="0" smtClean="0">
                <a:solidFill>
                  <a:schemeClr val="tx1"/>
                </a:solidFill>
                <a:latin typeface="Times New Roman" pitchFamily="18" charset="0"/>
                <a:cs typeface="Times New Roman" pitchFamily="18" charset="0"/>
              </a:rPr>
              <a:t>обеспечивать комфортные условия для мочеиспускания, при необходимости помочь найти удобную позу;</a:t>
            </a:r>
          </a:p>
          <a:p>
            <a:pPr lvl="0"/>
            <a:r>
              <a:rPr lang="ru-RU" sz="2400" dirty="0" smtClean="0">
                <a:solidFill>
                  <a:schemeClr val="tx1"/>
                </a:solidFill>
                <a:latin typeface="Times New Roman" pitchFamily="18" charset="0"/>
                <a:cs typeface="Times New Roman" pitchFamily="18" charset="0"/>
              </a:rPr>
              <a:t>проводить процедуры, направленные на облегчение мочеиспускания (например, тёплые компрессы или массаж для расслабления мышц);</a:t>
            </a:r>
          </a:p>
          <a:p>
            <a:pPr lvl="0"/>
            <a:r>
              <a:rPr lang="ru-RU" sz="2400" dirty="0" smtClean="0">
                <a:solidFill>
                  <a:schemeClr val="tx1"/>
                </a:solidFill>
                <a:latin typeface="Times New Roman" pitchFamily="18" charset="0"/>
                <a:cs typeface="Times New Roman" pitchFamily="18" charset="0"/>
              </a:rPr>
              <a:t>помогать в выполнении лекарственных назначений врача.</a:t>
            </a:r>
          </a:p>
          <a:p>
            <a:pPr>
              <a:buNone/>
            </a:pP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latin typeface="Times New Roman" pitchFamily="18" charset="0"/>
                <a:cs typeface="Times New Roman" pitchFamily="18" charset="0"/>
              </a:rPr>
              <a:t/>
            </a:r>
            <a:br>
              <a:rPr lang="ru-RU" b="1" dirty="0" smtClean="0">
                <a:solidFill>
                  <a:schemeClr val="tx2"/>
                </a:solidFill>
                <a:latin typeface="Times New Roman" pitchFamily="18" charset="0"/>
                <a:cs typeface="Times New Roman" pitchFamily="18" charset="0"/>
              </a:rPr>
            </a:br>
            <a:r>
              <a:rPr lang="ru-RU" b="1" dirty="0" smtClean="0">
                <a:solidFill>
                  <a:srgbClr val="C00000"/>
                </a:solidFill>
                <a:latin typeface="Times New Roman" pitchFamily="18" charset="0"/>
                <a:cs typeface="Times New Roman" pitchFamily="18" charset="0"/>
              </a:rPr>
              <a:t>Алгоритм </a:t>
            </a:r>
            <a:r>
              <a:rPr lang="ru-RU" b="1" dirty="0" smtClean="0">
                <a:solidFill>
                  <a:srgbClr val="C00000"/>
                </a:solidFill>
                <a:latin typeface="Times New Roman" pitchFamily="18" charset="0"/>
                <a:cs typeface="Times New Roman" pitchFamily="18" charset="0"/>
              </a:rPr>
              <a:t>подачи судна</a:t>
            </a:r>
            <a:r>
              <a:rPr lang="ru-RU" dirty="0" smtClean="0">
                <a:solidFill>
                  <a:srgbClr val="C00000"/>
                </a:solidFill>
                <a:latin typeface="Times New Roman" pitchFamily="18" charset="0"/>
                <a:cs typeface="Times New Roman" pitchFamily="18" charset="0"/>
              </a:rPr>
              <a:t>:</a:t>
            </a:r>
            <a:br>
              <a:rPr lang="ru-RU" dirty="0" smtClean="0">
                <a:solidFill>
                  <a:srgbClr val="C00000"/>
                </a:solidFill>
                <a:latin typeface="Times New Roman" pitchFamily="18" charset="0"/>
                <a:cs typeface="Times New Roman" pitchFamily="18" charset="0"/>
              </a:rPr>
            </a:br>
            <a:endParaRPr lang="ru-RU"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buFont typeface="+mj-lt"/>
              <a:buAutoNum type="arabicPeriod"/>
            </a:pPr>
            <a:r>
              <a:rPr lang="ru-RU" sz="1400" dirty="0" smtClean="0">
                <a:solidFill>
                  <a:schemeClr val="tx1"/>
                </a:solidFill>
                <a:latin typeface="Times New Roman" pitchFamily="18" charset="0"/>
                <a:cs typeface="Times New Roman" pitchFamily="18" charset="0"/>
              </a:rPr>
              <a:t>Надеть перчатки.</a:t>
            </a:r>
          </a:p>
          <a:p>
            <a:pPr lvl="0">
              <a:buFont typeface="+mj-lt"/>
              <a:buAutoNum type="arabicPeriod"/>
            </a:pPr>
            <a:r>
              <a:rPr lang="ru-RU" sz="1400" dirty="0" smtClean="0">
                <a:solidFill>
                  <a:schemeClr val="tx1"/>
                </a:solidFill>
                <a:latin typeface="Times New Roman" pitchFamily="18" charset="0"/>
                <a:cs typeface="Times New Roman" pitchFamily="18" charset="0"/>
              </a:rPr>
              <a:t>Приготовить судно: тёплое, сухое, на дно налить немного воды.</a:t>
            </a:r>
          </a:p>
          <a:p>
            <a:pPr lvl="0">
              <a:buFont typeface="+mj-lt"/>
              <a:buAutoNum type="arabicPeriod"/>
            </a:pPr>
            <a:r>
              <a:rPr lang="ru-RU" sz="1400" dirty="0" smtClean="0">
                <a:solidFill>
                  <a:schemeClr val="tx1"/>
                </a:solidFill>
                <a:latin typeface="Times New Roman" pitchFamily="18" charset="0"/>
                <a:cs typeface="Times New Roman" pitchFamily="18" charset="0"/>
              </a:rPr>
              <a:t>Попросить пациента согнуть ноги в коленях и приподнять таз (если пациент ослаблен, помочь ему приподнять ягодицы).</a:t>
            </a:r>
          </a:p>
          <a:p>
            <a:pPr lvl="0">
              <a:buFont typeface="+mj-lt"/>
              <a:buAutoNum type="arabicPeriod"/>
            </a:pPr>
            <a:r>
              <a:rPr lang="ru-RU" sz="1400" dirty="0" smtClean="0">
                <a:solidFill>
                  <a:schemeClr val="tx1"/>
                </a:solidFill>
                <a:latin typeface="Times New Roman" pitchFamily="18" charset="0"/>
                <a:cs typeface="Times New Roman" pitchFamily="18" charset="0"/>
              </a:rPr>
              <a:t>Подложить клеёнку под ягодицы.</a:t>
            </a:r>
          </a:p>
          <a:p>
            <a:pPr lvl="0">
              <a:buFont typeface="+mj-lt"/>
              <a:buAutoNum type="arabicPeriod"/>
            </a:pPr>
            <a:r>
              <a:rPr lang="ru-RU" sz="1400" dirty="0" smtClean="0">
                <a:solidFill>
                  <a:schemeClr val="tx1"/>
                </a:solidFill>
                <a:latin typeface="Times New Roman" pitchFamily="18" charset="0"/>
                <a:cs typeface="Times New Roman" pitchFamily="18" charset="0"/>
              </a:rPr>
              <a:t>Поставить судно на клеёнку.</a:t>
            </a:r>
          </a:p>
          <a:p>
            <a:pPr lvl="0">
              <a:buFont typeface="+mj-lt"/>
              <a:buAutoNum type="arabicPeriod"/>
            </a:pPr>
            <a:r>
              <a:rPr lang="ru-RU" sz="1400" dirty="0" smtClean="0">
                <a:solidFill>
                  <a:schemeClr val="tx1"/>
                </a:solidFill>
                <a:latin typeface="Times New Roman" pitchFamily="18" charset="0"/>
                <a:cs typeface="Times New Roman" pitchFamily="18" charset="0"/>
              </a:rPr>
              <a:t>Помочь пациенту опуститься на судно так, чтобы его промежность оказалась над отверстием судна.</a:t>
            </a:r>
          </a:p>
          <a:p>
            <a:pPr lvl="0">
              <a:buFont typeface="+mj-lt"/>
              <a:buAutoNum type="arabicPeriod"/>
            </a:pPr>
            <a:r>
              <a:rPr lang="ru-RU" sz="1400" dirty="0" smtClean="0">
                <a:solidFill>
                  <a:schemeClr val="tx1"/>
                </a:solidFill>
                <a:latin typeface="Times New Roman" pitchFamily="18" charset="0"/>
                <a:cs typeface="Times New Roman" pitchFamily="18" charset="0"/>
              </a:rPr>
              <a:t>Дать время для осуществления акта дефекации.</a:t>
            </a:r>
          </a:p>
          <a:p>
            <a:pPr lvl="0">
              <a:buFont typeface="+mj-lt"/>
              <a:buAutoNum type="arabicPeriod"/>
            </a:pPr>
            <a:r>
              <a:rPr lang="ru-RU" sz="1400" dirty="0" smtClean="0">
                <a:solidFill>
                  <a:schemeClr val="tx1"/>
                </a:solidFill>
                <a:latin typeface="Times New Roman" pitchFamily="18" charset="0"/>
                <a:cs typeface="Times New Roman" pitchFamily="18" charset="0"/>
              </a:rPr>
              <a:t>Попросить пациента согнуть ноги в коленях, приподнять таз.</a:t>
            </a:r>
          </a:p>
          <a:p>
            <a:pPr lvl="0">
              <a:buFont typeface="+mj-lt"/>
              <a:buAutoNum type="arabicPeriod"/>
            </a:pPr>
            <a:r>
              <a:rPr lang="ru-RU" sz="1400" dirty="0" smtClean="0">
                <a:solidFill>
                  <a:schemeClr val="tx1"/>
                </a:solidFill>
                <a:latin typeface="Times New Roman" pitchFamily="18" charset="0"/>
                <a:cs typeface="Times New Roman" pitchFamily="18" charset="0"/>
              </a:rPr>
              <a:t>Убрать судно из-под пациента.</a:t>
            </a:r>
          </a:p>
          <a:p>
            <a:pPr lvl="0">
              <a:buFont typeface="+mj-lt"/>
              <a:buAutoNum type="arabicPeriod"/>
            </a:pPr>
            <a:r>
              <a:rPr lang="ru-RU" sz="1400" dirty="0" smtClean="0">
                <a:solidFill>
                  <a:schemeClr val="tx1"/>
                </a:solidFill>
                <a:latin typeface="Times New Roman" pitchFamily="18" charset="0"/>
                <a:cs typeface="Times New Roman" pitchFamily="18" charset="0"/>
              </a:rPr>
              <a:t>Протереть анальное отверстие влажной гигиенической салфеткой.</a:t>
            </a:r>
          </a:p>
          <a:p>
            <a:pPr lvl="0">
              <a:buFont typeface="+mj-lt"/>
              <a:buAutoNum type="arabicPeriod"/>
            </a:pPr>
            <a:r>
              <a:rPr lang="ru-RU" sz="1400" dirty="0" smtClean="0">
                <a:solidFill>
                  <a:schemeClr val="tx1"/>
                </a:solidFill>
                <a:latin typeface="Times New Roman" pitchFamily="18" charset="0"/>
                <a:cs typeface="Times New Roman" pitchFamily="18" charset="0"/>
              </a:rPr>
              <a:t>Тщательно вымыть судно.</a:t>
            </a:r>
          </a:p>
          <a:p>
            <a:pPr lvl="0">
              <a:buFont typeface="+mj-lt"/>
              <a:buAutoNum type="arabicPeriod"/>
            </a:pPr>
            <a:r>
              <a:rPr lang="ru-RU" sz="1400" dirty="0" smtClean="0">
                <a:solidFill>
                  <a:schemeClr val="tx1"/>
                </a:solidFill>
                <a:latin typeface="Times New Roman" pitchFamily="18" charset="0"/>
                <a:cs typeface="Times New Roman" pitchFamily="18" charset="0"/>
              </a:rPr>
              <a:t>Обдать судно горячей водой, поставить под пациента.</a:t>
            </a:r>
          </a:p>
          <a:p>
            <a:pPr lvl="0">
              <a:buFont typeface="+mj-lt"/>
              <a:buAutoNum type="arabicPeriod"/>
            </a:pPr>
            <a:r>
              <a:rPr lang="ru-RU" sz="1400" dirty="0" smtClean="0">
                <a:solidFill>
                  <a:schemeClr val="tx1"/>
                </a:solidFill>
                <a:latin typeface="Times New Roman" pitchFamily="18" charset="0"/>
                <a:cs typeface="Times New Roman" pitchFamily="18" charset="0"/>
              </a:rPr>
              <a:t>Подмыть пациента сверху вниз, от гениталий до анального отверстия.</a:t>
            </a:r>
          </a:p>
          <a:p>
            <a:pPr lvl="0">
              <a:buFont typeface="+mj-lt"/>
              <a:buAutoNum type="arabicPeriod"/>
            </a:pPr>
            <a:r>
              <a:rPr lang="ru-RU" sz="1400" dirty="0" smtClean="0">
                <a:solidFill>
                  <a:schemeClr val="tx1"/>
                </a:solidFill>
                <a:latin typeface="Times New Roman" pitchFamily="18" charset="0"/>
                <a:cs typeface="Times New Roman" pitchFamily="18" charset="0"/>
              </a:rPr>
              <a:t>Просушить чистой салфеткой.</a:t>
            </a:r>
          </a:p>
          <a:p>
            <a:pPr lvl="0">
              <a:buFont typeface="+mj-lt"/>
              <a:buAutoNum type="arabicPeriod"/>
            </a:pPr>
            <a:r>
              <a:rPr lang="ru-RU" sz="1400" dirty="0" smtClean="0">
                <a:solidFill>
                  <a:schemeClr val="tx1"/>
                </a:solidFill>
                <a:latin typeface="Times New Roman" pitchFamily="18" charset="0"/>
                <a:cs typeface="Times New Roman" pitchFamily="18" charset="0"/>
              </a:rPr>
              <a:t>Убрать судно, клеёнку.</a:t>
            </a:r>
          </a:p>
          <a:p>
            <a:pPr lvl="0">
              <a:buFont typeface="+mj-lt"/>
              <a:buAutoNum type="arabicPeriod"/>
            </a:pPr>
            <a:r>
              <a:rPr lang="ru-RU" sz="1400" dirty="0" smtClean="0">
                <a:solidFill>
                  <a:schemeClr val="tx1"/>
                </a:solidFill>
                <a:latin typeface="Times New Roman" pitchFamily="18" charset="0"/>
                <a:cs typeface="Times New Roman" pitchFamily="18" charset="0"/>
              </a:rPr>
              <a:t>Помочь пациенту удобно лечь.</a:t>
            </a:r>
          </a:p>
          <a:p>
            <a:pPr>
              <a:buNone/>
            </a:pPr>
            <a:endParaRPr lang="ru-RU" dirty="0"/>
          </a:p>
        </p:txBody>
      </p:sp>
      <p:pic>
        <p:nvPicPr>
          <p:cNvPr id="113666" name="Picture 2" descr="C:\Users\Lenovo\Downloads\судно.png"/>
          <p:cNvPicPr>
            <a:picLocks noChangeAspect="1" noChangeArrowheads="1"/>
          </p:cNvPicPr>
          <p:nvPr/>
        </p:nvPicPr>
        <p:blipFill>
          <a:blip r:embed="rId2" cstate="print"/>
          <a:srcRect/>
          <a:stretch>
            <a:fillRect/>
          </a:stretch>
        </p:blipFill>
        <p:spPr bwMode="auto">
          <a:xfrm>
            <a:off x="4572000" y="5143512"/>
            <a:ext cx="4117975" cy="13684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solidFill>
                <a:latin typeface="+mj-lt"/>
                <a:ea typeface="+mj-ea"/>
                <a:cs typeface="+mj-cs"/>
              </a:rPr>
              <a:t/>
            </a:r>
            <a:br>
              <a:rPr lang="ru-RU" b="1" dirty="0" smtClean="0">
                <a:solidFill>
                  <a:schemeClr val="tx2"/>
                </a:solidFill>
                <a:latin typeface="+mj-lt"/>
                <a:ea typeface="+mj-ea"/>
                <a:cs typeface="+mj-cs"/>
              </a:rPr>
            </a:br>
            <a:r>
              <a:rPr lang="ru-RU" sz="3600" b="1" dirty="0" smtClean="0">
                <a:solidFill>
                  <a:srgbClr val="C00000"/>
                </a:solidFill>
                <a:latin typeface="Times New Roman" pitchFamily="18" charset="0"/>
                <a:cs typeface="Times New Roman" pitchFamily="18" charset="0"/>
              </a:rPr>
              <a:t>Алгоритм </a:t>
            </a:r>
            <a:r>
              <a:rPr lang="ru-RU" sz="3600" b="1" dirty="0" smtClean="0">
                <a:solidFill>
                  <a:srgbClr val="C00000"/>
                </a:solidFill>
                <a:latin typeface="Times New Roman" pitchFamily="18" charset="0"/>
                <a:cs typeface="Times New Roman" pitchFamily="18" charset="0"/>
              </a:rPr>
              <a:t>подачи мочеприёмника</a:t>
            </a:r>
            <a:r>
              <a:rPr lang="ru-RU" sz="3600" dirty="0" smtClean="0">
                <a:solidFill>
                  <a:srgbClr val="C00000"/>
                </a:solidFill>
                <a:latin typeface="Times New Roman" pitchFamily="18" charset="0"/>
                <a:cs typeface="Times New Roman" pitchFamily="18" charset="0"/>
              </a:rPr>
              <a:t>:</a:t>
            </a:r>
            <a:br>
              <a:rPr lang="ru-RU" sz="3600" dirty="0" smtClean="0">
                <a:solidFill>
                  <a:srgbClr val="C00000"/>
                </a:solidFill>
                <a:latin typeface="Times New Roman" pitchFamily="18" charset="0"/>
                <a:cs typeface="Times New Roman" pitchFamily="18" charset="0"/>
              </a:rPr>
            </a:b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600200"/>
            <a:ext cx="8543956" cy="4829196"/>
          </a:xfrm>
        </p:spPr>
        <p:txBody>
          <a:bodyPr/>
          <a:lstStyle/>
          <a:p>
            <a:pPr lvl="0">
              <a:buFont typeface="+mj-lt"/>
              <a:buAutoNum type="arabicPeriod"/>
            </a:pPr>
            <a:r>
              <a:rPr lang="ru-RU" sz="1200" dirty="0" smtClean="0">
                <a:solidFill>
                  <a:schemeClr val="tx1"/>
                </a:solidFill>
                <a:latin typeface="Times New Roman" pitchFamily="18" charset="0"/>
                <a:cs typeface="Times New Roman" pitchFamily="18" charset="0"/>
              </a:rPr>
              <a:t>Идентифицировать пациента, представиться, объяснить ход и цель процедуры.</a:t>
            </a:r>
          </a:p>
          <a:p>
            <a:pPr lvl="0">
              <a:buFont typeface="+mj-lt"/>
              <a:buAutoNum type="arabicPeriod"/>
            </a:pPr>
            <a:r>
              <a:rPr lang="ru-RU" sz="1200" dirty="0" smtClean="0">
                <a:solidFill>
                  <a:schemeClr val="tx1"/>
                </a:solidFill>
                <a:latin typeface="Times New Roman" pitchFamily="18" charset="0"/>
                <a:cs typeface="Times New Roman" pitchFamily="18" charset="0"/>
              </a:rPr>
              <a:t>Отгородить пациента ширмой (при необходимости).</a:t>
            </a:r>
          </a:p>
          <a:p>
            <a:pPr lvl="0">
              <a:buFont typeface="+mj-lt"/>
              <a:buAutoNum type="arabicPeriod"/>
            </a:pPr>
            <a:r>
              <a:rPr lang="ru-RU" sz="1200" dirty="0" smtClean="0">
                <a:solidFill>
                  <a:schemeClr val="tx1"/>
                </a:solidFill>
                <a:latin typeface="Times New Roman" pitchFamily="18" charset="0"/>
                <a:cs typeface="Times New Roman" pitchFamily="18" charset="0"/>
              </a:rPr>
              <a:t>Обработать руки гигиеническим способом, осушить, надеть перчатки.</a:t>
            </a:r>
          </a:p>
          <a:p>
            <a:pPr lvl="0">
              <a:buFont typeface="+mj-lt"/>
              <a:buAutoNum type="arabicPeriod"/>
            </a:pPr>
            <a:r>
              <a:rPr lang="ru-RU" sz="1200" dirty="0" smtClean="0">
                <a:solidFill>
                  <a:schemeClr val="tx1"/>
                </a:solidFill>
                <a:latin typeface="Times New Roman" pitchFamily="18" charset="0"/>
                <a:cs typeface="Times New Roman" pitchFamily="18" charset="0"/>
              </a:rPr>
              <a:t>Ополоснуть судно и оставить в нём немного тёплой воды. Убедиться, что поверхность судна, соприкасающаяся с кожей, сухая.</a:t>
            </a:r>
          </a:p>
          <a:p>
            <a:pPr lvl="0">
              <a:buFont typeface="+mj-lt"/>
              <a:buAutoNum type="arabicPeriod"/>
            </a:pPr>
            <a:r>
              <a:rPr lang="ru-RU" sz="1200" dirty="0" smtClean="0">
                <a:solidFill>
                  <a:schemeClr val="tx1"/>
                </a:solidFill>
                <a:latin typeface="Times New Roman" pitchFamily="18" charset="0"/>
                <a:cs typeface="Times New Roman" pitchFamily="18" charset="0"/>
              </a:rPr>
              <a:t>Опустить изголовье кровати до горизонтального уровня.</a:t>
            </a:r>
          </a:p>
          <a:p>
            <a:pPr lvl="0">
              <a:buFont typeface="+mj-lt"/>
              <a:buAutoNum type="arabicPeriod"/>
            </a:pPr>
            <a:r>
              <a:rPr lang="ru-RU" sz="1200" dirty="0" smtClean="0">
                <a:solidFill>
                  <a:schemeClr val="tx1"/>
                </a:solidFill>
                <a:latin typeface="Times New Roman" pitchFamily="18" charset="0"/>
                <a:cs typeface="Times New Roman" pitchFamily="18" charset="0"/>
              </a:rPr>
              <a:t>Встать с обеих сторон кровати: медицинский работник помогает пациенту слегка повернуться набок, лицом к нему, придерживает рукой за плечи и таз. Помощник подкладывает и расправляет клеёнку под ягодицами.</a:t>
            </a:r>
          </a:p>
          <a:p>
            <a:pPr lvl="0">
              <a:buFont typeface="+mj-lt"/>
              <a:buAutoNum type="arabicPeriod"/>
            </a:pPr>
            <a:r>
              <a:rPr lang="ru-RU" sz="1200" dirty="0" smtClean="0">
                <a:solidFill>
                  <a:schemeClr val="tx1"/>
                </a:solidFill>
                <a:latin typeface="Times New Roman" pitchFamily="18" charset="0"/>
                <a:cs typeface="Times New Roman" pitchFamily="18" charset="0"/>
              </a:rPr>
              <a:t>Под ягодицы пациента подвести судно и помочь ему повернуться на спину так, чтобы его промежность оказалась на судне. Для пациента-мужчины поставить мочеприёмник между ногами и опустить в него половой член (если пациент не может этого сделать самостоятельно).</a:t>
            </a:r>
          </a:p>
          <a:p>
            <a:pPr lvl="0">
              <a:buFont typeface="+mj-lt"/>
              <a:buAutoNum type="arabicPeriod"/>
            </a:pPr>
            <a:r>
              <a:rPr lang="ru-RU" sz="1200" dirty="0" smtClean="0">
                <a:solidFill>
                  <a:schemeClr val="tx1"/>
                </a:solidFill>
                <a:latin typeface="Times New Roman" pitchFamily="18" charset="0"/>
                <a:cs typeface="Times New Roman" pitchFamily="18" charset="0"/>
              </a:rPr>
              <a:t>Медицинский работник поворачивает пациента на бок и придерживает его за плечи и таз. Помощник убирает судно (мочеприёмник у мужчины) и укрывает спину пациента.</a:t>
            </a:r>
          </a:p>
          <a:p>
            <a:pPr lvl="0">
              <a:buFont typeface="+mj-lt"/>
              <a:buAutoNum type="arabicPeriod"/>
            </a:pPr>
            <a:r>
              <a:rPr lang="ru-RU" sz="1200" dirty="0" smtClean="0">
                <a:solidFill>
                  <a:schemeClr val="tx1"/>
                </a:solidFill>
                <a:latin typeface="Times New Roman" pitchFamily="18" charset="0"/>
                <a:cs typeface="Times New Roman" pitchFamily="18" charset="0"/>
              </a:rPr>
              <a:t>Подмыть пациента, тщательно осушить промежность.</a:t>
            </a:r>
          </a:p>
          <a:p>
            <a:pPr lvl="0">
              <a:buFont typeface="+mj-lt"/>
              <a:buAutoNum type="arabicPeriod"/>
            </a:pPr>
            <a:r>
              <a:rPr lang="ru-RU" sz="1200" dirty="0" smtClean="0">
                <a:solidFill>
                  <a:schemeClr val="tx1"/>
                </a:solidFill>
                <a:latin typeface="Times New Roman" pitchFamily="18" charset="0"/>
                <a:cs typeface="Times New Roman" pitchFamily="18" charset="0"/>
              </a:rPr>
              <a:t>Убрать клеёнку.</a:t>
            </a:r>
          </a:p>
          <a:p>
            <a:pPr lvl="0">
              <a:buFont typeface="+mj-lt"/>
              <a:buAutoNum type="arabicPeriod"/>
            </a:pPr>
            <a:r>
              <a:rPr lang="ru-RU" sz="1200" dirty="0" smtClean="0">
                <a:solidFill>
                  <a:schemeClr val="tx1"/>
                </a:solidFill>
                <a:latin typeface="Times New Roman" pitchFamily="18" charset="0"/>
                <a:cs typeface="Times New Roman" pitchFamily="18" charset="0"/>
              </a:rPr>
              <a:t>Осмотреть выделенную мочу, измерить её количество.</a:t>
            </a:r>
          </a:p>
          <a:p>
            <a:pPr lvl="0">
              <a:buFont typeface="+mj-lt"/>
              <a:buAutoNum type="arabicPeriod"/>
            </a:pPr>
            <a:r>
              <a:rPr lang="ru-RU" sz="1200" dirty="0" smtClean="0">
                <a:solidFill>
                  <a:schemeClr val="tx1"/>
                </a:solidFill>
                <a:latin typeface="Times New Roman" pitchFamily="18" charset="0"/>
                <a:cs typeface="Times New Roman" pitchFamily="18" charset="0"/>
              </a:rPr>
              <a:t>Поместить в ёмкость для дезинфекции использованный материал и оснащение.</a:t>
            </a:r>
          </a:p>
          <a:p>
            <a:pPr lvl="0">
              <a:buFont typeface="+mj-lt"/>
              <a:buAutoNum type="arabicPeriod"/>
            </a:pPr>
            <a:r>
              <a:rPr lang="ru-RU" sz="1200" dirty="0" smtClean="0">
                <a:solidFill>
                  <a:schemeClr val="tx1"/>
                </a:solidFill>
                <a:latin typeface="Times New Roman" pitchFamily="18" charset="0"/>
                <a:cs typeface="Times New Roman" pitchFamily="18" charset="0"/>
              </a:rPr>
              <a:t>Снять перчатки и поместить их в ёмкость для использованного материала.</a:t>
            </a:r>
          </a:p>
          <a:p>
            <a:pPr lvl="0">
              <a:buFont typeface="+mj-lt"/>
              <a:buAutoNum type="arabicPeriod"/>
            </a:pPr>
            <a:r>
              <a:rPr lang="ru-RU" sz="1200" dirty="0" smtClean="0">
                <a:solidFill>
                  <a:schemeClr val="tx1"/>
                </a:solidFill>
                <a:latin typeface="Times New Roman" pitchFamily="18" charset="0"/>
                <a:cs typeface="Times New Roman" pitchFamily="18" charset="0"/>
              </a:rPr>
              <a:t>Обеспечить пациенту возможность вымыть руки или протереть их антисептическим раствором.</a:t>
            </a:r>
          </a:p>
          <a:p>
            <a:pPr lvl="0">
              <a:buFont typeface="+mj-lt"/>
              <a:buAutoNum type="arabicPeriod"/>
            </a:pPr>
            <a:r>
              <a:rPr lang="ru-RU" sz="1200" dirty="0" smtClean="0">
                <a:solidFill>
                  <a:schemeClr val="tx1"/>
                </a:solidFill>
                <a:latin typeface="Times New Roman" pitchFamily="18" charset="0"/>
                <a:cs typeface="Times New Roman" pitchFamily="18" charset="0"/>
              </a:rPr>
              <a:t>Укрыть пациента одеялом, придать ему удобное положение.</a:t>
            </a:r>
          </a:p>
          <a:p>
            <a:pPr lvl="0">
              <a:buFont typeface="+mj-lt"/>
              <a:buAutoNum type="arabicPeriod"/>
            </a:pPr>
            <a:r>
              <a:rPr lang="ru-RU" sz="1200" dirty="0" smtClean="0">
                <a:solidFill>
                  <a:schemeClr val="tx1"/>
                </a:solidFill>
                <a:latin typeface="Times New Roman" pitchFamily="18" charset="0"/>
                <a:cs typeface="Times New Roman" pitchFamily="18" charset="0"/>
              </a:rPr>
              <a:t>Уточнить у пациента его самочувствие.</a:t>
            </a:r>
          </a:p>
          <a:p>
            <a:pPr lvl="0">
              <a:buFont typeface="+mj-lt"/>
              <a:buAutoNum type="arabicPeriod"/>
            </a:pPr>
            <a:r>
              <a:rPr lang="ru-RU" sz="1200" dirty="0" smtClean="0">
                <a:solidFill>
                  <a:schemeClr val="tx1"/>
                </a:solidFill>
                <a:latin typeface="Times New Roman" pitchFamily="18" charset="0"/>
                <a:cs typeface="Times New Roman" pitchFamily="18" charset="0"/>
              </a:rPr>
              <a:t>Сделать соответствующую запись о выполненной </a:t>
            </a:r>
            <a:r>
              <a:rPr lang="ru-RU" sz="1200" dirty="0" smtClean="0">
                <a:solidFill>
                  <a:schemeClr val="tx1"/>
                </a:solidFill>
                <a:latin typeface="Times New Roman" pitchFamily="18" charset="0"/>
                <a:cs typeface="Times New Roman" pitchFamily="18" charset="0"/>
              </a:rPr>
              <a:t>процедуре</a:t>
            </a:r>
          </a:p>
          <a:p>
            <a:pPr lvl="0">
              <a:buNone/>
            </a:pPr>
            <a:r>
              <a:rPr lang="ru-RU" sz="1200"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в медицинской документации.</a:t>
            </a:r>
          </a:p>
          <a:p>
            <a:pPr>
              <a:buNone/>
            </a:pPr>
            <a:endParaRPr lang="ru-RU" sz="1200" dirty="0"/>
          </a:p>
        </p:txBody>
      </p:sp>
      <p:pic>
        <p:nvPicPr>
          <p:cNvPr id="114690" name="Picture 2" descr="C:\Users\Lenovo\Downloads\судн.png"/>
          <p:cNvPicPr>
            <a:picLocks noChangeAspect="1" noChangeArrowheads="1"/>
          </p:cNvPicPr>
          <p:nvPr/>
        </p:nvPicPr>
        <p:blipFill>
          <a:blip r:embed="rId2" cstate="print"/>
          <a:srcRect/>
          <a:stretch>
            <a:fillRect/>
          </a:stretch>
        </p:blipFill>
        <p:spPr bwMode="auto">
          <a:xfrm>
            <a:off x="4929190" y="5613359"/>
            <a:ext cx="3798885" cy="124464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200" b="1" i="1" u="sng" dirty="0" smtClean="0">
                <a:solidFill>
                  <a:srgbClr val="FF0000"/>
                </a:solidFill>
                <a:latin typeface="Times New Roman" pitchFamily="18" charset="0"/>
                <a:cs typeface="Times New Roman" pitchFamily="18" charset="0"/>
              </a:rPr>
              <a:t>Виды лихорадки по длительности </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eaLnBrk="1" hangingPunct="1">
              <a:buFont typeface="Wingdings" pitchFamily="2" charset="2"/>
              <a:buChar char="v"/>
            </a:pPr>
            <a:r>
              <a:rPr lang="ru-RU" altLang="ru-RU" b="1" dirty="0" smtClean="0">
                <a:solidFill>
                  <a:srgbClr val="7030A0"/>
                </a:solidFill>
              </a:rPr>
              <a:t>Мимолётная - </a:t>
            </a:r>
            <a:r>
              <a:rPr lang="ru-RU" altLang="ru-RU" b="1" dirty="0" smtClean="0"/>
              <a:t>до 2 часов</a:t>
            </a:r>
          </a:p>
          <a:p>
            <a:pPr eaLnBrk="1" hangingPunct="1">
              <a:buFont typeface="Wingdings" pitchFamily="2" charset="2"/>
              <a:buChar char="v"/>
            </a:pPr>
            <a:r>
              <a:rPr lang="ru-RU" altLang="ru-RU" b="1" dirty="0" smtClean="0">
                <a:solidFill>
                  <a:srgbClr val="7030A0"/>
                </a:solidFill>
              </a:rPr>
              <a:t>Острая - </a:t>
            </a:r>
            <a:r>
              <a:rPr lang="ru-RU" altLang="ru-RU" b="1" dirty="0" smtClean="0"/>
              <a:t>до 15 суток</a:t>
            </a:r>
          </a:p>
          <a:p>
            <a:pPr eaLnBrk="1" hangingPunct="1">
              <a:buFont typeface="Wingdings" pitchFamily="2" charset="2"/>
              <a:buChar char="v"/>
            </a:pPr>
            <a:r>
              <a:rPr lang="ru-RU" altLang="ru-RU" b="1" dirty="0" err="1" smtClean="0">
                <a:solidFill>
                  <a:srgbClr val="7030A0"/>
                </a:solidFill>
              </a:rPr>
              <a:t>Подострая</a:t>
            </a:r>
            <a:r>
              <a:rPr lang="ru-RU" altLang="ru-RU" b="1" dirty="0" smtClean="0">
                <a:solidFill>
                  <a:srgbClr val="7030A0"/>
                </a:solidFill>
              </a:rPr>
              <a:t> - </a:t>
            </a:r>
            <a:r>
              <a:rPr lang="ru-RU" altLang="ru-RU" b="1" dirty="0" smtClean="0"/>
              <a:t>до 45 суток</a:t>
            </a:r>
          </a:p>
          <a:p>
            <a:pPr eaLnBrk="1" hangingPunct="1">
              <a:buFont typeface="Wingdings" pitchFamily="2" charset="2"/>
              <a:buChar char="v"/>
            </a:pPr>
            <a:r>
              <a:rPr lang="ru-RU" altLang="ru-RU" b="1" dirty="0" smtClean="0">
                <a:solidFill>
                  <a:srgbClr val="7030A0"/>
                </a:solidFill>
              </a:rPr>
              <a:t>Хроническая - </a:t>
            </a:r>
            <a:r>
              <a:rPr lang="ru-RU" altLang="ru-RU" b="1" dirty="0" smtClean="0"/>
              <a:t>свыше 45 суток</a:t>
            </a:r>
            <a:r>
              <a:rPr lang="ru-RU" altLang="ru-RU" b="1" dirty="0" smtClean="0">
                <a:solidFill>
                  <a:schemeClr val="bg1"/>
                </a:solidFill>
              </a:rPr>
              <a:t> </a:t>
            </a:r>
          </a:p>
          <a:p>
            <a:pPr>
              <a:buNone/>
            </a:pP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800" dirty="0" smtClean="0">
                <a:solidFill>
                  <a:schemeClr val="tx1"/>
                </a:solidFill>
                <a:latin typeface="Times New Roman" pitchFamily="18" charset="0"/>
                <a:cs typeface="Times New Roman" pitchFamily="18" charset="0"/>
              </a:rPr>
              <a:t> включает соблюдение правил гигиены, профилактику осложнений и своевременное выполнение процедур. </a:t>
            </a:r>
            <a:endParaRPr lang="ru-RU" sz="2800" dirty="0" smtClean="0">
              <a:solidFill>
                <a:schemeClr val="tx1"/>
              </a:solidFill>
              <a:latin typeface="Times New Roman" pitchFamily="18" charset="0"/>
              <a:cs typeface="Times New Roman" pitchFamily="18" charset="0"/>
            </a:endParaRPr>
          </a:p>
          <a:p>
            <a:pPr>
              <a:buNone/>
            </a:pPr>
            <a:r>
              <a:rPr lang="ru-RU" sz="2800" dirty="0" smtClean="0">
                <a:solidFill>
                  <a:schemeClr val="tx1"/>
                </a:solidFill>
                <a:latin typeface="Times New Roman" pitchFamily="18" charset="0"/>
                <a:cs typeface="Times New Roman" pitchFamily="18" charset="0"/>
              </a:rPr>
              <a:t>Цель </a:t>
            </a:r>
            <a:r>
              <a:rPr lang="ru-RU" sz="2800" dirty="0" smtClean="0">
                <a:solidFill>
                  <a:schemeClr val="tx1"/>
                </a:solidFill>
                <a:latin typeface="Times New Roman" pitchFamily="18" charset="0"/>
                <a:cs typeface="Times New Roman" pitchFamily="18" charset="0"/>
              </a:rPr>
              <a:t>— обеспечить профилактику восходящей инфекции мочевыводящих путей и соблюдение личной гигиены пациента. </a:t>
            </a:r>
            <a:endParaRPr lang="ru-RU" sz="2800" dirty="0">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r>
              <a:rPr lang="ru-RU" sz="2800" b="1" dirty="0" smtClean="0">
                <a:solidFill>
                  <a:srgbClr val="C00000"/>
                </a:solidFill>
                <a:latin typeface="Times New Roman" pitchFamily="18" charset="0"/>
                <a:cs typeface="Times New Roman" pitchFamily="18" charset="0"/>
              </a:rPr>
              <a:t>Алгоритм ухода за катетером </a:t>
            </a:r>
            <a:r>
              <a:rPr lang="ru-RU" sz="2800" b="1" dirty="0" err="1" smtClean="0">
                <a:solidFill>
                  <a:srgbClr val="C00000"/>
                </a:solidFill>
                <a:latin typeface="Times New Roman" pitchFamily="18" charset="0"/>
                <a:cs typeface="Times New Roman" pitchFamily="18" charset="0"/>
              </a:rPr>
              <a:t>Фолея</a:t>
            </a:r>
            <a:r>
              <a:rPr lang="ru-RU" sz="2800" b="1" dirty="0" smtClean="0">
                <a:solidFill>
                  <a:srgbClr val="C00000"/>
                </a:solidFill>
                <a:latin typeface="Times New Roman" pitchFamily="18" charset="0"/>
                <a:cs typeface="Times New Roman" pitchFamily="18" charset="0"/>
              </a:rPr>
              <a:t> в сестринском деле</a:t>
            </a:r>
            <a:endParaRPr lang="ru-RU" sz="2800" dirty="0">
              <a:solidFill>
                <a:srgbClr val="C00000"/>
              </a:solidFill>
            </a:endParaRPr>
          </a:p>
        </p:txBody>
      </p:sp>
      <p:pic>
        <p:nvPicPr>
          <p:cNvPr id="107522" name="Picture 2" descr="Picture background"/>
          <p:cNvPicPr>
            <a:picLocks noChangeAspect="1" noChangeArrowheads="1"/>
          </p:cNvPicPr>
          <p:nvPr/>
        </p:nvPicPr>
        <p:blipFill>
          <a:blip r:embed="rId2"/>
          <a:srcRect l="10751" t="13292" r="12363" b="13338"/>
          <a:stretch>
            <a:fillRect/>
          </a:stretch>
        </p:blipFill>
        <p:spPr bwMode="auto">
          <a:xfrm>
            <a:off x="5214942" y="4214818"/>
            <a:ext cx="2857520" cy="194095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r>
              <a:rPr lang="ru-RU" sz="2800" b="1" dirty="0" smtClean="0">
                <a:solidFill>
                  <a:srgbClr val="7030A0"/>
                </a:solidFill>
                <a:latin typeface="Times New Roman" pitchFamily="18" charset="0"/>
                <a:cs typeface="Times New Roman" pitchFamily="18" charset="0"/>
              </a:rPr>
              <a:t>Катетер </a:t>
            </a:r>
            <a:r>
              <a:rPr lang="ru-RU" sz="2800" b="1" dirty="0" err="1" smtClean="0">
                <a:solidFill>
                  <a:srgbClr val="7030A0"/>
                </a:solidFill>
                <a:latin typeface="Times New Roman" pitchFamily="18" charset="0"/>
                <a:cs typeface="Times New Roman" pitchFamily="18" charset="0"/>
              </a:rPr>
              <a:t>Фолея</a:t>
            </a:r>
            <a:r>
              <a:rPr lang="ru-RU" sz="2800" b="1" dirty="0" smtClean="0">
                <a:solidFill>
                  <a:srgbClr val="7030A0"/>
                </a:solidFill>
                <a:latin typeface="Times New Roman" pitchFamily="18" charset="0"/>
                <a:cs typeface="Times New Roman" pitchFamily="18" charset="0"/>
              </a:rPr>
              <a:t> устанавливают по назначению врача в разных случаях, например:</a:t>
            </a:r>
            <a:r>
              <a:rPr lang="ru-RU" sz="2800" b="1" dirty="0" smtClean="0">
                <a:solidFill>
                  <a:srgbClr val="7030A0"/>
                </a:solidFill>
                <a:latin typeface="+mj-lt"/>
                <a:ea typeface="+mj-ea"/>
                <a:cs typeface="+mj-cs"/>
              </a:rPr>
              <a:t/>
            </a:r>
            <a:br>
              <a:rPr lang="ru-RU" sz="2800" b="1" dirty="0" smtClean="0">
                <a:solidFill>
                  <a:srgbClr val="7030A0"/>
                </a:solidFill>
                <a:latin typeface="+mj-lt"/>
                <a:ea typeface="+mj-ea"/>
                <a:cs typeface="+mj-cs"/>
              </a:rPr>
            </a:br>
            <a:endParaRPr lang="ru-RU" sz="2800" b="1" dirty="0">
              <a:solidFill>
                <a:srgbClr val="7030A0"/>
              </a:solidFill>
            </a:endParaRPr>
          </a:p>
        </p:txBody>
      </p:sp>
      <p:sp>
        <p:nvSpPr>
          <p:cNvPr id="3" name="Содержимое 2"/>
          <p:cNvSpPr>
            <a:spLocks noGrp="1"/>
          </p:cNvSpPr>
          <p:nvPr>
            <p:ph idx="1"/>
          </p:nvPr>
        </p:nvSpPr>
        <p:spPr/>
        <p:txBody>
          <a:bodyPr/>
          <a:lstStyle/>
          <a:p>
            <a:pPr lvl="0"/>
            <a:r>
              <a:rPr lang="ru-RU" sz="2400" dirty="0" smtClean="0">
                <a:solidFill>
                  <a:schemeClr val="tx1"/>
                </a:solidFill>
                <a:latin typeface="Times New Roman" pitchFamily="18" charset="0"/>
                <a:cs typeface="Times New Roman" pitchFamily="18" charset="0"/>
              </a:rPr>
              <a:t>дренирование </a:t>
            </a:r>
            <a:r>
              <a:rPr lang="ru-RU" sz="2400" dirty="0" smtClean="0">
                <a:solidFill>
                  <a:schemeClr val="tx1"/>
                </a:solidFill>
                <a:latin typeface="Times New Roman" pitchFamily="18" charset="0"/>
                <a:cs typeface="Times New Roman" pitchFamily="18" charset="0"/>
              </a:rPr>
              <a:t>мочевого пузыря при задержке мочеиспускания;</a:t>
            </a:r>
          </a:p>
          <a:p>
            <a:pPr lvl="0"/>
            <a:r>
              <a:rPr lang="ru-RU" sz="2400" dirty="0" smtClean="0">
                <a:solidFill>
                  <a:schemeClr val="tx1"/>
                </a:solidFill>
                <a:latin typeface="Times New Roman" pitchFamily="18" charset="0"/>
                <a:cs typeface="Times New Roman" pitchFamily="18" charset="0"/>
              </a:rPr>
              <a:t>измерение объёма остаточной мочи или суточного диуреза;</a:t>
            </a:r>
          </a:p>
          <a:p>
            <a:pPr lvl="0"/>
            <a:r>
              <a:rPr lang="ru-RU" sz="2400" dirty="0" smtClean="0">
                <a:solidFill>
                  <a:schemeClr val="tx1"/>
                </a:solidFill>
                <a:latin typeface="Times New Roman" pitchFamily="18" charset="0"/>
                <a:cs typeface="Times New Roman" pitchFamily="18" charset="0"/>
              </a:rPr>
              <a:t>введение лекарственных препаратов или </a:t>
            </a:r>
            <a:r>
              <a:rPr lang="ru-RU" sz="2400" dirty="0" err="1" smtClean="0">
                <a:solidFill>
                  <a:schemeClr val="tx1"/>
                </a:solidFill>
                <a:latin typeface="Times New Roman" pitchFamily="18" charset="0"/>
                <a:cs typeface="Times New Roman" pitchFamily="18" charset="0"/>
              </a:rPr>
              <a:t>рентгеноконтрастного</a:t>
            </a:r>
            <a:r>
              <a:rPr lang="ru-RU" sz="2400" dirty="0" smtClean="0">
                <a:solidFill>
                  <a:schemeClr val="tx1"/>
                </a:solidFill>
                <a:latin typeface="Times New Roman" pitchFamily="18" charset="0"/>
                <a:cs typeface="Times New Roman" pitchFamily="18" charset="0"/>
              </a:rPr>
              <a:t> вещества;</a:t>
            </a:r>
          </a:p>
          <a:p>
            <a:pPr lvl="0"/>
            <a:r>
              <a:rPr lang="ru-RU" sz="2400" dirty="0" smtClean="0">
                <a:solidFill>
                  <a:schemeClr val="tx1"/>
                </a:solidFill>
                <a:latin typeface="Times New Roman" pitchFamily="18" charset="0"/>
                <a:cs typeface="Times New Roman" pitchFamily="18" charset="0"/>
              </a:rPr>
              <a:t>промывание мочевого пузыря;</a:t>
            </a:r>
          </a:p>
          <a:p>
            <a:pPr lvl="0"/>
            <a:r>
              <a:rPr lang="ru-RU" sz="2400" dirty="0" smtClean="0">
                <a:solidFill>
                  <a:schemeClr val="tx1"/>
                </a:solidFill>
                <a:latin typeface="Times New Roman" pitchFamily="18" charset="0"/>
                <a:cs typeface="Times New Roman" pitchFamily="18" charset="0"/>
              </a:rPr>
              <a:t>взятие образца мочи для дальнейшего исследования;</a:t>
            </a:r>
          </a:p>
          <a:p>
            <a:pPr lvl="0"/>
            <a:r>
              <a:rPr lang="ru-RU" sz="2400" dirty="0" smtClean="0">
                <a:solidFill>
                  <a:schemeClr val="tx1"/>
                </a:solidFill>
                <a:latin typeface="Times New Roman" pitchFamily="18" charset="0"/>
                <a:cs typeface="Times New Roman" pitchFamily="18" charset="0"/>
              </a:rPr>
              <a:t>длительное дренирование мочевого пузыря, например, в послеоперационном периоде или у лежачих больных.</a:t>
            </a:r>
          </a:p>
          <a:p>
            <a:pPr>
              <a:buNone/>
            </a:pPr>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chemeClr val="tx2"/>
                </a:solidFill>
                <a:latin typeface="Times New Roman" pitchFamily="18" charset="0"/>
                <a:cs typeface="Times New Roman" pitchFamily="18" charset="0"/>
              </a:rPr>
              <a:t/>
            </a:r>
            <a:br>
              <a:rPr lang="ru-RU" sz="2800" dirty="0" smtClean="0">
                <a:solidFill>
                  <a:schemeClr val="tx2"/>
                </a:solidFill>
                <a:latin typeface="Times New Roman" pitchFamily="18" charset="0"/>
                <a:cs typeface="Times New Roman" pitchFamily="18" charset="0"/>
              </a:rPr>
            </a:br>
            <a:r>
              <a:rPr lang="ru-RU" sz="2800" b="1" dirty="0" smtClean="0">
                <a:solidFill>
                  <a:srgbClr val="C00000"/>
                </a:solidFill>
                <a:latin typeface="Times New Roman" pitchFamily="18" charset="0"/>
                <a:cs typeface="Times New Roman" pitchFamily="18" charset="0"/>
              </a:rPr>
              <a:t>Для </a:t>
            </a:r>
            <a:r>
              <a:rPr lang="ru-RU" sz="2800" b="1" dirty="0" smtClean="0">
                <a:solidFill>
                  <a:srgbClr val="C00000"/>
                </a:solidFill>
                <a:latin typeface="Times New Roman" pitchFamily="18" charset="0"/>
                <a:cs typeface="Times New Roman" pitchFamily="18" charset="0"/>
              </a:rPr>
              <a:t>ухода за катетером </a:t>
            </a:r>
            <a:r>
              <a:rPr lang="ru-RU" sz="2800" b="1" dirty="0" err="1" smtClean="0">
                <a:solidFill>
                  <a:srgbClr val="C00000"/>
                </a:solidFill>
                <a:latin typeface="Times New Roman" pitchFamily="18" charset="0"/>
                <a:cs typeface="Times New Roman" pitchFamily="18" charset="0"/>
              </a:rPr>
              <a:t>Фолея</a:t>
            </a:r>
            <a:r>
              <a:rPr lang="ru-RU" sz="2800" b="1" dirty="0" smtClean="0">
                <a:solidFill>
                  <a:srgbClr val="C00000"/>
                </a:solidFill>
                <a:latin typeface="Times New Roman" pitchFamily="18" charset="0"/>
                <a:cs typeface="Times New Roman" pitchFamily="18" charset="0"/>
              </a:rPr>
              <a:t> в сестринском деле могут потребоваться:</a:t>
            </a:r>
            <a:r>
              <a:rPr lang="ru-RU" dirty="0" smtClean="0">
                <a:solidFill>
                  <a:schemeClr val="tx2"/>
                </a:solidFill>
                <a:latin typeface="+mj-lt"/>
                <a:ea typeface="+mj-ea"/>
                <a:cs typeface="+mj-cs"/>
              </a:rPr>
              <a:t/>
            </a:r>
            <a:br>
              <a:rPr lang="ru-RU" dirty="0" smtClean="0">
                <a:solidFill>
                  <a:schemeClr val="tx2"/>
                </a:solidFill>
                <a:latin typeface="+mj-lt"/>
                <a:ea typeface="+mj-ea"/>
                <a:cs typeface="+mj-cs"/>
              </a:rPr>
            </a:br>
            <a:endParaRPr lang="ru-RU" dirty="0"/>
          </a:p>
        </p:txBody>
      </p:sp>
      <p:sp>
        <p:nvSpPr>
          <p:cNvPr id="3" name="Содержимое 2"/>
          <p:cNvSpPr>
            <a:spLocks noGrp="1"/>
          </p:cNvSpPr>
          <p:nvPr>
            <p:ph idx="1"/>
          </p:nvPr>
        </p:nvSpPr>
        <p:spPr/>
        <p:txBody>
          <a:bodyPr/>
          <a:lstStyle/>
          <a:p>
            <a:r>
              <a:rPr lang="ru-RU" sz="2400" dirty="0" smtClean="0">
                <a:solidFill>
                  <a:schemeClr val="tx1"/>
                </a:solidFill>
                <a:latin typeface="Times New Roman" pitchFamily="18" charset="0"/>
                <a:cs typeface="Times New Roman" pitchFamily="18" charset="0"/>
              </a:rPr>
              <a:t>перчатки, фартук;</a:t>
            </a:r>
          </a:p>
          <a:p>
            <a:r>
              <a:rPr lang="ru-RU" sz="2400" dirty="0" smtClean="0">
                <a:solidFill>
                  <a:schemeClr val="tx1"/>
                </a:solidFill>
                <a:latin typeface="Times New Roman" pitchFamily="18" charset="0"/>
                <a:cs typeface="Times New Roman" pitchFamily="18" charset="0"/>
              </a:rPr>
              <a:t>антисептик (например, 0,02% раствор </a:t>
            </a:r>
            <a:r>
              <a:rPr lang="ru-RU" sz="2400" dirty="0" err="1" smtClean="0">
                <a:solidFill>
                  <a:schemeClr val="tx1"/>
                </a:solidFill>
                <a:latin typeface="Times New Roman" pitchFamily="18" charset="0"/>
                <a:cs typeface="Times New Roman" pitchFamily="18" charset="0"/>
              </a:rPr>
              <a:t>фурацилина</a:t>
            </a:r>
            <a:r>
              <a:rPr lang="ru-RU" sz="2400" dirty="0" smtClean="0">
                <a:solidFill>
                  <a:schemeClr val="tx1"/>
                </a:solidFill>
                <a:latin typeface="Times New Roman" pitchFamily="18" charset="0"/>
                <a:cs typeface="Times New Roman" pitchFamily="18" charset="0"/>
              </a:rPr>
              <a:t>);</a:t>
            </a:r>
          </a:p>
          <a:p>
            <a:r>
              <a:rPr lang="ru-RU" sz="2400" dirty="0" smtClean="0">
                <a:solidFill>
                  <a:schemeClr val="tx1"/>
                </a:solidFill>
                <a:latin typeface="Times New Roman" pitchFamily="18" charset="0"/>
                <a:cs typeface="Times New Roman" pitchFamily="18" charset="0"/>
              </a:rPr>
              <a:t>стерильные салфетки;</a:t>
            </a:r>
          </a:p>
          <a:p>
            <a:r>
              <a:rPr lang="ru-RU" sz="2400" dirty="0" smtClean="0">
                <a:solidFill>
                  <a:schemeClr val="tx1"/>
                </a:solidFill>
                <a:latin typeface="Times New Roman" pitchFamily="18" charset="0"/>
                <a:cs typeface="Times New Roman" pitchFamily="18" charset="0"/>
              </a:rPr>
              <a:t>стерильный пинцет;</a:t>
            </a:r>
          </a:p>
          <a:p>
            <a:r>
              <a:rPr lang="ru-RU" sz="2400" dirty="0" smtClean="0">
                <a:solidFill>
                  <a:schemeClr val="tx1"/>
                </a:solidFill>
                <a:latin typeface="Times New Roman" pitchFamily="18" charset="0"/>
                <a:cs typeface="Times New Roman" pitchFamily="18" charset="0"/>
              </a:rPr>
              <a:t>стерильный лоток;</a:t>
            </a:r>
          </a:p>
          <a:p>
            <a:r>
              <a:rPr lang="ru-RU" sz="2400" dirty="0" smtClean="0">
                <a:solidFill>
                  <a:schemeClr val="tx1"/>
                </a:solidFill>
                <a:latin typeface="Times New Roman" pitchFamily="18" charset="0"/>
                <a:cs typeface="Times New Roman" pitchFamily="18" charset="0"/>
              </a:rPr>
              <a:t>ёмкость для сбрасывания отработанного материала.</a:t>
            </a:r>
          </a:p>
          <a:p>
            <a:pPr>
              <a:buNone/>
            </a:pPr>
            <a:endParaRPr lang="ru-RU" dirty="0"/>
          </a:p>
        </p:txBody>
      </p:sp>
      <p:sp>
        <p:nvSpPr>
          <p:cNvPr id="10547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5476"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5478" name="Picture 6" descr="Picture background"/>
          <p:cNvPicPr>
            <a:picLocks noChangeAspect="1" noChangeArrowheads="1"/>
          </p:cNvPicPr>
          <p:nvPr/>
        </p:nvPicPr>
        <p:blipFill>
          <a:blip r:embed="rId2"/>
          <a:srcRect/>
          <a:stretch>
            <a:fillRect/>
          </a:stretch>
        </p:blipFill>
        <p:spPr bwMode="auto">
          <a:xfrm>
            <a:off x="4714876" y="4286256"/>
            <a:ext cx="4063985" cy="228599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C00000"/>
                </a:solidFill>
                <a:latin typeface="Times New Roman" pitchFamily="18" charset="0"/>
                <a:cs typeface="Times New Roman" pitchFamily="18" charset="0"/>
              </a:rPr>
              <a:t>Сестринский уход при нарушениях дыхания у пациентов в паллиативной палате</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buNone/>
            </a:pPr>
            <a:r>
              <a:rPr lang="ru-RU" dirty="0" smtClean="0">
                <a:solidFill>
                  <a:schemeClr val="tx1"/>
                </a:solidFill>
                <a:latin typeface="+mn-lt"/>
                <a:ea typeface="+mn-ea"/>
                <a:cs typeface="+mn-cs"/>
              </a:rPr>
              <a:t>Дыхание человека контролируется дыхательными центрами в стволовой части мозга. Объем дыхания в значительной степени определяется химическим составом крови, а темп дыхания - механическими стимулами, передаваемыми по блуждающему нерву.</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b="1" dirty="0" smtClean="0">
                <a:solidFill>
                  <a:srgbClr val="C00000"/>
                </a:solidFill>
                <a:latin typeface="Times New Roman" pitchFamily="18" charset="0"/>
                <a:cs typeface="Times New Roman" pitchFamily="18" charset="0"/>
              </a:rPr>
              <a:t>Задачи медсестры:</a:t>
            </a: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457200" indent="-457200">
              <a:buFont typeface="+mj-lt"/>
              <a:buAutoNum type="arabicPeriod"/>
            </a:pPr>
            <a:r>
              <a:rPr lang="ru-RU" sz="2000" b="1" dirty="0" smtClean="0">
                <a:solidFill>
                  <a:schemeClr val="tx1"/>
                </a:solidFill>
                <a:latin typeface="Times New Roman" pitchFamily="18" charset="0"/>
                <a:cs typeface="Times New Roman" pitchFamily="18" charset="0"/>
              </a:rPr>
              <a:t>Уточнить </a:t>
            </a:r>
            <a:r>
              <a:rPr lang="ru-RU" sz="2000" b="1" dirty="0" smtClean="0">
                <a:solidFill>
                  <a:schemeClr val="tx1"/>
                </a:solidFill>
                <a:latin typeface="Times New Roman" pitchFamily="18" charset="0"/>
                <a:cs typeface="Times New Roman" pitchFamily="18" charset="0"/>
              </a:rPr>
              <a:t>причину нарушений дыхания</a:t>
            </a:r>
            <a:r>
              <a:rPr lang="ru-RU" sz="2000" dirty="0" smtClean="0">
                <a:solidFill>
                  <a:schemeClr val="tx1"/>
                </a:solidFill>
                <a:latin typeface="Times New Roman" pitchFamily="18" charset="0"/>
                <a:cs typeface="Times New Roman" pitchFamily="18" charset="0"/>
              </a:rPr>
              <a:t>. Например, одышки, кашля, кровохарканья.  </a:t>
            </a:r>
          </a:p>
          <a:p>
            <a:pPr marL="457200" indent="-457200">
              <a:buFont typeface="+mj-lt"/>
              <a:buAutoNum type="arabicPeriod"/>
            </a:pPr>
            <a:r>
              <a:rPr lang="ru-RU" sz="2000" b="1" dirty="0" smtClean="0">
                <a:solidFill>
                  <a:schemeClr val="tx1"/>
                </a:solidFill>
                <a:latin typeface="Times New Roman" pitchFamily="18" charset="0"/>
                <a:cs typeface="Times New Roman" pitchFamily="18" charset="0"/>
              </a:rPr>
              <a:t>Создать комфортную среду</a:t>
            </a:r>
            <a:r>
              <a:rPr lang="ru-RU" sz="2000" dirty="0" smtClean="0">
                <a:solidFill>
                  <a:schemeClr val="tx1"/>
                </a:solidFill>
                <a:latin typeface="Times New Roman" pitchFamily="18" charset="0"/>
                <a:cs typeface="Times New Roman" pitchFamily="18" charset="0"/>
              </a:rPr>
              <a:t> для пациента: открыть окна, поставить рядом вентилятор, предоставить возможность легко подать сигнал тревоги.  </a:t>
            </a:r>
            <a:endParaRPr lang="ru-RU" sz="2000" dirty="0" smtClean="0">
              <a:solidFill>
                <a:schemeClr val="tx1"/>
              </a:solidFill>
              <a:latin typeface="Times New Roman" pitchFamily="18" charset="0"/>
              <a:cs typeface="Times New Roman" pitchFamily="18" charset="0"/>
            </a:endParaRPr>
          </a:p>
          <a:p>
            <a:pPr marL="457200" lvl="0" indent="-457200">
              <a:buFont typeface="+mj-lt"/>
              <a:buAutoNum type="arabicPeriod"/>
            </a:pPr>
            <a:r>
              <a:rPr lang="ru-RU" sz="2000" b="1" dirty="0" smtClean="0">
                <a:solidFill>
                  <a:schemeClr val="tx1"/>
                </a:solidFill>
                <a:latin typeface="Times New Roman" pitchFamily="18" charset="0"/>
                <a:cs typeface="Times New Roman" pitchFamily="18" charset="0"/>
              </a:rPr>
              <a:t>Поощрять пациента делать дыхательные упражнения</a:t>
            </a:r>
            <a:r>
              <a:rPr lang="ru-RU" sz="2000" dirty="0" smtClean="0">
                <a:solidFill>
                  <a:schemeClr val="tx1"/>
                </a:solidFill>
                <a:latin typeface="Times New Roman" pitchFamily="18" charset="0"/>
                <a:cs typeface="Times New Roman" pitchFamily="18" charset="0"/>
              </a:rPr>
              <a:t> и обучать его технике релаксации.  </a:t>
            </a:r>
          </a:p>
          <a:p>
            <a:pPr marL="457200" lvl="0" indent="-457200">
              <a:buFont typeface="+mj-lt"/>
              <a:buAutoNum type="arabicPeriod"/>
            </a:pPr>
            <a:r>
              <a:rPr lang="ru-RU" sz="2000" b="1" dirty="0" smtClean="0">
                <a:solidFill>
                  <a:schemeClr val="tx1"/>
                </a:solidFill>
                <a:latin typeface="Times New Roman" pitchFamily="18" charset="0"/>
                <a:cs typeface="Times New Roman" pitchFamily="18" charset="0"/>
              </a:rPr>
              <a:t>Заранее обучить больного, как контролировать дыхание</a:t>
            </a:r>
            <a:r>
              <a:rPr lang="ru-RU" sz="2000" dirty="0" smtClean="0">
                <a:solidFill>
                  <a:schemeClr val="tx1"/>
                </a:solidFill>
                <a:latin typeface="Times New Roman" pitchFamily="18" charset="0"/>
                <a:cs typeface="Times New Roman" pitchFamily="18" charset="0"/>
              </a:rPr>
              <a:t> во время приступов дыхательной паники.  </a:t>
            </a:r>
          </a:p>
          <a:p>
            <a:pPr marL="457200" lvl="0" indent="-457200">
              <a:buFont typeface="+mj-lt"/>
              <a:buAutoNum type="arabicPeriod"/>
            </a:pPr>
            <a:r>
              <a:rPr lang="ru-RU" sz="2000" b="1" dirty="0" smtClean="0">
                <a:solidFill>
                  <a:schemeClr val="tx1"/>
                </a:solidFill>
                <a:latin typeface="Times New Roman" pitchFamily="18" charset="0"/>
                <a:cs typeface="Times New Roman" pitchFamily="18" charset="0"/>
              </a:rPr>
              <a:t>При инфекции органов дыхания</a:t>
            </a:r>
            <a:r>
              <a:rPr lang="ru-RU" sz="2000" dirty="0" smtClean="0">
                <a:solidFill>
                  <a:schemeClr val="tx1"/>
                </a:solidFill>
                <a:latin typeface="Times New Roman" pitchFamily="18" charset="0"/>
                <a:cs typeface="Times New Roman" pitchFamily="18" charset="0"/>
              </a:rPr>
              <a:t> сообщить об этом врачу, обеспечить больного плевательницей для сбора мокроты, придать пациенту положение, способствующее лучшей вентиляции лёгких. </a:t>
            </a:r>
          </a:p>
          <a:p>
            <a:pPr>
              <a:buNone/>
            </a:pP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solidFill>
                  <a:srgbClr val="C00000"/>
                </a:solidFill>
                <a:latin typeface="Times New Roman" pitchFamily="18" charset="0"/>
                <a:cs typeface="Times New Roman" pitchFamily="18" charset="0"/>
              </a:rPr>
              <a:t>Медсестре необходимо уточнить причину нарушений дыхания, проанализировав историю болезни. </a:t>
            </a:r>
            <a:r>
              <a:rPr lang="ru-RU" sz="2400" b="1" dirty="0" smtClean="0">
                <a:solidFill>
                  <a:srgbClr val="C00000"/>
                </a:solidFill>
                <a:latin typeface="Times New Roman" pitchFamily="18" charset="0"/>
                <a:cs typeface="Times New Roman" pitchFamily="18" charset="0"/>
              </a:rPr>
              <a:t/>
            </a:r>
            <a:br>
              <a:rPr lang="ru-RU" sz="2400" b="1" dirty="0" smtClean="0">
                <a:solidFill>
                  <a:srgbClr val="C00000"/>
                </a:solidFill>
                <a:latin typeface="Times New Roman" pitchFamily="18" charset="0"/>
                <a:cs typeface="Times New Roman" pitchFamily="18" charset="0"/>
              </a:rPr>
            </a:br>
            <a:r>
              <a:rPr lang="ru-RU" sz="2400" b="1" dirty="0" smtClean="0">
                <a:solidFill>
                  <a:srgbClr val="C00000"/>
                </a:solidFill>
                <a:latin typeface="Times New Roman" pitchFamily="18" charset="0"/>
                <a:cs typeface="Times New Roman" pitchFamily="18" charset="0"/>
              </a:rPr>
              <a:t>Некоторые </a:t>
            </a:r>
            <a:r>
              <a:rPr lang="ru-RU" sz="2400" b="1" dirty="0" smtClean="0">
                <a:solidFill>
                  <a:srgbClr val="C00000"/>
                </a:solidFill>
                <a:latin typeface="Times New Roman" pitchFamily="18" charset="0"/>
                <a:cs typeface="Times New Roman" pitchFamily="18" charset="0"/>
              </a:rPr>
              <a:t>методы диагностики: </a:t>
            </a:r>
            <a:endParaRPr lang="ru-RU" sz="24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marL="457200" indent="-457200">
              <a:buFont typeface="+mj-lt"/>
              <a:buAutoNum type="arabicPeriod"/>
            </a:pPr>
            <a:r>
              <a:rPr lang="ru-RU" sz="2000" b="1" dirty="0" smtClean="0">
                <a:solidFill>
                  <a:schemeClr val="tx1"/>
                </a:solidFill>
                <a:latin typeface="Times New Roman" pitchFamily="18" charset="0"/>
                <a:cs typeface="Times New Roman" pitchFamily="18" charset="0"/>
              </a:rPr>
              <a:t>Сбор жалоб и анамнеза</a:t>
            </a:r>
            <a:r>
              <a:rPr lang="ru-RU" sz="2000" dirty="0" smtClean="0">
                <a:solidFill>
                  <a:schemeClr val="tx1"/>
                </a:solidFill>
                <a:latin typeface="Times New Roman" pitchFamily="18" charset="0"/>
                <a:cs typeface="Times New Roman" pitchFamily="18" charset="0"/>
              </a:rPr>
              <a:t>. Учитывают затруднение дыхания, чувство нехватки воздуха, одышку, вынужденное положение, боли в грудной клетке, кашель. </a:t>
            </a:r>
          </a:p>
          <a:p>
            <a:pPr marL="457200" indent="-457200">
              <a:buFont typeface="+mj-lt"/>
              <a:buAutoNum type="arabicPeriod"/>
            </a:pPr>
            <a:r>
              <a:rPr lang="ru-RU" sz="2000" b="1" dirty="0" err="1" smtClean="0">
                <a:solidFill>
                  <a:schemeClr val="tx1"/>
                </a:solidFill>
                <a:latin typeface="Times New Roman" pitchFamily="18" charset="0"/>
                <a:cs typeface="Times New Roman" pitchFamily="18" charset="0"/>
              </a:rPr>
              <a:t>Физикальное</a:t>
            </a:r>
            <a:r>
              <a:rPr lang="ru-RU" sz="2000" b="1" dirty="0" smtClean="0">
                <a:solidFill>
                  <a:schemeClr val="tx1"/>
                </a:solidFill>
                <a:latin typeface="Times New Roman" pitchFamily="18" charset="0"/>
                <a:cs typeface="Times New Roman" pitchFamily="18" charset="0"/>
              </a:rPr>
              <a:t> обследование</a:t>
            </a:r>
            <a:r>
              <a:rPr lang="ru-RU" sz="2000" dirty="0" smtClean="0">
                <a:solidFill>
                  <a:schemeClr val="tx1"/>
                </a:solidFill>
                <a:latin typeface="Times New Roman" pitchFamily="18" charset="0"/>
                <a:cs typeface="Times New Roman" pitchFamily="18" charset="0"/>
              </a:rPr>
              <a:t>. Например, осмотр грудной клетки, перкуссия, аускультация. Выявляют сглаженность или выбухание межрёберных промежутков, ограничение экскурсии грудной клетки (поражённая половина отстаёт при дыхании). </a:t>
            </a:r>
          </a:p>
          <a:p>
            <a:pPr marL="457200" indent="-457200">
              <a:buFont typeface="+mj-lt"/>
              <a:buAutoNum type="arabicPeriod"/>
            </a:pPr>
            <a:r>
              <a:rPr lang="ru-RU" sz="2000" b="1" dirty="0" smtClean="0">
                <a:solidFill>
                  <a:schemeClr val="tx1"/>
                </a:solidFill>
                <a:latin typeface="Times New Roman" pitchFamily="18" charset="0"/>
                <a:cs typeface="Times New Roman" pitchFamily="18" charset="0"/>
              </a:rPr>
              <a:t>Инструментальные исследования</a:t>
            </a:r>
            <a:r>
              <a:rPr lang="ru-RU" sz="2000" dirty="0" smtClean="0">
                <a:solidFill>
                  <a:schemeClr val="tx1"/>
                </a:solidFill>
                <a:latin typeface="Times New Roman" pitchFamily="18" charset="0"/>
                <a:cs typeface="Times New Roman" pitchFamily="18" charset="0"/>
              </a:rPr>
              <a:t>. Например, рентгенологическое обследование органов грудной клетки, ультразвуковая диагностика для выявления патологии плевральных полостей и </a:t>
            </a:r>
            <a:r>
              <a:rPr lang="ru-RU" sz="2000" dirty="0" err="1" smtClean="0">
                <a:solidFill>
                  <a:schemeClr val="tx1"/>
                </a:solidFill>
                <a:latin typeface="Times New Roman" pitchFamily="18" charset="0"/>
                <a:cs typeface="Times New Roman" pitchFamily="18" charset="0"/>
              </a:rPr>
              <a:t>субплевральных</a:t>
            </a:r>
            <a:r>
              <a:rPr lang="ru-RU" sz="2000" dirty="0" smtClean="0">
                <a:solidFill>
                  <a:schemeClr val="tx1"/>
                </a:solidFill>
                <a:latin typeface="Times New Roman" pitchFamily="18" charset="0"/>
                <a:cs typeface="Times New Roman" pitchFamily="18" charset="0"/>
              </a:rPr>
              <a:t> отделов лёгких</a:t>
            </a:r>
          </a:p>
          <a:p>
            <a:pPr>
              <a:buNone/>
            </a:pP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C00000"/>
                </a:solidFill>
                <a:latin typeface="Times New Roman" pitchFamily="18" charset="0"/>
                <a:cs typeface="Times New Roman" pitchFamily="18" charset="0"/>
              </a:rPr>
              <a:t>Функции </a:t>
            </a:r>
            <a:r>
              <a:rPr lang="ru-RU" sz="2800" b="1" dirty="0" smtClean="0">
                <a:solidFill>
                  <a:srgbClr val="C00000"/>
                </a:solidFill>
                <a:latin typeface="Times New Roman" pitchFamily="18" charset="0"/>
                <a:cs typeface="Times New Roman" pitchFamily="18" charset="0"/>
              </a:rPr>
              <a:t>медсестры при мониторинге дыхательной функции:</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000" b="1" dirty="0" smtClean="0">
                <a:solidFill>
                  <a:schemeClr val="tx1"/>
                </a:solidFill>
                <a:latin typeface="Times New Roman" pitchFamily="18" charset="0"/>
                <a:cs typeface="Times New Roman" pitchFamily="18" charset="0"/>
              </a:rPr>
              <a:t>Оценка частоты и глубины дыхания</a:t>
            </a:r>
            <a:r>
              <a:rPr lang="ru-RU" sz="2000" dirty="0" smtClean="0">
                <a:solidFill>
                  <a:schemeClr val="tx1"/>
                </a:solidFill>
                <a:latin typeface="Times New Roman" pitchFamily="18" charset="0"/>
                <a:cs typeface="Times New Roman" pitchFamily="18" charset="0"/>
              </a:rPr>
              <a:t>. Медсестра фиксирует число дыхательных движений в минуту, оценивает ритм и симметричность дыхания, выявляя возможные отклонения.</a:t>
            </a:r>
          </a:p>
          <a:p>
            <a:r>
              <a:rPr lang="ru-RU" sz="2000" b="1" dirty="0" smtClean="0">
                <a:solidFill>
                  <a:schemeClr val="tx1"/>
                </a:solidFill>
                <a:latin typeface="Times New Roman" pitchFamily="18" charset="0"/>
                <a:cs typeface="Times New Roman" pitchFamily="18" charset="0"/>
              </a:rPr>
              <a:t>Измерение уровня кислорода в крови</a:t>
            </a:r>
            <a:r>
              <a:rPr lang="ru-RU" sz="2000" dirty="0" smtClean="0">
                <a:solidFill>
                  <a:schemeClr val="tx1"/>
                </a:solidFill>
                <a:latin typeface="Times New Roman" pitchFamily="18" charset="0"/>
                <a:cs typeface="Times New Roman" pitchFamily="18" charset="0"/>
              </a:rPr>
              <a:t> с помощью </a:t>
            </a:r>
            <a:r>
              <a:rPr lang="ru-RU" sz="2000" dirty="0" err="1" smtClean="0">
                <a:solidFill>
                  <a:schemeClr val="tx1"/>
                </a:solidFill>
                <a:latin typeface="Times New Roman" pitchFamily="18" charset="0"/>
                <a:cs typeface="Times New Roman" pitchFamily="18" charset="0"/>
              </a:rPr>
              <a:t>пульсоксиметра</a:t>
            </a:r>
            <a:r>
              <a:rPr lang="ru-RU" sz="2000" dirty="0" smtClean="0">
                <a:solidFill>
                  <a:schemeClr val="tx1"/>
                </a:solidFill>
                <a:latin typeface="Times New Roman" pitchFamily="18" charset="0"/>
                <a:cs typeface="Times New Roman" pitchFamily="18" charset="0"/>
              </a:rPr>
              <a:t>. Этот прибор позволяет оперативно определить уровень насыщения крови кислородом и своевременно скорректировать лечение.</a:t>
            </a:r>
          </a:p>
          <a:p>
            <a:r>
              <a:rPr lang="ru-RU" sz="2000" b="1" dirty="0" smtClean="0">
                <a:solidFill>
                  <a:schemeClr val="tx1"/>
                </a:solidFill>
                <a:latin typeface="Times New Roman" pitchFamily="18" charset="0"/>
                <a:cs typeface="Times New Roman" pitchFamily="18" charset="0"/>
              </a:rPr>
              <a:t>Контроль за цветом кожных покровов и наличием признаков гипоксии</a:t>
            </a:r>
            <a:r>
              <a:rPr lang="ru-RU" sz="2000" dirty="0" smtClean="0">
                <a:solidFill>
                  <a:schemeClr val="tx1"/>
                </a:solidFill>
                <a:latin typeface="Times New Roman" pitchFamily="18" charset="0"/>
                <a:cs typeface="Times New Roman" pitchFamily="18" charset="0"/>
              </a:rPr>
              <a:t>. Медсестра обращает внимание на возможные проявления недостатка кислорода: посинение губ и ногтей, тревожность пациента, изменение сознания.</a:t>
            </a:r>
          </a:p>
          <a:p>
            <a:pPr>
              <a:buNone/>
            </a:pP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p:spPr>
        <p:txBody>
          <a:bodyPr/>
          <a:lstStyle/>
          <a:p>
            <a:r>
              <a:rPr lang="ru-RU" sz="3600" b="1" dirty="0" smtClean="0">
                <a:solidFill>
                  <a:srgbClr val="C00000"/>
                </a:solidFill>
                <a:latin typeface="Times New Roman" pitchFamily="18" charset="0"/>
                <a:cs typeface="Times New Roman" pitchFamily="18" charset="0"/>
              </a:rPr>
              <a:t>Некоторые процедуры, которые выполняет медсестра:</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000" b="1" dirty="0" smtClean="0">
                <a:solidFill>
                  <a:schemeClr val="tx1"/>
                </a:solidFill>
                <a:latin typeface="Times New Roman" pitchFamily="18" charset="0"/>
                <a:cs typeface="Times New Roman" pitchFamily="18" charset="0"/>
              </a:rPr>
              <a:t>Обеспечение оксигенотерапии</a:t>
            </a:r>
            <a:r>
              <a:rPr lang="ru-RU" sz="2000" dirty="0" smtClean="0">
                <a:solidFill>
                  <a:schemeClr val="tx1"/>
                </a:solidFill>
                <a:latin typeface="Times New Roman" pitchFamily="18" charset="0"/>
                <a:cs typeface="Times New Roman" pitchFamily="18" charset="0"/>
              </a:rPr>
              <a:t>. Медсестра регулирует скорость подачи кислорода, учитывая индивидуальные потребности пациента, и следит за его самочувствием.</a:t>
            </a:r>
          </a:p>
          <a:p>
            <a:r>
              <a:rPr lang="ru-RU" sz="2000" b="1" dirty="0" smtClean="0">
                <a:solidFill>
                  <a:schemeClr val="tx1"/>
                </a:solidFill>
                <a:latin typeface="Times New Roman" pitchFamily="18" charset="0"/>
                <a:cs typeface="Times New Roman" pitchFamily="18" charset="0"/>
              </a:rPr>
              <a:t>Проведение ингаляционной терапии</a:t>
            </a:r>
            <a:r>
              <a:rPr lang="ru-RU" sz="2000" dirty="0" smtClean="0">
                <a:solidFill>
                  <a:schemeClr val="tx1"/>
                </a:solidFill>
                <a:latin typeface="Times New Roman" pitchFamily="18" charset="0"/>
                <a:cs typeface="Times New Roman" pitchFamily="18" charset="0"/>
              </a:rPr>
              <a:t>. Медсестра выбирает подходящие лекарственные растворы, контролирует дозировку и следит за правильной техникой выполнения процедуры.</a:t>
            </a:r>
          </a:p>
          <a:p>
            <a:r>
              <a:rPr lang="ru-RU" sz="2000" b="1" dirty="0" smtClean="0">
                <a:solidFill>
                  <a:schemeClr val="tx1"/>
                </a:solidFill>
                <a:latin typeface="Times New Roman" pitchFamily="18" charset="0"/>
                <a:cs typeface="Times New Roman" pitchFamily="18" charset="0"/>
              </a:rPr>
              <a:t>Помощь при аспирации и очищении дыхательных путей</a:t>
            </a:r>
            <a:r>
              <a:rPr lang="ru-RU" sz="2000" dirty="0" smtClean="0">
                <a:solidFill>
                  <a:schemeClr val="tx1"/>
                </a:solidFill>
                <a:latin typeface="Times New Roman" pitchFamily="18" charset="0"/>
                <a:cs typeface="Times New Roman" pitchFamily="18" charset="0"/>
              </a:rPr>
              <a:t>. Например, использование аспирационных катетеров для удаления слизи и мокроты, что особенно важно для пациентов с нарушенным кашлевым рефлексом, находящихся на ИВЛ или с </a:t>
            </a:r>
            <a:r>
              <a:rPr lang="ru-RU" sz="2000" dirty="0" err="1" smtClean="0">
                <a:solidFill>
                  <a:schemeClr val="tx1"/>
                </a:solidFill>
                <a:latin typeface="Times New Roman" pitchFamily="18" charset="0"/>
                <a:cs typeface="Times New Roman" pitchFamily="18" charset="0"/>
              </a:rPr>
              <a:t>трахеостомой</a:t>
            </a:r>
            <a:r>
              <a:rPr lang="ru-RU" sz="2000" dirty="0" smtClean="0">
                <a:solidFill>
                  <a:schemeClr val="tx1"/>
                </a:solidFill>
                <a:latin typeface="Times New Roman" pitchFamily="18" charset="0"/>
                <a:cs typeface="Times New Roman" pitchFamily="18" charset="0"/>
              </a:rPr>
              <a:t>.</a:t>
            </a:r>
          </a:p>
          <a:p>
            <a:r>
              <a:rPr lang="ru-RU" sz="2000" b="1" dirty="0" smtClean="0">
                <a:solidFill>
                  <a:schemeClr val="tx1"/>
                </a:solidFill>
                <a:latin typeface="Times New Roman" pitchFamily="18" charset="0"/>
                <a:cs typeface="Times New Roman" pitchFamily="18" charset="0"/>
              </a:rPr>
              <a:t>Проведение санации ротоглотки и трахеи</a:t>
            </a:r>
            <a:r>
              <a:rPr lang="ru-RU" sz="2000" dirty="0" smtClean="0">
                <a:solidFill>
                  <a:schemeClr val="tx1"/>
                </a:solidFill>
                <a:latin typeface="Times New Roman" pitchFamily="18" charset="0"/>
                <a:cs typeface="Times New Roman" pitchFamily="18" charset="0"/>
              </a:rPr>
              <a:t>. Медсестра выполняет процедуру с соблюдением стерильности, чтобы избежать инфицирования дыхательных путей.</a:t>
            </a:r>
          </a:p>
          <a:p>
            <a:pPr>
              <a:buNone/>
            </a:pP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dirty="0" smtClean="0">
                <a:solidFill>
                  <a:schemeClr val="tx1"/>
                </a:solidFill>
                <a:latin typeface="Times New Roman" pitchFamily="18" charset="0"/>
                <a:cs typeface="Times New Roman" pitchFamily="18" charset="0"/>
              </a:rPr>
              <a:t>При возникновении одышки следует объяснить больному его состояние и ободрить его, чтобы уменьшить чувство страха и тревоги, а также попытаться изменить его образ жизни: составить режим дня так, чтобы после нагрузки всегда следовал отдых, при возможности помогать пациенту по дому, с покупкой продуктов и т.д</a:t>
            </a:r>
            <a:r>
              <a:rPr lang="ru-RU" sz="2000" dirty="0" smtClean="0">
                <a:solidFill>
                  <a:schemeClr val="tx1"/>
                </a:solidFill>
                <a:latin typeface="Times New Roman" pitchFamily="18" charset="0"/>
                <a:cs typeface="Times New Roman" pitchFamily="18" charset="0"/>
              </a:rPr>
              <a:t>.</a:t>
            </a:r>
          </a:p>
          <a:p>
            <a:pPr>
              <a:buNone/>
            </a:pPr>
            <a:r>
              <a:rPr lang="ru-RU" sz="2000" dirty="0" smtClean="0">
                <a:solidFill>
                  <a:schemeClr val="tx1"/>
                </a:solidFill>
                <a:latin typeface="Times New Roman" pitchFamily="18" charset="0"/>
                <a:cs typeface="Times New Roman" pitchFamily="18" charset="0"/>
              </a:rPr>
              <a:t>Лечение будет зависеть от причин, вызвавших одышку. Если причины возникновения состояния обратимы, то помочь может присутствие близких, успокаивающая беседа, прохладный сухой воздух, релаксационная терапия, массаж, а также такие виды лечения, как акупунктура, гипноз.</a:t>
            </a:r>
            <a:endParaRPr lang="ru-RU" sz="20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dirty="0" smtClean="0">
                <a:solidFill>
                  <a:schemeClr val="tx1"/>
                </a:solidFill>
                <a:latin typeface="Times New Roman" pitchFamily="18" charset="0"/>
                <a:cs typeface="Times New Roman" pitchFamily="18" charset="0"/>
              </a:rPr>
              <a:t>Медсестра должна постоянно контролировать, насколько удовлетворяются ежедневные нужды больного (умывание, прием пищи, питья, физиологические отправления, потребность в движении). Необходимо либо предотвращать одышку, чтобы пациент справлялся с удовлетворением этих нужд сам, либо обеспечивать ему надлежащий уход, если он сам не способен ухаживать за собой.</a:t>
            </a:r>
          </a:p>
          <a:p>
            <a:pPr>
              <a:buNone/>
            </a:pPr>
            <a:r>
              <a:rPr lang="ru-RU" sz="2000" dirty="0" smtClean="0">
                <a:solidFill>
                  <a:schemeClr val="tx1"/>
                </a:solidFill>
                <a:latin typeface="Times New Roman" pitchFamily="18" charset="0"/>
                <a:cs typeface="Times New Roman" pitchFamily="18" charset="0"/>
              </a:rPr>
              <a:t>Медсестре следует иметь четкое представление о причинах одышки и применять соответствующее лечение. При инфекции органов дыхания необходимо сообщить об этом врачу, обеспечить больного плевательницей для сбора мокроты, сделать все, чтобы сократить до минимума риск распространения инфекции, придать пациенту положение, способствующее лучшей вентиляции легких, а также применить </a:t>
            </a:r>
            <a:r>
              <a:rPr lang="ru-RU" sz="2000" dirty="0" err="1" smtClean="0">
                <a:solidFill>
                  <a:schemeClr val="tx1"/>
                </a:solidFill>
                <a:latin typeface="Times New Roman" pitchFamily="18" charset="0"/>
                <a:cs typeface="Times New Roman" pitchFamily="18" charset="0"/>
              </a:rPr>
              <a:t>постуральный</a:t>
            </a:r>
            <a:r>
              <a:rPr lang="ru-RU" sz="2000" dirty="0" smtClean="0">
                <a:solidFill>
                  <a:schemeClr val="tx1"/>
                </a:solidFill>
                <a:latin typeface="Times New Roman" pitchFamily="18" charset="0"/>
                <a:cs typeface="Times New Roman" pitchFamily="18" charset="0"/>
              </a:rPr>
              <a:t> дренаж.</a:t>
            </a:r>
          </a:p>
          <a:p>
            <a:pPr>
              <a:buNone/>
            </a:pP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4000" b="1" i="1" u="sng" dirty="0" smtClean="0">
                <a:solidFill>
                  <a:srgbClr val="FF0000"/>
                </a:solidFill>
                <a:latin typeface="Times New Roman" pitchFamily="18" charset="0"/>
                <a:cs typeface="Times New Roman" pitchFamily="18" charset="0"/>
              </a:rPr>
              <a:t>Типы лихорадки по виду температурных кривых</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eaLnBrk="1" hangingPunct="1">
              <a:buFont typeface="Wingdings" pitchFamily="2" charset="2"/>
              <a:buChar char="v"/>
            </a:pPr>
            <a:r>
              <a:rPr lang="ru-RU" altLang="ru-RU" dirty="0" smtClean="0"/>
              <a:t> </a:t>
            </a:r>
            <a:r>
              <a:rPr lang="ru-RU" altLang="ru-RU" b="1" dirty="0" smtClean="0"/>
              <a:t>постоянная</a:t>
            </a:r>
          </a:p>
          <a:p>
            <a:pPr eaLnBrk="1" hangingPunct="1">
              <a:buFont typeface="Wingdings" pitchFamily="2" charset="2"/>
              <a:buChar char="v"/>
            </a:pPr>
            <a:r>
              <a:rPr lang="ru-RU" altLang="ru-RU" b="1" dirty="0" smtClean="0"/>
              <a:t> </a:t>
            </a:r>
            <a:r>
              <a:rPr lang="ru-RU" altLang="ru-RU" b="1" dirty="0" err="1" smtClean="0"/>
              <a:t>ремиттирующая</a:t>
            </a:r>
            <a:r>
              <a:rPr lang="ru-RU" altLang="ru-RU" b="1" dirty="0" smtClean="0"/>
              <a:t> (послабляющая)</a:t>
            </a:r>
          </a:p>
          <a:p>
            <a:pPr eaLnBrk="1" hangingPunct="1">
              <a:buFont typeface="Wingdings" pitchFamily="2" charset="2"/>
              <a:buChar char="v"/>
            </a:pPr>
            <a:r>
              <a:rPr lang="ru-RU" altLang="ru-RU" b="1" dirty="0" smtClean="0"/>
              <a:t> </a:t>
            </a:r>
            <a:r>
              <a:rPr lang="ru-RU" altLang="ru-RU" b="1" dirty="0" err="1" smtClean="0"/>
              <a:t>интермиттирующая</a:t>
            </a:r>
            <a:r>
              <a:rPr lang="ru-RU" altLang="ru-RU" b="1" dirty="0" smtClean="0"/>
              <a:t> (перемежающая)</a:t>
            </a:r>
          </a:p>
          <a:p>
            <a:pPr eaLnBrk="1" hangingPunct="1">
              <a:buFont typeface="Wingdings" pitchFamily="2" charset="2"/>
              <a:buChar char="v"/>
            </a:pPr>
            <a:r>
              <a:rPr lang="ru-RU" altLang="ru-RU" b="1" dirty="0" smtClean="0"/>
              <a:t> извращенная</a:t>
            </a:r>
          </a:p>
          <a:p>
            <a:pPr eaLnBrk="1" hangingPunct="1">
              <a:buFont typeface="Wingdings" pitchFamily="2" charset="2"/>
              <a:buChar char="v"/>
            </a:pPr>
            <a:r>
              <a:rPr lang="ru-RU" altLang="ru-RU" b="1" dirty="0" smtClean="0"/>
              <a:t> волнообразная</a:t>
            </a:r>
          </a:p>
          <a:p>
            <a:pPr eaLnBrk="1" hangingPunct="1">
              <a:buFont typeface="Wingdings" pitchFamily="2" charset="2"/>
              <a:buChar char="v"/>
            </a:pPr>
            <a:r>
              <a:rPr lang="ru-RU" altLang="ru-RU" b="1" dirty="0" smtClean="0"/>
              <a:t> возвратная</a:t>
            </a:r>
          </a:p>
          <a:p>
            <a:pPr eaLnBrk="1" hangingPunct="1">
              <a:buFont typeface="Wingdings" pitchFamily="2" charset="2"/>
              <a:buChar char="v"/>
            </a:pPr>
            <a:r>
              <a:rPr lang="ru-RU" altLang="ru-RU" b="1" dirty="0" smtClean="0"/>
              <a:t> </a:t>
            </a:r>
            <a:r>
              <a:rPr lang="ru-RU" altLang="ru-RU" b="1" dirty="0" err="1" smtClean="0"/>
              <a:t>гектическая</a:t>
            </a:r>
            <a:r>
              <a:rPr lang="ru-RU" altLang="ru-RU" b="1" dirty="0" smtClean="0"/>
              <a:t> (истощающая)</a:t>
            </a:r>
          </a:p>
          <a:p>
            <a:pPr eaLnBrk="1" hangingPunct="1">
              <a:buFont typeface="Wingdings" pitchFamily="2" charset="2"/>
              <a:buChar char="v"/>
            </a:pPr>
            <a:r>
              <a:rPr lang="ru-RU" altLang="ru-RU" b="1" dirty="0" smtClean="0"/>
              <a:t> неправильная</a:t>
            </a:r>
          </a:p>
          <a:p>
            <a:pPr>
              <a:buNone/>
            </a:pPr>
            <a:endParaRPr lang="ru-R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b="1" dirty="0" smtClean="0">
                <a:solidFill>
                  <a:schemeClr val="tx1"/>
                </a:solidFill>
                <a:latin typeface="Times New Roman" pitchFamily="18" charset="0"/>
                <a:cs typeface="Times New Roman" pitchFamily="18" charset="0"/>
              </a:rPr>
              <a:t>Икота</a:t>
            </a:r>
            <a:r>
              <a:rPr lang="ru-RU" sz="2000" dirty="0" smtClean="0">
                <a:solidFill>
                  <a:schemeClr val="tx1"/>
                </a:solidFill>
                <a:latin typeface="Times New Roman" pitchFamily="18" charset="0"/>
                <a:cs typeface="Times New Roman" pitchFamily="18" charset="0"/>
              </a:rPr>
              <a:t> - это патологический дыхательный рефлекс, характеризующийся спазмом диафрагмы, приводящим к резкому вдоху и быстрому смыканию голосовых складок с характерным звуком.</a:t>
            </a:r>
          </a:p>
          <a:p>
            <a:pPr>
              <a:buNone/>
            </a:pPr>
            <a:r>
              <a:rPr lang="ru-RU" sz="2000" dirty="0" smtClean="0">
                <a:solidFill>
                  <a:schemeClr val="tx1"/>
                </a:solidFill>
                <a:latin typeface="Times New Roman" pitchFamily="18" charset="0"/>
                <a:cs typeface="Times New Roman" pitchFamily="18" charset="0"/>
              </a:rPr>
              <a:t>Потенциальных причин возникновения икоты достаточно много. При далеко зашедшем раке большинство случаев икоты обусловлены растяжением желудка (в 95% случаев), раздражением диафрагмы или диафрагмального нерва, токсическими эффектами при уремии и инфекции, опухолью центральной нервной системы.</a:t>
            </a:r>
          </a:p>
          <a:p>
            <a:pPr>
              <a:buNone/>
            </a:pPr>
            <a:r>
              <a:rPr lang="ru-RU" sz="2000" dirty="0" smtClean="0">
                <a:solidFill>
                  <a:schemeClr val="tx1"/>
                </a:solidFill>
                <a:latin typeface="Times New Roman" pitchFamily="18" charset="0"/>
                <a:cs typeface="Times New Roman" pitchFamily="18" charset="0"/>
              </a:rPr>
              <a:t>Большинство же "бабушкиных средств" от икоты заключаются в прямой или в непрямой стимуляции гортани. Например, быстро проглотить две чайных (с верхом) ложки сахара, быстро выпить две маленькие рюмки ликера, проглотить сухарик, проглотить раздробленный лед, бросить холодный предмет за ворот рубашки (блузки).</a:t>
            </a:r>
            <a:endParaRPr lang="ru-RU" sz="20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8643998" cy="5500726"/>
          </a:xfrm>
        </p:spPr>
        <p:txBody>
          <a:bodyPr/>
          <a:lstStyle/>
          <a:p>
            <a:pPr>
              <a:buNone/>
            </a:pPr>
            <a:r>
              <a:rPr lang="ru-RU" sz="1800" b="1" dirty="0" smtClean="0">
                <a:solidFill>
                  <a:schemeClr val="tx1"/>
                </a:solidFill>
                <a:latin typeface="Times New Roman" pitchFamily="18" charset="0"/>
                <a:cs typeface="Times New Roman" pitchFamily="18" charset="0"/>
              </a:rPr>
              <a:t>Шумное дыхание (предсмертные хрипы)</a:t>
            </a:r>
            <a:r>
              <a:rPr lang="ru-RU" sz="1800" dirty="0" smtClean="0">
                <a:solidFill>
                  <a:schemeClr val="tx1"/>
                </a:solidFill>
                <a:latin typeface="Times New Roman" pitchFamily="18" charset="0"/>
                <a:cs typeface="Times New Roman" pitchFamily="18" charset="0"/>
              </a:rPr>
              <a:t> - звуки, которые образуются в процессе колебательных движений секрета в нижней части глотки, в трахее и в главных бронхах за счет вдохов и выдохов и не обязательно являются признаком близкой смерти. Шумное дыхание характерно для больных, которые слишком слабы, чтобы откашляться.</a:t>
            </a:r>
          </a:p>
          <a:p>
            <a:pPr>
              <a:buNone/>
            </a:pPr>
            <a:r>
              <a:rPr lang="ru-RU" sz="1800" dirty="0" smtClean="0">
                <a:solidFill>
                  <a:schemeClr val="tx1"/>
                </a:solidFill>
                <a:latin typeface="Times New Roman" pitchFamily="18" charset="0"/>
                <a:cs typeface="Times New Roman" pitchFamily="18" charset="0"/>
              </a:rPr>
              <a:t>В этих случаях необходимо положить больного на бок, чтобы улучшить дренаж дыхательных путей. Даже небольшое изменение положения может значительно успокоить дыхание.</a:t>
            </a:r>
          </a:p>
          <a:p>
            <a:pPr>
              <a:buNone/>
            </a:pPr>
            <a:r>
              <a:rPr lang="ru-RU" sz="1800" dirty="0" smtClean="0">
                <a:solidFill>
                  <a:schemeClr val="tx1"/>
                </a:solidFill>
                <a:latin typeface="Times New Roman" pitchFamily="18" charset="0"/>
                <a:cs typeface="Times New Roman" pitchFamily="18" charset="0"/>
              </a:rPr>
              <a:t>Снизить выделение секрета у 50-60% больных поможет </a:t>
            </a:r>
            <a:r>
              <a:rPr lang="ru-RU" sz="1800" dirty="0" err="1" smtClean="0">
                <a:solidFill>
                  <a:schemeClr val="tx1"/>
                </a:solidFill>
                <a:latin typeface="Times New Roman" pitchFamily="18" charset="0"/>
                <a:cs typeface="Times New Roman" pitchFamily="18" charset="0"/>
              </a:rPr>
              <a:t>гиосцина</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бутилбромид</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бускопан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спанил</a:t>
            </a:r>
            <a:r>
              <a:rPr lang="ru-RU" sz="1800" dirty="0" smtClean="0">
                <a:solidFill>
                  <a:schemeClr val="tx1"/>
                </a:solidFill>
                <a:latin typeface="Times New Roman" pitchFamily="18" charset="0"/>
                <a:cs typeface="Times New Roman" pitchFamily="18" charset="0"/>
              </a:rPr>
              <a:t>).</a:t>
            </a:r>
          </a:p>
          <a:p>
            <a:pPr>
              <a:buNone/>
            </a:pPr>
            <a:r>
              <a:rPr lang="ru-RU" sz="1800" dirty="0" smtClean="0">
                <a:solidFill>
                  <a:schemeClr val="tx1"/>
                </a:solidFill>
                <a:latin typeface="Times New Roman" pitchFamily="18" charset="0"/>
                <a:cs typeface="Times New Roman" pitchFamily="18" charset="0"/>
              </a:rPr>
              <a:t>Очень важен также правильный уход за полостью рта, особенно если больной дышит через рот. Так как в этом случае пациент ощущает сильную сухость во рту, следует периодически протирать полость рта больного влажным тампоном и наносить на губы тонкий слой вазелина. Если больной может глотать, следует давать ему понемножку пить.</a:t>
            </a:r>
          </a:p>
          <a:p>
            <a:pPr>
              <a:buNone/>
            </a:pPr>
            <a:r>
              <a:rPr lang="ru-RU" sz="1800" dirty="0" smtClean="0">
                <a:solidFill>
                  <a:schemeClr val="tx1"/>
                </a:solidFill>
                <a:latin typeface="Times New Roman" pitchFamily="18" charset="0"/>
                <a:cs typeface="Times New Roman" pitchFamily="18" charset="0"/>
              </a:rPr>
              <a:t>Очень важно уделять внимание близким пациента, по возможности объяснить им суть происходящего, обеспечить психологическую поддержку и обучить правилам ухода за больным.</a:t>
            </a:r>
          </a:p>
          <a:p>
            <a:pPr>
              <a:buNone/>
            </a:pP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472518" cy="5983311"/>
          </a:xfrm>
        </p:spPr>
        <p:txBody>
          <a:bodyPr/>
          <a:lstStyle/>
          <a:p>
            <a:pPr>
              <a:buNone/>
            </a:pPr>
            <a:r>
              <a:rPr lang="ru-RU" sz="2000" b="1" dirty="0" smtClean="0">
                <a:solidFill>
                  <a:schemeClr val="tx1"/>
                </a:solidFill>
                <a:latin typeface="Times New Roman" pitchFamily="18" charset="0"/>
                <a:cs typeface="Times New Roman" pitchFamily="18" charset="0"/>
              </a:rPr>
              <a:t>Шумное и частое дыхание умирающего</a:t>
            </a:r>
            <a:r>
              <a:rPr lang="ru-RU" sz="2000" dirty="0" smtClean="0">
                <a:solidFill>
                  <a:schemeClr val="tx1"/>
                </a:solidFill>
                <a:latin typeface="Times New Roman" pitchFamily="18" charset="0"/>
                <a:cs typeface="Times New Roman" pitchFamily="18" charset="0"/>
              </a:rPr>
              <a:t> - явление, которое свидетельствует о последней попытке организма бороться с необратимой терминальной дыхательной недостаточностью. Создается впечатление жестоких страданий пациента, что нередко вызывает сильный стресс у близких и соседей по палате. При этом закупорки дыхательных путей может и не быть.</a:t>
            </a:r>
          </a:p>
          <a:p>
            <a:pPr>
              <a:buNone/>
            </a:pPr>
            <a:r>
              <a:rPr lang="ru-RU" sz="2000" dirty="0" smtClean="0">
                <a:solidFill>
                  <a:schemeClr val="tx1"/>
                </a:solidFill>
                <a:latin typeface="Times New Roman" pitchFamily="18" charset="0"/>
                <a:cs typeface="Times New Roman" pitchFamily="18" charset="0"/>
              </a:rPr>
              <a:t>В подобных случаях медсестре, прежде всего, следует добиться уменьшения частоты дыхания пациента до 10-15 в минуту с помощью внутривенного или внутримышечного введения морфина. При этом может потребоваться двух- или трехкратное увеличение дозы морфина по сравнению с дозой, которая требовалась для обезболивания. При избыточных движениях </a:t>
            </a:r>
            <a:r>
              <a:rPr lang="ru-RU" sz="2000" dirty="0" err="1" smtClean="0">
                <a:solidFill>
                  <a:schemeClr val="tx1"/>
                </a:solidFill>
                <a:latin typeface="Times New Roman" pitchFamily="18" charset="0"/>
                <a:cs typeface="Times New Roman" pitchFamily="18" charset="0"/>
              </a:rPr>
              <a:t>плечей</a:t>
            </a:r>
            <a:r>
              <a:rPr lang="ru-RU" sz="2000" dirty="0" smtClean="0">
                <a:solidFill>
                  <a:schemeClr val="tx1"/>
                </a:solidFill>
                <a:latin typeface="Times New Roman" pitchFamily="18" charset="0"/>
                <a:cs typeface="Times New Roman" pitchFamily="18" charset="0"/>
              </a:rPr>
              <a:t> и грудной клетки можно ввести пациенту </a:t>
            </a:r>
            <a:r>
              <a:rPr lang="ru-RU" sz="2000" dirty="0" err="1" smtClean="0">
                <a:solidFill>
                  <a:schemeClr val="tx1"/>
                </a:solidFill>
                <a:latin typeface="Times New Roman" pitchFamily="18" charset="0"/>
                <a:cs typeface="Times New Roman" pitchFamily="18" charset="0"/>
              </a:rPr>
              <a:t>мидазолам</a:t>
            </a:r>
            <a:r>
              <a:rPr lang="ru-RU" sz="2000" dirty="0" smtClean="0">
                <a:solidFill>
                  <a:schemeClr val="tx1"/>
                </a:solidFill>
                <a:latin typeface="Times New Roman" pitchFamily="18" charset="0"/>
                <a:cs typeface="Times New Roman" pitchFamily="18" charset="0"/>
              </a:rPr>
              <a:t> (10 мг подкожно, а затем каждый час, по необходимости) или </a:t>
            </a:r>
            <a:r>
              <a:rPr lang="ru-RU" sz="2000" dirty="0" err="1" smtClean="0">
                <a:solidFill>
                  <a:schemeClr val="tx1"/>
                </a:solidFill>
                <a:latin typeface="Times New Roman" pitchFamily="18" charset="0"/>
                <a:cs typeface="Times New Roman" pitchFamily="18" charset="0"/>
              </a:rPr>
              <a:t>диазепам</a:t>
            </a:r>
            <a:r>
              <a:rPr lang="ru-RU" sz="2000" dirty="0" smtClean="0">
                <a:solidFill>
                  <a:schemeClr val="tx1"/>
                </a:solidFill>
                <a:latin typeface="Times New Roman" pitchFamily="18" charset="0"/>
                <a:cs typeface="Times New Roman" pitchFamily="18" charset="0"/>
              </a:rPr>
              <a:t> (10 мг внутримышечно).</a:t>
            </a:r>
          </a:p>
          <a:p>
            <a:pPr>
              <a:buNone/>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000" b="1" dirty="0" smtClean="0">
                <a:solidFill>
                  <a:schemeClr val="tx1"/>
                </a:solidFill>
                <a:latin typeface="Times New Roman" pitchFamily="18" charset="0"/>
                <a:cs typeface="Times New Roman" pitchFamily="18" charset="0"/>
              </a:rPr>
              <a:t>Кашель</a:t>
            </a:r>
            <a:r>
              <a:rPr lang="ru-RU" sz="2000" dirty="0" smtClean="0">
                <a:solidFill>
                  <a:schemeClr val="tx1"/>
                </a:solidFill>
                <a:latin typeface="Times New Roman" pitchFamily="18" charset="0"/>
                <a:cs typeface="Times New Roman" pitchFamily="18" charset="0"/>
              </a:rPr>
              <a:t> - это сложный дыхательный рефлекс, задача которого - вывести посторонние частицы и избыток мокроты из трахеи и крупных бронхов. Кашель - своего рода защитный механизм. Однако продолжительные приступы кашля изматывают и пугают, особенно если кашель усугубляет одышку или связан с кровохарканьем. Кашель также может привести к тошноте и рвоте, костно-мышечным болям и даже к переломам ребер.</a:t>
            </a:r>
          </a:p>
          <a:p>
            <a:pPr>
              <a:buNone/>
            </a:pPr>
            <a:r>
              <a:rPr lang="ru-RU" sz="2000" b="1" dirty="0" smtClean="0">
                <a:solidFill>
                  <a:schemeClr val="tx1"/>
                </a:solidFill>
                <a:latin typeface="Times New Roman" pitchFamily="18" charset="0"/>
                <a:cs typeface="Times New Roman" pitchFamily="18" charset="0"/>
              </a:rPr>
              <a:t>Кашель бывает трех типов</a:t>
            </a:r>
            <a:r>
              <a:rPr lang="ru-RU" sz="2000" dirty="0" smtClean="0">
                <a:solidFill>
                  <a:schemeClr val="tx1"/>
                </a:solidFill>
                <a:latin typeface="Times New Roman" pitchFamily="18" charset="0"/>
                <a:cs typeface="Times New Roman" pitchFamily="18" charset="0"/>
              </a:rPr>
              <a:t>: влажный кашель при способности больного к эффективному откашливанию; влажный кашель, но больной слишком слаб, чтобы откашляться; сухой кашель (то есть мокрота не вырабатывается).</a:t>
            </a:r>
          </a:p>
          <a:p>
            <a:pPr>
              <a:buNone/>
            </a:pP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1800" dirty="0" smtClean="0">
                <a:solidFill>
                  <a:schemeClr val="tx1"/>
                </a:solidFill>
                <a:latin typeface="Times New Roman" pitchFamily="18" charset="0"/>
                <a:cs typeface="Times New Roman" pitchFamily="18" charset="0"/>
              </a:rPr>
              <a:t>Существует довольно широкий круг мероприятий и лекарств, облегчающих кашель. Среди них паровые ингаляции с бальзамом (ментоловым, эвкалиптовым) или без такового, </a:t>
            </a:r>
            <a:r>
              <a:rPr lang="ru-RU" sz="1800" dirty="0" err="1" smtClean="0">
                <a:solidFill>
                  <a:schemeClr val="tx1"/>
                </a:solidFill>
                <a:latin typeface="Times New Roman" pitchFamily="18" charset="0"/>
                <a:cs typeface="Times New Roman" pitchFamily="18" charset="0"/>
              </a:rPr>
              <a:t>бромгексин</a:t>
            </a:r>
            <a:r>
              <a:rPr lang="ru-RU" sz="1800" dirty="0" smtClean="0">
                <a:solidFill>
                  <a:schemeClr val="tx1"/>
                </a:solidFill>
                <a:latin typeface="Times New Roman" pitchFamily="18" charset="0"/>
                <a:cs typeface="Times New Roman" pitchFamily="18" charset="0"/>
              </a:rPr>
              <a:t>, раздражающие </a:t>
            </a:r>
            <a:r>
              <a:rPr lang="ru-RU" sz="1800" dirty="0" err="1" smtClean="0">
                <a:solidFill>
                  <a:schemeClr val="tx1"/>
                </a:solidFill>
                <a:latin typeface="Times New Roman" pitchFamily="18" charset="0"/>
                <a:cs typeface="Times New Roman" pitchFamily="18" charset="0"/>
              </a:rPr>
              <a:t>муколитики</a:t>
            </a:r>
            <a:r>
              <a:rPr lang="ru-RU" sz="1800" dirty="0" smtClean="0">
                <a:solidFill>
                  <a:schemeClr val="tx1"/>
                </a:solidFill>
                <a:latin typeface="Times New Roman" pitchFamily="18" charset="0"/>
                <a:cs typeface="Times New Roman" pitchFamily="18" charset="0"/>
              </a:rPr>
              <a:t> (стимулируют образование менее вязкого бронхиального секрета, но раздражают слизистую желудка и могут вызывать тошноту и рвоту) - йодид калия, </a:t>
            </a:r>
            <a:r>
              <a:rPr lang="ru-RU" sz="1800" dirty="0" err="1" smtClean="0">
                <a:solidFill>
                  <a:schemeClr val="tx1"/>
                </a:solidFill>
                <a:latin typeface="Times New Roman" pitchFamily="18" charset="0"/>
                <a:cs typeface="Times New Roman" pitchFamily="18" charset="0"/>
              </a:rPr>
              <a:t>антиструмин</a:t>
            </a:r>
            <a:r>
              <a:rPr lang="ru-RU" sz="1800" dirty="0" smtClean="0">
                <a:solidFill>
                  <a:schemeClr val="tx1"/>
                </a:solidFill>
                <a:latin typeface="Times New Roman" pitchFamily="18" charset="0"/>
                <a:cs typeface="Times New Roman" pitchFamily="18" charset="0"/>
              </a:rPr>
              <a:t>, йодид 100/200; химические </a:t>
            </a:r>
            <a:r>
              <a:rPr lang="ru-RU" sz="1800" dirty="0" err="1" smtClean="0">
                <a:solidFill>
                  <a:schemeClr val="tx1"/>
                </a:solidFill>
                <a:latin typeface="Times New Roman" pitchFamily="18" charset="0"/>
                <a:cs typeface="Times New Roman" pitchFamily="18" charset="0"/>
              </a:rPr>
              <a:t>муколитики</a:t>
            </a:r>
            <a:r>
              <a:rPr lang="ru-RU" sz="1800" dirty="0" smtClean="0">
                <a:solidFill>
                  <a:schemeClr val="tx1"/>
                </a:solidFill>
                <a:latin typeface="Times New Roman" pitchFamily="18" charset="0"/>
                <a:cs typeface="Times New Roman" pitchFamily="18" charset="0"/>
              </a:rPr>
              <a:t> (изменяют химический состав мокроты и таким образом понижают ее вязкость), например </a:t>
            </a:r>
            <a:r>
              <a:rPr lang="ru-RU" sz="1800" dirty="0" err="1" smtClean="0">
                <a:solidFill>
                  <a:schemeClr val="tx1"/>
                </a:solidFill>
                <a:latin typeface="Times New Roman" pitchFamily="18" charset="0"/>
                <a:cs typeface="Times New Roman" pitchFamily="18" charset="0"/>
              </a:rPr>
              <a:t>ацетилцистеин</a:t>
            </a:r>
            <a:r>
              <a:rPr lang="ru-RU" sz="1800" dirty="0" smtClean="0">
                <a:solidFill>
                  <a:schemeClr val="tx1"/>
                </a:solidFill>
                <a:latin typeface="Times New Roman" pitchFamily="18" charset="0"/>
                <a:cs typeface="Times New Roman" pitchFamily="18" charset="0"/>
              </a:rPr>
              <a:t> (АЦЦ), а также центральные противокашлевые препараты - кодеин, морфин.</a:t>
            </a:r>
          </a:p>
          <a:p>
            <a:pPr>
              <a:buNone/>
            </a:pPr>
            <a:r>
              <a:rPr lang="ru-RU" sz="1800" dirty="0" smtClean="0">
                <a:solidFill>
                  <a:schemeClr val="tx1"/>
                </a:solidFill>
                <a:latin typeface="Times New Roman" pitchFamily="18" charset="0"/>
                <a:cs typeface="Times New Roman" pitchFamily="18" charset="0"/>
              </a:rPr>
              <a:t>Среди нелекарственных мероприятий надо отметить придание пациенту удобной для откашливания позы, обучение его эффективному откашливанию, советы избегать видов лечения и факторов, провоцирующих кашель.</a:t>
            </a:r>
          </a:p>
          <a:p>
            <a:pPr>
              <a:buNone/>
            </a:pPr>
            <a:endParaRPr lang="ru-RU" sz="18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sz="2400" dirty="0" smtClean="0">
                <a:solidFill>
                  <a:schemeClr val="tx1"/>
                </a:solidFill>
                <a:latin typeface="Times New Roman" pitchFamily="18" charset="0"/>
                <a:cs typeface="Times New Roman" pitchFamily="18" charset="0"/>
              </a:rPr>
              <a:t>Медсестра должна быть бдительной в отношении признаков инфекции дыхательных путей и осложнений, а при появлении таких признаков - немедленно сообщать врачу. Необходимо помогать больному при осуществлении гигиены полости рта, а при появлении первых признаков стоматита - проводить необходимые лечебные мероприятия.</a:t>
            </a:r>
          </a:p>
          <a:p>
            <a:pPr>
              <a:buNone/>
            </a:pPr>
            <a:r>
              <a:rPr lang="ru-RU" sz="2400" dirty="0" smtClean="0">
                <a:solidFill>
                  <a:schemeClr val="tx1"/>
                </a:solidFill>
                <a:latin typeface="Times New Roman" pitchFamily="18" charset="0"/>
                <a:cs typeface="Times New Roman" pitchFamily="18" charset="0"/>
              </a:rPr>
              <a:t>Следует успокаивать и ободрять пациентов и их близких. </a:t>
            </a:r>
          </a:p>
          <a:p>
            <a:pPr>
              <a:buNone/>
            </a:pP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a:p>
        </p:txBody>
      </p:sp>
      <p:sp>
        <p:nvSpPr>
          <p:cNvPr id="4" name="Прямоугольник 3"/>
          <p:cNvSpPr/>
          <p:nvPr/>
        </p:nvSpPr>
        <p:spPr>
          <a:xfrm>
            <a:off x="1142976" y="2714620"/>
            <a:ext cx="7644465" cy="923330"/>
          </a:xfrm>
          <a:prstGeom prst="rect">
            <a:avLst/>
          </a:prstGeom>
          <a:noFill/>
          <a:ln>
            <a:noFill/>
          </a:ln>
        </p:spPr>
        <p:txBody>
          <a:bodyPr wrap="none" lIns="91440" tIns="45720" rIns="91440" bIns="45720">
            <a:spAutoFit/>
          </a:bodyPr>
          <a:lstStyle/>
          <a:p>
            <a:pPr algn="ctr"/>
            <a:r>
              <a:rPr lang="ru-RU" sz="5400" b="1" dirty="0" smtClean="0">
                <a:ln w="12700">
                  <a:solidFill>
                    <a:schemeClr val="tx2">
                      <a:satMod val="155000"/>
                    </a:schemeClr>
                  </a:solidFill>
                  <a:prstDash val="solid"/>
                </a:ln>
                <a:solidFill>
                  <a:srgbClr val="D56E63"/>
                </a:solidFill>
                <a:effectLst>
                  <a:outerShdw blurRad="41275" dist="20320" dir="1800000" algn="tl" rotWithShape="0">
                    <a:srgbClr val="000000">
                      <a:alpha val="40000"/>
                    </a:srgbClr>
                  </a:outerShdw>
                </a:effectLst>
              </a:rPr>
              <a:t>Спасибо за внимание</a:t>
            </a:r>
            <a:endParaRPr lang="ru-RU" sz="5400" b="1" dirty="0">
              <a:ln w="12700">
                <a:solidFill>
                  <a:schemeClr val="tx2">
                    <a:satMod val="155000"/>
                  </a:schemeClr>
                </a:solidFill>
                <a:prstDash val="solid"/>
              </a:ln>
              <a:solidFill>
                <a:srgbClr val="D56E63"/>
              </a:solidFill>
              <a:effectLst>
                <a:outerShdw blurRad="41275" dist="20320" dir="1800000" algn="tl" rotWithShape="0">
                  <a:srgbClr val="000000">
                    <a:alpha val="4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404813"/>
            <a:ext cx="8229600" cy="706437"/>
          </a:xfrm>
        </p:spPr>
        <p:txBody>
          <a:bodyPr/>
          <a:lstStyle/>
          <a:p>
            <a:pPr eaLnBrk="1" hangingPunct="1"/>
            <a:r>
              <a:rPr lang="ru-RU" altLang="ru-RU" sz="4000" b="1" i="1" u="sng" smtClean="0">
                <a:solidFill>
                  <a:srgbClr val="FF0000"/>
                </a:solidFill>
              </a:rPr>
              <a:t>Постоянная (высокая)</a:t>
            </a:r>
            <a:r>
              <a:rPr lang="ru-RU" altLang="ru-RU" sz="4000" smtClean="0"/>
              <a:t/>
            </a:r>
            <a:br>
              <a:rPr lang="ru-RU" altLang="ru-RU" sz="4000" smtClean="0"/>
            </a:br>
            <a:r>
              <a:rPr lang="ru-RU" altLang="ru-RU" sz="4000" smtClean="0"/>
              <a:t> </a:t>
            </a:r>
          </a:p>
        </p:txBody>
      </p:sp>
      <p:sp>
        <p:nvSpPr>
          <p:cNvPr id="26627" name="Rectangle 3"/>
          <p:cNvSpPr>
            <a:spLocks noGrp="1" noChangeArrowheads="1"/>
          </p:cNvSpPr>
          <p:nvPr>
            <p:ph idx="1"/>
          </p:nvPr>
        </p:nvSpPr>
        <p:spPr>
          <a:xfrm>
            <a:off x="457200" y="1484313"/>
            <a:ext cx="4114800" cy="4641850"/>
          </a:xfrm>
        </p:spPr>
        <p:txBody>
          <a:bodyPr/>
          <a:lstStyle/>
          <a:p>
            <a:pPr algn="ctr" eaLnBrk="1" hangingPunct="1">
              <a:buFontTx/>
              <a:buNone/>
            </a:pPr>
            <a:r>
              <a:rPr lang="ru-RU" altLang="ru-RU" sz="2800" b="1" smtClean="0">
                <a:solidFill>
                  <a:srgbClr val="FF0000"/>
                </a:solidFill>
              </a:rPr>
              <a:t>   39˚C - 40˚C</a:t>
            </a:r>
            <a:r>
              <a:rPr lang="ru-RU" altLang="ru-RU" sz="2800" b="1" smtClean="0"/>
              <a:t>, разница между утренними и вечерними показателями температуры в пределах 1˚C</a:t>
            </a:r>
          </a:p>
          <a:p>
            <a:pPr algn="ctr" eaLnBrk="1" hangingPunct="1">
              <a:buFontTx/>
              <a:buNone/>
            </a:pPr>
            <a:r>
              <a:rPr lang="ru-RU" altLang="ru-RU" smtClean="0"/>
              <a:t>   </a:t>
            </a:r>
            <a:r>
              <a:rPr lang="ru-RU" altLang="ru-RU" b="1" smtClean="0">
                <a:solidFill>
                  <a:srgbClr val="FF0000"/>
                </a:solidFill>
              </a:rPr>
              <a:t>при сыпном и брюшном тифе, крупозной пневмонии</a:t>
            </a:r>
            <a:r>
              <a:rPr lang="ru-RU" altLang="ru-RU" smtClean="0"/>
              <a:t>. </a:t>
            </a:r>
          </a:p>
        </p:txBody>
      </p:sp>
      <p:pic>
        <p:nvPicPr>
          <p:cNvPr id="26628" name="Picture 6" descr="Лихорадка постоянного типа">
            <a:hlinkClick r:id="rId2" tooltip="Лихорадка постоянного типа"/>
          </p:cNvPr>
          <p:cNvPicPr>
            <a:picLocks noChangeAspect="1" noChangeArrowheads="1"/>
          </p:cNvPicPr>
          <p:nvPr/>
        </p:nvPicPr>
        <p:blipFill>
          <a:blip r:embed="rId3"/>
          <a:srcRect/>
          <a:stretch>
            <a:fillRect/>
          </a:stretch>
        </p:blipFill>
        <p:spPr bwMode="auto">
          <a:xfrm>
            <a:off x="4716463" y="2205038"/>
            <a:ext cx="3959225"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188913"/>
            <a:ext cx="8229600" cy="1079500"/>
          </a:xfrm>
        </p:spPr>
        <p:txBody>
          <a:bodyPr/>
          <a:lstStyle/>
          <a:p>
            <a:pPr eaLnBrk="1" hangingPunct="1"/>
            <a:r>
              <a:rPr lang="ru-RU" altLang="ru-RU" sz="3600" b="1" i="1" u="sng" smtClean="0">
                <a:solidFill>
                  <a:srgbClr val="FF0000"/>
                </a:solidFill>
              </a:rPr>
              <a:t>Послабляющая (ремиттирующая) </a:t>
            </a:r>
          </a:p>
        </p:txBody>
      </p:sp>
      <p:sp>
        <p:nvSpPr>
          <p:cNvPr id="27651" name="Rectangle 3"/>
          <p:cNvSpPr>
            <a:spLocks noGrp="1" noChangeArrowheads="1"/>
          </p:cNvSpPr>
          <p:nvPr>
            <p:ph idx="1"/>
          </p:nvPr>
        </p:nvSpPr>
        <p:spPr>
          <a:xfrm>
            <a:off x="250825" y="1412875"/>
            <a:ext cx="4465638" cy="4713288"/>
          </a:xfrm>
        </p:spPr>
        <p:txBody>
          <a:bodyPr/>
          <a:lstStyle/>
          <a:p>
            <a:pPr algn="ctr" eaLnBrk="1" hangingPunct="1">
              <a:buFontTx/>
              <a:buNone/>
            </a:pPr>
            <a:r>
              <a:rPr lang="ru-RU" altLang="ru-RU" b="1" smtClean="0"/>
              <a:t>     высокая </a:t>
            </a:r>
            <a:r>
              <a:rPr lang="ru-RU" altLang="ru-RU" smtClean="0"/>
              <a:t>температура тела со значительными суточными колебаниями </a:t>
            </a:r>
            <a:r>
              <a:rPr lang="ru-RU" altLang="ru-RU" b="1" smtClean="0"/>
              <a:t>от 1,5˚C до 2˚C</a:t>
            </a:r>
            <a:r>
              <a:rPr lang="ru-RU" altLang="ru-RU" smtClean="0"/>
              <a:t> </a:t>
            </a:r>
            <a:r>
              <a:rPr lang="ru-RU" altLang="ru-RU" b="1" u="sng" smtClean="0"/>
              <a:t>без снижения</a:t>
            </a:r>
            <a:r>
              <a:rPr lang="ru-RU" altLang="ru-RU" smtClean="0"/>
              <a:t> температуры </a:t>
            </a:r>
            <a:r>
              <a:rPr lang="ru-RU" altLang="ru-RU" b="1" smtClean="0"/>
              <a:t>до </a:t>
            </a:r>
            <a:r>
              <a:rPr lang="en-US" altLang="ru-RU" b="1" smtClean="0"/>
              <a:t>N</a:t>
            </a:r>
            <a:endParaRPr lang="ru-RU" altLang="ru-RU" smtClean="0"/>
          </a:p>
          <a:p>
            <a:pPr eaLnBrk="1" hangingPunct="1">
              <a:buFontTx/>
              <a:buNone/>
            </a:pPr>
            <a:r>
              <a:rPr lang="ru-RU" altLang="ru-RU" sz="2800" b="1" smtClean="0">
                <a:solidFill>
                  <a:srgbClr val="FF0000"/>
                </a:solidFill>
              </a:rPr>
              <a:t>Гнойные заболевания</a:t>
            </a:r>
          </a:p>
          <a:p>
            <a:pPr eaLnBrk="1" hangingPunct="1"/>
            <a:endParaRPr lang="ru-RU" altLang="ru-RU" smtClean="0"/>
          </a:p>
        </p:txBody>
      </p:sp>
      <p:pic>
        <p:nvPicPr>
          <p:cNvPr id="27652" name="Picture 5" descr="tab6">
            <a:hlinkClick r:id="rId2" tooltip="tab6"/>
          </p:cNvPr>
          <p:cNvPicPr>
            <a:picLocks noChangeAspect="1" noChangeArrowheads="1"/>
          </p:cNvPicPr>
          <p:nvPr/>
        </p:nvPicPr>
        <p:blipFill>
          <a:blip r:embed="rId3"/>
          <a:srcRect/>
          <a:stretch>
            <a:fillRect/>
          </a:stretch>
        </p:blipFill>
        <p:spPr bwMode="auto">
          <a:xfrm>
            <a:off x="4932363" y="1844675"/>
            <a:ext cx="3743325"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8313" y="404813"/>
            <a:ext cx="8229600" cy="936625"/>
          </a:xfrm>
        </p:spPr>
        <p:txBody>
          <a:bodyPr/>
          <a:lstStyle/>
          <a:p>
            <a:pPr eaLnBrk="1" hangingPunct="1"/>
            <a:r>
              <a:rPr lang="ru-RU" altLang="ru-RU" sz="3200" b="1" i="1" u="sng" smtClean="0">
                <a:solidFill>
                  <a:srgbClr val="FF0000"/>
                </a:solidFill>
              </a:rPr>
              <a:t>Интермиттирующая (перемежающаяся)</a:t>
            </a:r>
            <a:r>
              <a:rPr lang="ru-RU" altLang="ru-RU" sz="3200" b="1" smtClean="0"/>
              <a:t/>
            </a:r>
            <a:br>
              <a:rPr lang="ru-RU" altLang="ru-RU" sz="3200" b="1" smtClean="0"/>
            </a:br>
            <a:endParaRPr lang="ru-RU" altLang="ru-RU" sz="3200" b="1" smtClean="0"/>
          </a:p>
        </p:txBody>
      </p:sp>
      <p:sp>
        <p:nvSpPr>
          <p:cNvPr id="28675" name="Rectangle 3"/>
          <p:cNvSpPr>
            <a:spLocks noGrp="1" noChangeArrowheads="1"/>
          </p:cNvSpPr>
          <p:nvPr>
            <p:ph idx="1"/>
          </p:nvPr>
        </p:nvSpPr>
        <p:spPr>
          <a:xfrm>
            <a:off x="323850" y="1557338"/>
            <a:ext cx="8351838" cy="2232025"/>
          </a:xfrm>
        </p:spPr>
        <p:txBody>
          <a:bodyPr/>
          <a:lstStyle/>
          <a:p>
            <a:pPr marL="609600" indent="-609600" algn="ctr" eaLnBrk="1" hangingPunct="1">
              <a:buFontTx/>
              <a:buNone/>
            </a:pPr>
            <a:r>
              <a:rPr lang="ru-RU" altLang="ru-RU" sz="2000" smtClean="0"/>
              <a:t>         </a:t>
            </a:r>
            <a:r>
              <a:rPr lang="ru-RU" altLang="ru-RU" sz="2400" b="1" smtClean="0"/>
              <a:t>характеризуется чередованием периодов нормальной температуры тела и повышенной Например: при малярии- подъем температуры происходит каждые 3 дня</a:t>
            </a:r>
          </a:p>
          <a:p>
            <a:pPr marL="609600" indent="-609600" algn="ctr" eaLnBrk="1" hangingPunct="1">
              <a:buFontTx/>
              <a:buNone/>
            </a:pPr>
            <a:r>
              <a:rPr lang="ru-RU" altLang="ru-RU" sz="2400" b="1" smtClean="0">
                <a:solidFill>
                  <a:srgbClr val="FF0000"/>
                </a:solidFill>
              </a:rPr>
              <a:t>Малярия, пиелонефрит, плеврит, сепсис и др.</a:t>
            </a:r>
          </a:p>
          <a:p>
            <a:pPr marL="609600" indent="-609600" algn="ctr" eaLnBrk="1" hangingPunct="1">
              <a:buFontTx/>
              <a:buNone/>
            </a:pPr>
            <a:endParaRPr lang="ru-RU" altLang="ru-RU" sz="2400" b="1" smtClean="0"/>
          </a:p>
        </p:txBody>
      </p:sp>
      <p:pic>
        <p:nvPicPr>
          <p:cNvPr id="28676" name="Picture 4"/>
          <p:cNvPicPr>
            <a:picLocks noChangeAspect="1" noChangeArrowheads="1"/>
          </p:cNvPicPr>
          <p:nvPr/>
        </p:nvPicPr>
        <p:blipFill>
          <a:blip r:embed="rId2"/>
          <a:srcRect/>
          <a:stretch>
            <a:fillRect/>
          </a:stretch>
        </p:blipFill>
        <p:spPr bwMode="auto">
          <a:xfrm>
            <a:off x="3924300" y="3716338"/>
            <a:ext cx="4895850" cy="2362200"/>
          </a:xfrm>
          <a:prstGeom prst="rect">
            <a:avLst/>
          </a:prstGeom>
          <a:noFill/>
          <a:ln w="9525">
            <a:noFill/>
            <a:miter lim="800000"/>
            <a:headEnd/>
            <a:tailEnd/>
          </a:ln>
        </p:spPr>
      </p:pic>
      <p:pic>
        <p:nvPicPr>
          <p:cNvPr id="28677" name="Picture 4"/>
          <p:cNvPicPr>
            <a:picLocks noChangeAspect="1" noChangeArrowheads="1"/>
          </p:cNvPicPr>
          <p:nvPr/>
        </p:nvPicPr>
        <p:blipFill>
          <a:blip r:embed="rId3"/>
          <a:srcRect/>
          <a:stretch>
            <a:fillRect/>
          </a:stretch>
        </p:blipFill>
        <p:spPr bwMode="auto">
          <a:xfrm>
            <a:off x="323850" y="3789363"/>
            <a:ext cx="3579813"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8423</TotalTime>
  <Words>2591</Words>
  <Application>Microsoft Office PowerPoint</Application>
  <PresentationFormat>Экран (4:3)</PresentationFormat>
  <Paragraphs>332</Paragraphs>
  <Slides>66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66</vt:i4>
      </vt:variant>
    </vt:vector>
  </HeadingPairs>
  <TitlesOfParts>
    <vt:vector size="70" baseType="lpstr">
      <vt:lpstr>Arial</vt:lpstr>
      <vt:lpstr>Calibri</vt:lpstr>
      <vt:lpstr>Wingdings</vt:lpstr>
      <vt:lpstr>Diseño predeterminado</vt:lpstr>
      <vt:lpstr>СЕСТРИНСКИЙ УХОД ПРИ ЛИХОРАДКЕ, БОЛЕВОМ СИНДРОМЕ, НАРУШЕНИЯХ ВЫДЕЛИТЕЛЬНОЙ ФУНКЦИИ И НАРУШЕНИЯХ ДЫХАНИЯ</vt:lpstr>
      <vt:lpstr>Сестринский уход при лихорадке</vt:lpstr>
      <vt:lpstr>Слайд 3</vt:lpstr>
      <vt:lpstr> Виды лихорадки по степени подъёма температуры  </vt:lpstr>
      <vt:lpstr>Виды лихорадки по длительности </vt:lpstr>
      <vt:lpstr>Типы лихорадки по виду температурных кривых</vt:lpstr>
      <vt:lpstr>Постоянная (высокая)  </vt:lpstr>
      <vt:lpstr>Послабляющая (ремиттирующая) </vt:lpstr>
      <vt:lpstr>Интермиттирующая (перемежающаяся) </vt:lpstr>
      <vt:lpstr>Извращенная (обратная) </vt:lpstr>
      <vt:lpstr>Волнообразная лихорадка</vt:lpstr>
      <vt:lpstr>Возвратная (периодическая)</vt:lpstr>
      <vt:lpstr>Истощающая (гектическая)</vt:lpstr>
      <vt:lpstr>Неправильная (атипичная)</vt:lpstr>
      <vt:lpstr>Периоды лихорадки </vt:lpstr>
      <vt:lpstr>I период лихорадки Период подъема  температуры тела</vt:lpstr>
      <vt:lpstr>II период лихорадки Период относительного постоянства температуры</vt:lpstr>
      <vt:lpstr>III период лихорадки Период снижения температуры</vt:lpstr>
      <vt:lpstr>Оказание сестринской помощи в I периоде лихорадки </vt:lpstr>
      <vt:lpstr>Оказание сестринской помощи во  II периоде лихорадки </vt:lpstr>
      <vt:lpstr>Оказание сестринской помощи  в III периоде лихорадки (лизис) </vt:lpstr>
      <vt:lpstr>Помощь в III периоде лихорадки (кризис)</vt:lpstr>
      <vt:lpstr>Сестринский уход при болевом синдроме</vt:lpstr>
      <vt:lpstr>Паллиативная помощь (от фр. palliatif - временное средство, полумера) - </vt:lpstr>
      <vt:lpstr>Задачи паллиативной помощи:</vt:lpstr>
      <vt:lpstr>Контроль боли включает 3 последовательных этапа, в которых участвуют медицинские сестры наряду с врачами: </vt:lpstr>
      <vt:lpstr>Слайд 27</vt:lpstr>
      <vt:lpstr> </vt:lpstr>
      <vt:lpstr> </vt:lpstr>
      <vt:lpstr> </vt:lpstr>
      <vt:lpstr> </vt:lpstr>
      <vt:lpstr>Слайд 32</vt:lpstr>
      <vt:lpstr>Подход к лечению болевого синдрома у инкурабельных больных носит комплексный характер. ВОЗ (1996 г.) рекомендует следующие методы облегчения болевого синдрома.</vt:lpstr>
      <vt:lpstr>Лекарственная терапия болевого синдрома считается основным методом обезболивания.</vt:lpstr>
      <vt:lpstr>Перечень медико-социальных факторов, которые (по Айрин Салмон, 1999) могут изменять переносимость боли</vt:lpstr>
      <vt:lpstr>  В обязанности медицинской сестры при работе с тяжелобольными пациентами входит не только своевременное введение лекарственных препаратов,  но и: </vt:lpstr>
      <vt:lpstr>Слайд 37</vt:lpstr>
      <vt:lpstr>Сестринский уход при нарушениях выделительной функции (заболеваниях мочевыделительной системы)</vt:lpstr>
      <vt:lpstr> Мочевыделительная система </vt:lpstr>
      <vt:lpstr>Особенности мочевыделительной системы:</vt:lpstr>
      <vt:lpstr>Слайд 41</vt:lpstr>
      <vt:lpstr> Мочеиспускание </vt:lpstr>
      <vt:lpstr> Некоторые особенности мочеиспускания: </vt:lpstr>
      <vt:lpstr>Слайд 44</vt:lpstr>
      <vt:lpstr> Аспекты сестринского ухода при нарушениях выделительной функции: </vt:lpstr>
      <vt:lpstr>При недержании мочи медсестра может:</vt:lpstr>
      <vt:lpstr> При задержке мочи медсестра может: </vt:lpstr>
      <vt:lpstr> Алгоритм подачи судна: </vt:lpstr>
      <vt:lpstr> Алгоритм подачи мочеприёмника: </vt:lpstr>
      <vt:lpstr>Алгоритм ухода за катетером Фолея в сестринском деле</vt:lpstr>
      <vt:lpstr> Катетер Фолея устанавливают по назначению врача в разных случаях, например: </vt:lpstr>
      <vt:lpstr> Для ухода за катетером Фолея в сестринском деле могут потребоваться: </vt:lpstr>
      <vt:lpstr>Сестринский уход при нарушениях дыхания у пациентов в паллиативной палате</vt:lpstr>
      <vt:lpstr>Задачи медсестры:</vt:lpstr>
      <vt:lpstr>Медсестре необходимо уточнить причину нарушений дыхания, проанализировав историю болезни.  Некоторые методы диагностики: </vt:lpstr>
      <vt:lpstr>Функции медсестры при мониторинге дыхательной функции:</vt:lpstr>
      <vt:lpstr>Некоторые процедуры, которые выполняет медсестра:</vt:lpstr>
      <vt:lpstr>Слайд 58</vt:lpstr>
      <vt:lpstr>Слайд 59</vt:lpstr>
      <vt:lpstr>Слайд 60</vt:lpstr>
      <vt:lpstr>Слайд 61</vt:lpstr>
      <vt:lpstr>Слайд 62</vt:lpstr>
      <vt:lpstr>Слайд 63</vt:lpstr>
      <vt:lpstr>Слайд 64</vt:lpstr>
      <vt:lpstr>Слайд 65</vt:lpstr>
      <vt:lpstr>Слайд 66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Lenovo</cp:lastModifiedBy>
  <cp:revision>745</cp:revision>
  <dcterms:created xsi:type="dcterms:W3CDTF">2010-05-23T14:28:12Z</dcterms:created>
  <dcterms:modified xsi:type="dcterms:W3CDTF">2026-01-21T19:26:05Z</dcterms:modified>
</cp:coreProperties>
</file>