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62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194748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191005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136526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2420881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382504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09FE474-4CA7-46F3-8218-CE6CC929CF31}" type="datetimeFigureOut">
              <a:rPr lang="ru-RU" smtClean="0"/>
              <a:t>28.01.2026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176631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09FE474-4CA7-46F3-8218-CE6CC929CF31}" type="datetimeFigureOut">
              <a:rPr lang="ru-RU" smtClean="0"/>
              <a:t>28.01.2026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288696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09FE474-4CA7-46F3-8218-CE6CC929CF31}" type="datetimeFigureOut">
              <a:rPr lang="ru-RU" smtClean="0"/>
              <a:t>28.01.2026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366768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9FE474-4CA7-46F3-8218-CE6CC929CF31}" type="datetimeFigureOut">
              <a:rPr lang="ru-RU" smtClean="0"/>
              <a:t>28.01.2026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216097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09FE474-4CA7-46F3-8218-CE6CC929CF31}" type="datetimeFigureOut">
              <a:rPr lang="ru-RU" smtClean="0"/>
              <a:t>28.01.2026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183251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09FE474-4CA7-46F3-8218-CE6CC929CF31}" type="datetimeFigureOut">
              <a:rPr lang="ru-RU" smtClean="0"/>
              <a:t>28.01.2026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E19F018-BAA0-4CF0-A363-9B731094DDB3}" type="slidenum">
              <a:rPr lang="ru-RU" smtClean="0"/>
              <a:t>‹#›</a:t>
            </a:fld>
            <a:endParaRPr lang="ru-RU"/>
          </a:p>
        </p:txBody>
      </p:sp>
    </p:spTree>
    <p:extLst>
      <p:ext uri="{BB962C8B-B14F-4D97-AF65-F5344CB8AC3E}">
        <p14:creationId xmlns:p14="http://schemas.microsoft.com/office/powerpoint/2010/main" val="394510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FE474-4CA7-46F3-8218-CE6CC929CF31}" type="datetimeFigureOut">
              <a:rPr lang="ru-RU" smtClean="0"/>
              <a:t>28.01.2026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9F018-BAA0-4CF0-A363-9B731094DDB3}" type="slidenum">
              <a:rPr lang="ru-RU" smtClean="0"/>
              <a:t>‹#›</a:t>
            </a:fld>
            <a:endParaRPr lang="ru-RU"/>
          </a:p>
        </p:txBody>
      </p:sp>
    </p:spTree>
    <p:extLst>
      <p:ext uri="{BB962C8B-B14F-4D97-AF65-F5344CB8AC3E}">
        <p14:creationId xmlns:p14="http://schemas.microsoft.com/office/powerpoint/2010/main" val="3034005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307974" y="116632"/>
            <a:ext cx="7432377" cy="1008112"/>
          </a:xfrm>
          <a:prstGeom prst="ellipse">
            <a:avLst/>
          </a:prstGeom>
          <a:solidFill>
            <a:srgbClr val="92D050"/>
          </a:solidFill>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Государственное бюджетное профессиональное учреждение  Ставропольского </a:t>
            </a:r>
            <a:r>
              <a:rPr lang="ru-RU" b="1" dirty="0">
                <a:solidFill>
                  <a:schemeClr val="tx1"/>
                </a:solidFill>
                <a:latin typeface="Times New Roman" pitchFamily="18" charset="0"/>
                <a:cs typeface="Times New Roman" pitchFamily="18" charset="0"/>
              </a:rPr>
              <a:t>края</a:t>
            </a:r>
            <a:r>
              <a:rPr lang="ru-RU" dirty="0">
                <a:solidFill>
                  <a:schemeClr val="tx1"/>
                </a:solidFill>
                <a:latin typeface="Times New Roman" pitchFamily="18" charset="0"/>
                <a:cs typeface="Times New Roman" pitchFamily="18" charset="0"/>
              </a:rPr>
              <a:t/>
            </a:r>
            <a:br>
              <a:rPr lang="ru-RU" dirty="0">
                <a:solidFill>
                  <a:schemeClr val="tx1"/>
                </a:solidFill>
                <a:latin typeface="Times New Roman" pitchFamily="18" charset="0"/>
                <a:cs typeface="Times New Roman" pitchFamily="18" charset="0"/>
              </a:rPr>
            </a:br>
            <a:r>
              <a:rPr lang="ru-RU" dirty="0">
                <a:solidFill>
                  <a:schemeClr val="tx1"/>
                </a:solidFill>
                <a:latin typeface="Times New Roman" pitchFamily="18" charset="0"/>
                <a:cs typeface="Times New Roman" pitchFamily="18" charset="0"/>
              </a:rPr>
              <a:t> </a:t>
            </a:r>
            <a:r>
              <a:rPr lang="ru-RU" b="1" dirty="0">
                <a:solidFill>
                  <a:schemeClr val="tx1"/>
                </a:solidFill>
                <a:latin typeface="Times New Roman" pitchFamily="18" charset="0"/>
                <a:cs typeface="Times New Roman" pitchFamily="18" charset="0"/>
              </a:rPr>
              <a:t>«Буденновский медицинский колледж»</a:t>
            </a:r>
            <a:endParaRPr lang="ru-RU" dirty="0">
              <a:solidFill>
                <a:schemeClr val="tx1"/>
              </a:solidFill>
              <a:effectLst/>
              <a:latin typeface="Times New Roman" pitchFamily="18" charset="0"/>
              <a:cs typeface="Times New Roman" pitchFamily="18" charset="0"/>
            </a:endParaRPr>
          </a:p>
        </p:txBody>
      </p:sp>
      <p:sp>
        <p:nvSpPr>
          <p:cNvPr id="3" name="AutoShape 2" descr="data:image/png;base64,iVBORw0KGgoAAAANSUhEUgAAAS4AAAF4CAYAAADqlxSpAAAQAElEQVR4AexdBVgbSxD+g1cpdXd3oe7u7u7u7u72CtTd3d3d3QvUvQWqVKBY3s7CXS4hQII10M2XudvbnbV/7+ZmZ+XMciQb0CRnigFOggQG4h4Q90BMuQfMVGYoB7W6ryCBgbgHxD0QU+4BMyh+KpUK5uZmggQG4h4Q94DJ3QNQQf5pCa6WHcvgwfv/BMVwDEQbins4Nt4DOfOk0S+4ZF/hEAgIBAQCJoyAlsZlwuUURRMICAQEAjICIQqu+3deo3VdR0ECA3EPmMI98I+WwcfHTxZWSkeIguuHpxduXXshSGAg7gFxD/y1eyAgQK2UV7I7RMElcwiHQEAgIBAwMQSE4DKxBhHFEQgIBMJGIHYIrrDrKTgEAgKBWISAEFyxqDFFVQQC/woCQnD9Ky0t6ikQiEUICMEVixozdlVF1EYgEDICQnCFjI0IEQgIBEwUASG4TLRhRLEEAgKBkBEQgitkbESIQEAgELkIRFpqQnBFGpQiIYGAQCC6EBCCK7qQFvkIBAQCkYaAEFyRBqVISCAgEIguBITgii6kw85HcAgEBAIGIhArBFeRMnFRpWECTuVqxoe0xWvR8hp/CrewUCFuAjPOR9dE+YvFga2duZZfwZJxQb/Muay1/NNmtiRvLcqeT5snVbrgPFIEK2uVVnqUPy+vxGDkOUkKi2DpVaqXACUqxUPmnNag+kpJZshmpcVL1xRGfFSOkChdZiti45QwkTkI62qNE6JWC1uUZVinVYRzJiMPSVNaoDgrb42mCVGzWUKUrhYf5KdMxr6cdjtSG1J4merx5ToRD/kRla8VeC9QncrVYvcD86Q06TokylPEhnEZ/re20W5Lwlxf7EKltMueIFHgI1eySjy57MUrxpOjFqug4ScsKCBF2uDtrKxHzgLWxCZT+qzabU28GbNbyeGxwRGIYgyviV0yc6RIY8kpXRYrpEhtyWuUOJkFJH86q1ht6WEmt0SJkpjD0kqlxUd+lED8hGZa/nHjsQQoQEEJbDV5U5o2cYPzSOx2OuUhfhIM1nFCjiPF1Xemh4fSUFKq9JbIktsa9GBUZQLGwlLFo8ZjAlvJFy9+YJ7xdOqo5CF33CC+5KktULNFQuQsaINkqSxgl9Qc6RnW5ZlgKFgyDs/D2EPWPNYgIZiVlZeEcOLkFsjIHjDykwQrpanbjtSG5E/CiMpIlC2vDWyCcKTykR8RuYlXH1YULlFCO3NiM5jMzLXvGSq/vsiEk5QHnS2D2iMpe+nQNRHhkJC9FCg+YUB+RFQ/8qN60XVIlCAoLvESpc4Q+Cwo+dNkFIKLsDFpypLLNBspSXI9DweTK0mS6fGPBIQTs3TT6tESjU1axcpYrEI8LQ1OmUaeInFgm9i4OtjEUcG+bFxQ2sq0yE1+lB+9UOjaEDIzA5TCzpA40cFjaB5ZmHZvKG9YfCTodXn03nu6TDHomjV3DCqtgUUlrUvSNAyMEi1s+m4oytiOaRp0jih9+uiHb5/8tZJJnMRC6zqsi68e/nj91EemH9/9EYdpmkrB5P07AF89tHempLd8WGkrw5Mxrdicdd0lv+9f/PHTM0C6BHWrJW1J9gzDkSmH4S+sXywvZT0/u2nXJ4ysIj04Y04rvUJcX0bUJsqyf2FtJvERpsq2kvzjs54BYSpdx/RzrBRcJLQysH6+qTVOYoXGFaB5RkGaUWSU1eODHx7e8tJKytw4uYVnzn9w/shPmd6/8gV1M5WJvmN+9655gYSN21tfvHriA6+fAUqWMN1x4zE1TsH15OEfPHv0B1+Z4P3w2hcvXX3g80f/7peKaFpO6q5R10zLM4QLt3e+ch2pvo/v/wmBM3q8yQwRmn1UWYoPDH8qs0SEmxRux0wfpH3StZo1iToIQtJiDcWG4po6xUrBRaBnYm8wOpsKkY2F7GFSeUjISO4kkaRxUXrSjUruyCLpQZDSS85sXJ/c/HFg03ec2PMDF47+xEsmvKRwQ86+PkFPVBBz2oyWcLnrjUNbvuPUvh+4ePwnSIMMCjb4lDWPjcG8psaYiQ2oRLRMJLylNH54+uPbZ40GrgyTeGLq+a8KrqgEjQz0ZFyPyjyMSduOGeaV/O+ZViFdk0ZDgk26/ptnMr6TcZyoQp34vCjUFfHz1QiaBInM0aCdLYowG5VkvOeMRhyUDxRFS8lGY+u1tUVe+zh8sIT8wkPUXTREy0zNBCXVUaLQBlXCU47wxEnH7JFx4ob9SKbLYgWp3HRW2gKVWv2P7wGgbqVUFjL8S+6Yfg4bpZhaQ9YTMYWbUYIvaQqN8Zq0Irc3vlIQP4dk/+KB0XggYU+2JSLpDU3aEXUNlcUwZ/apnAVsULeNLcLTLSdhSF1MKH700BYoEQd1W9vyUUtFkMFOeojJVBBWBBqpozpKZK5pnrCiRlk4YWrIi4BsjlK56azUiKU2o0L+/OaPn0x4kZsoMjV7Su9vUuwVXH8TVT15KzWuX8we9I0Zo6FRYpAoqQk8OXrKLXk53/bG1dO/gtmdaGpCqWrxjR5VpHQvnfiJR7e8obT3kT89mJXqJ+AGeroWZBgCNNUiITPCS9w/2ACEJxNe0rUpafZSmcJ7jpWC6ycbCQsvIFEVT6lR+XgHIGEiM/go7Dym8jb87O7HDeNkHH/9zEcLjqfMgL5/wzcubPz9NVKX3vg0F4szG3EIYOaX25d+Yx9Lk9JWRiWNKG2mwPl4Sv+Q3FSe37+YNTokBh1/ukeojhIpu8I6rFF+SRq4ckQ1rAw9mTCSyk1nf4YjxaGXH81VJDcRGeTNzVnXgy4Y0bVdUiNHa1g8U/zHSsFFI1SmBDbNWaIumFQmEmI081w5PK20TUh8f+P8wsWHG8bJOH79zO9gRfD2UoOEzc0L2mFk9wrGbKAHTU0gbY5GNJVREtoZ/pCR1vacjYgq44fmdn/vJ9eT6vrHWyOIQ4sXVWFP2YiqoWl/ZPZRKrNEktBVdhMpLVrlQKtHyC1RkpSmrdlL5QzrHCsF1+tnvpAaMywAoiPcEKNo/ITmJts1oqF6WhpFk0JpCQ3N9CZhA8XP3HAZw2ORhkn2LFoqU6FOApBx/sc3wzUmnojO4TkTujpeMebyhcsfkOYVkQITpmHFT6IzSBQWv6mGx0rBRULrtU43R2oAmtsiuelM2k+uQtpD6AGKbhDxSJQusxVo7ZlEyVIGf1pp9rYUTmdaKqN7Q1EXibo2pCVIaZManzhZxN6GlE+OfNp1kboRUj5hnal7RuWWiIy/5swQn69YHGTLaw3CIHdhG+TWwcz7t3EaSwLWVaYRRFqelIaN8OUrGieYkd/7t3GC7AfrQnkwTSqsOlI4vUykOtKZ2o38w0s0sEDpSET1MSat38zu+VFnwCak+ElTWWjdhzQaSbxKrZ2EIN1jREpbauIUwe9Zihs6mV5orBRcBHNIqjcND//6oXkgaK0eLUqlOBJ9fKt/FjVpBfyhpQeXkZ2etxc9hEoeUt9JOEpp05lsOlsWf8XZgz/oUiZdPjnAQEfyNBZIllr7xiSblYHROZtuHalMPz39tWa103y0FGm17U+GPnQ8E3Zwe+enZZQnAW+nENz04H18qz3yyqKF+Q+p3XUjJkpiDmU7GTvzXzc96zgqrfRo8b0uT1jXhpY9MbvvlGWnNqPRVGoXKQ93hi/dY0TvFQKR1qiS/VDii6nnWCu46M1LM7v1NczdK14hquU0v8gYW4m+9HX9lG/CgAA1vII0CaUApTikBdA5sogmcL55rm1gD0/aJETIrqV8cyvTIXvRC9c/Sq8w3V7MkH7/mvYsf2Wk56zrRG2h9DPE/eqpT7CRT0PimQLP2xc+MFbLlMpNs+JJa5eu6QUtu78GWe+DPOwUL4ggrxh3ihWCy5M1DK01k0jqgtEQvuRHZ3oAqYXoITu9/wdo9jotK/HzU/OJejRz+/guT9A18ZH6TvFCIrrJSPiEFE7+lBY9pOQm+vCaaRpB95FuXMrTGPL9owalqUtUr9sXf+PE7h+gbimlqSwD8UvCk0bi6DokojpSfFobd4ZpiCSkqCtO9aLyu9zxxpkDLB+NEkvsBtGDG164cuoXX+ZD6RGRsLrFyn6V+UuJ0AtIWT5/1l4URsuDJP8vbDSU/CiMyiT7B63jo3aW/PSdjRnVo3zoHtOXjuRH89SIz5N1XyU/OlMdyZ/qSdcSkR+1lTPDU/Kj+pE/DRxIfvrO1A40hUQZRvcAxSXy+OindZ8IjYtQMQG6xka/jmz3hEQ03YCKRaNUkh+d6YEjfyJaD3dspye2L/+KrUu+Yt/677h5/rfW25qG6CleSER2NJe73nK++vie3P+jFU4POeVPROVRxqGlM+RvKNENqYwvualej257g9s3ghJ74eqjVQ66pqBnD7XLJ6UhnUmDIT6idy99QYJ969JAzPas/QYaXaQJqhQeHqJ1doe2fOdtQO1wcPN30AtHeslQmjTiKJWHzvSgkj91temaiIQ0+RHdv+4l1/X0vsDuOD3IxBcShab9UZq69McrQM5DX5r0YqQ4N8791uLz/Boo4WmdoRTv6A5PYuVE89ok/3OHAstO3XDJT9+Z4tBkXmUYaaw8QXbQDaMXN/OO0f9YoXHF6BYQhRcICASMRkAILqMhExEEAgKBv42AEFx/uwVE/qaIgCiTiSMgBJeJN5AonkBAIBAcASG4gmMifAQCAgETR0AILhNvIFE8gYBAIDgC4RFcwVMRPgIBgYBAIBoREIIrGsGOTVmNmNQA42c2jTC17lQ2NsEi6hJNCAjBFU1Ax7ZsmrQugRYdSkeYylfJHdugEfWJBgSE4IoGkGNCFuEpo+fd27hcoWS4SU3rZsKTsYjzzyMgBNc/fwuEH4AAHx/8+fA+3BT+nEXMfx0BIbj+9TtA1F8gEAMREIIrBjaaKLJAwCAEYjGTEFyxuHFF1QQCsRUBIbhia8uKegkEYjECQnDF4sYVVRMIxFYE/l3BFVtbVNRLIPAPICAE1z/QyKKKAoHYhoAQXLGtRUV9BAL/AAJCcP0DjfzvVFHU9F9BQAiuf6WlRT0FArEIASG4YlFjGluVBAnjoEa9guEiCwtzY7PTy580ecJw5V+lVn696QnPfwMBIbj+jXbWW8tUae0wb3mHcJG1jfaXrPVmYIBnrnxpwpX/dKdWBqQuWGIBAnqrIASXXlj+Lc/Pp0/CZcRgo+n10oURAspl5BCj86Ryer14HqF8ReSYj4AQXDG/DSNcg1+PXfBx9w6j6cv5sxHK223PTqPzpHL6fP4UoXxF5JiPgBBcMb8NRQ0EAv8cAkJwxewmF6UXCPyTCAjB9U82u6i0QCBmIyAEV8xuP1F6gcA/iYAQXP9ks4tKmzIComxhIyAEV9gYCQ6BgEDAxBAQgsvEGkQURyAgEAgbASG4wsZIcAgEBAImhkCME1wmhp8ojkBAIPAXEBCC6y+ALrIUCAgEIoaAEFwRw0/EFggIBP4CAkJw/QXQRZY6CIhLgYCRCAjBZSRgUXVpSAAAEABJREFUgl0gIBD4+wgIwfX32+CvlyBu1mxIXqee0WRXsnSEyp68tvF5UjktEyeJUL4icsxHQAiumN+GEa5B0srVkHvufKMpQ+/+Eco71xxHo/OkcsbNnCVC+YrI0YFA1OYhBFfU4mvSqX989xXDem0IF/3x9o2Uurk+fB+u/McN3hop+YtEYiYCQnDFzHaLlFJ7fvfC/p03wkV+fv6RUgb3j9/Dlf/hvbcjJX+RSMxEQAiumNluotQCgX8aASG4/krzi0wFAgKBiCAgBFdE0BNxBQICgb+CgBBcfwV2kalAQCAQEQSE4IoIeiKuQECDgHBFIwJCcEUj2CIrgYBAIHIQEIIrcnAUqQgEBALRiIAQXNEItshKICAQiBwEoktwRU5pRSoCAYGAQIAhIAQXA0H8BQICgZiFgBBcMau9TKq0KktLWCVNFm4yqcqIwsQoBITgilHNZVqFtS1YGKUu3gg3qczE7WdaLRpzSiPunJjTViZV0r3brmPnpisRpgtnXEyqXqIwMQMBIbhiRjuZXCknj9yJMQO3RJjWLTtrcnUTBTJ9BITgMv02EiUUCEQfAjEkJyG4YkhDiWIKBAQCGgSE4NJgIVwCAYFADEFACK4Y0lCimAIBgYAGASG4NFiE7RIcAgGBgEkgIASXSTSDKIRAQCBgDAJCcBmD1j/Ea25uBktLcyROGh8pUtkiV940yFswPcpUzBmMqtTKj3pN7Q2mClXzBEujVPkcyJUvLbLnSsXzS2QXl+dvZqaC+AkEdBEQgksXkVh6bRPHEhkyJUXRUllRvW5BtOxYBr2H1MDY6U3gsLIjVmztia1HBuLwpdG47DINt1/Owr23c3Hx4RScuTMRu04Oxfajg7B8S49gNH91J8xc0MZgWryha7A0Vm7riV0nhmDvmeE8PyoD5X/z+UxeBirXxv39sXRTd8xZ0g6jpjZCj4HV0KxdKZDgLFQ0E9KmTwIrKwsjW1Cwx0QEhOCKia2mU2bSSlKmToRipbOibmN7dOtfFRNmN8OSjd2wkwmDK64kiGbjyJUxWLe7DxxWdMC4GU3QZ2gNtOpUBtXrFEDpCjmQv1AGZMySDIlI2zERAWATx4prfVSuwsUyoVzlXKjdsDDadimH/iNqYSKrJwnOTQf64/j1sbj7Zg7O35/EheyCNZ0xZlpjdOxZEbVYnIL2GZE0eQId9MRlTETALCYW+l8uM3XdqKvVd1hNOK3qhH1nh+PGs5k4fXsC1u7qg1mL2mDgqNpozjSR8lVyIzfrftkmiot/6Zc0eULera1cMx9ady6LYRPqYy7T0jYfHMCE2mRcezIdO44Pxtyl7dG1b2WUKpcDCRLGgfjFHASE4DLhtooXzxoly2ZH596V4LC8A07eHIcLD6aAulq9BldH1dr5kS1nKsSJa2XCtTC9opGQypM/HWo1KIRBY+pi5faeuOI6FYcujsL0+a3Rtms5UNfT0kS0TtND8O+XKAzB9fcL+K+VIHlKW7RoX5rbgC45T8WqHb0wZFw9VK9XEKnTJoZK2Kqj5JYwMzNDpqzJ0aBZUYya0gjU9bzsPAUOKzqiTqMiiBffOkryFYmGDwEhuMKHW6TGsrGxRMMWxbF6Z2/e5Rs/qykfdbOyFobmSAXayMTixbdB9boFMHtxWz5AMJ/ZzCrVyAszc/HYGAllpLOLFoh0SA1P0MLSHO26lcepW+MxzbElSpTJBjMx/G84gNHIac1eLlWYzWzh2i7Yz+yK1M2MxuxFVjoICMGlA0h0XZKdhYzpIyc3hF2S+NGVLeUjKIIIZM6Wghv2p8xrIV40EcQyvNGF4AovchGMN3Z6Y9DwfgSTEdH/IgKNW5VA++4V/mIJ/t2sheD6S22fM2+av5SzyDYyEciYJXlkJifSMhABIbgMBCqy2basuRjZSYr0ohkBX19/HNx1M5pz1Z/dv+YrBFc0tniJstnRqlNZnuOm1RcwYeg2/Pzhza/FIWYh8OHdV/RssxzXLj0FjTLSSHCK1LYxqxIxuLRCcEVj4717/Rlk2xo3symfNLp13SXUrzAT2zdchtdvn2gsicgqvAh8+/oLC+ccQb3yM3HxjAto3t2idV1Qv2lRfPb4Gd5kRTwjERCCy0jAIsL+5tVnPHv8ES07lMae08NQrU4BfHz/DeMGb0XFQhMwdtAWXL34BP5+ARHJRsSNZATopXJ0/x0M7LoGFQqMx4LZR/Dnjx9ooTotuSpfJTfoa0V+rOsYyVmL5EJA4J8QXCHU/a9479txg+ebPmNSOK7siN2nhvHuo1qtxo6NV9Ch0UKUyTsWI/ttBD0snz/94PziEL0IvH/7Bbu2XEW/TqtQOs8YDOiyBkf23UGS5AnRfUBVHL08mi9Ut00Ulxds06oL/CwO0YOAEFzRg7Ocy+bVF+H53Uu+pv2nqPtI28cs3dgNDVsUAwmxPVuv84elTJ6xqFBwAvp2XIWlDsdx5vhDfPzwDeIXOQgEBKhBmvDxg3fhNPMQurZYgtK5x6BykUkY3X8zjh+8xxdgt+lcFpsP9sfJG+MwYGRtpEprJxfg4d03uHrhiXwtHFGPgBBcUY+xVg4/PL3gMP2glh9d0Cz6cqzLMc2xFWhbllXbe4EWUtuXyAKyq5w4dI/HI4NwRSbISAvo2Hghpo7aiS1rL+LGlWfwcPOEn58/JSdIBwEaAXz35gsunHbBmiVn+PcgW9RyQPHsI1Gt2GSmWa3G4v+O8XDipQ0TB42pgy2HBvBlWKOnNUZB+0w6qbJLNfDf1AP8ZcOuxD+aEBCCK5qAVmazjRnlQ3tDW1pZoGS57KCta9bv7YvrT2dg25FBGDW1Ed+LKn2mpPj6+ReusLf8hpXnMXHYdrStPx/l8o9D4UzDUcV+Eto1mI9hvdZj9sR9oG7MycP3cf/2a7h//I5YYYsJApT1sPHH2xcklO7ceIljB+5ywTRj3B4M6rYWreo4oDzhknEYx4U0qpnj92Dnpiu4e/MlHxTJljMVGrcsjklzm/Ntgi67TOWL3Lv2rYICRTIitGVYm9lL49JZ16DSiFN0ISAEV3QhrcjH3z8AQ3qs4xqSwjtEJ22hnK9QetDmebT759ErY3CFPVy0KHvI2Lqse1kc9kwzoxEuXx8//hBfv/wM+3fexKpFpzB55A706bASzWr8h/LMuJwv7WCuadQsORWt6zqC7Dij+m/C9LG7+YjZRiYMyRZ3dP9dZme7i2sXn+IGS+/29Rd4/sSN05uXn0CaIJGXl0+IZdcXQFNAKB7Ry2cePD0atKA8iC6eceX5Uv67Nl/FumVnebkmj9iB4X02oFfb5WhRax7XlIplG4GCGYZyodSytgP6d14NEkxrl57B4b23cfv6S7gzTTQgIACp0tjxFwLtVTaavQQ27u/HXwr7zg7HFIeWaNqmJN8myNzARdTO999ixrjd+qoo/KIYASG4ohjgkJL/5PED/busxu9ff0JiCdU/YaK4fFF25z6V+QJt0szO3p3IH0TaZtlxVUcMHlOXP4ylyudAluwpET+BDaSfJ7OzvXzugVvXXnA7zu4t17iAoBGzKaz7Obz3BmZjW82pfaMFaMs0uFZ1HFG7zHRO1YpPQcmcozkVYVpe3tSDYCiRsJHi1iw1ladXp+wMngfl06X5Yp7vAIbP6AGbuUClctHct33bb+D0sYdMW3rFbVMkBKlOKpUKdkniIWeeNKhQNQ9adyqLEZMaYsHazjhwfgRuvpjFF7NTF3zC7GZo06UcChfLzKelUHxjiYRhv06r4cNGF42NK/gjjoAQXBHHMNwp3GZCo1fbFeEWXvoyjs+EU668aVCtdgF06VuZd39WbuvJH17a+fPq4+m8O7R+bz/QTgfTHFuCtDbaCbR5+9Ko1aAw31KHNtqjPdxTpkrE93EnG5y+/MiPBhNIizSUqHtH8fQRaZc2caxA+WbMkgykaZK9qW7jImz0tQx6DqrGBFIDTHdqxbemJhvU4UujmGCaiUuPprJR2qF8o8Ux0xujfffyqFwjHxfatHWQvvzC40e2xA5MmL99/Tk80UWcEBEwPMDMcFbBGRUIXL34BB0aL8T3r7+jInmtNFUqFRLaxuHdIfsSmUF7SzVsURyktQ1i2tmEWU0xd2k7bt/ZcXww38P99J0JfB/3u69m8y2PSas7fHk0iMjutnF/f4SXKA9Kh+jioyk8/btv5vIPdVC+hy+N5rY9+kDHrEVtMXZ6E/QbXosJpApo0LwYaP4U2aAyZkmOOEzYaVU2ii5ev/iElqxL+uKpexTlIJI1BAEhuAxBKYp5yGjeup4Tnj12i+Kcwp88LWuhrXiSp7RFxszJOJE2VLhYJtblCh+RViellThJfD7tgMnW8BcyimPSyG0rZhN8x0YnozgrkXwYCAjBFQZA0RX87PFHkMH5ADOoR1eeIh/DEAgIUGPFgpPo2HgRPjPbpGGxBFdUIiAEV1Sia2TaP394Y2iv9RjMRhy/ftZd92ZkYoI9UhB4zUZPO7Ku/NzJ+8UcuUhBNHISEYIrcnCM1FQO7b6F2myUbc/Wa2JiY6Qia3hivj7+WOZ0gi+mvnbpqeERBWe0ICAEV7TAbHwmpHGN7LeJdR8dcPPqc+MTEDHChQCNkNIyn7rlpmPe1AN8cmu4EhKRohQBIbiiFN6IJ37v1iu0re+Ebi2X4t7tVxFPUKSgFwESWOdOPOIvin6dVuEVGz3Uyxi5niK1cCIgBFc4gYvOaDTv6fwpZzSvMQ9t2OjjicP3QQbj6CxDbM3Lx8cPNDu/XvmZ6N56GehFEVvrGpvqJQRXDGtN6jb27bAStUtPw4YV58QOquFsP5pEOn/WYVQuPBE0O/+p68dwpiSi/Q0EhOD6G6hHQp60XGfq6F0om3csX/d48sj9SJ2BHwlFNLkkvn39hb3br6Nbq6WoxATWorlH8UlMbzC5djKkQKYsuAwp/z/P4+3ti4NsFLJP+5WgrW7IPnNozy2+68E/Dw4D4NuXX3xr7E5NFzEhPw4j+mzE+ZPOYmoDwyYm/4Xgismtp1N2by9fvmB6cPd1KJlzFN8Ub/Xi03hw5zVoHaEOe6y8pC1uaIcJ0qZo54uy+cbyrbEvn3sshFUsanEhuGJRYyqrQnui06Z5sybsRdPq/6FY1hHo0mwxlsw7Blof+TuWfJzj+7ffOHPsIZ+6QAMXxbKN5LtMkP2Kdr7wE/v3K2+LWOMWgivWNGXoFSFBdfGsKxxnHEKHRgtRLNsI1Ck7nc/Up+UsNGpJmwxG9Whl6KUMOZQ0xjevPuPUkQdYOOco38q6WvHJKJVrNHq2Xc4ni9LABY0ShpyKCIktCAjBFVta0sh6+DNN5NljN9DaSFrOQvPEaJPBolmHo1GVORjcfS3fKnrb+ks4ffQBHt57gzcvP8GTaThGZmUQ++dPP/HymQffZ+vEoft819aZ4/egV7sVqFtuBopkGsY3DuzdfgUWzD6ME4fusfJ8FtNCDEI39jEJwRX72jRCNfr9y/voaYsAABAASURBVAe0s+ehPbex1OE4xg/ZxoVHk6pzQZsHlsg52uCdWw0tCHVdy+QZA9pUkBaa9+24ku/aSnvDk9CkqQrU9TU0PcEX+xEQgiv2t3Gk1pBmmNOHbSMz0Q9vv0ZmciKt6EbgL+QnBNdfAD2mZ7lu+TluZ1q79CyO7r/DP8JBG+t9//o7XF039w/fTQ4S2km2au38oB1hE9nFNbny/esFEoLrH7wDUqZJhOp1C6Jb/yoYNqE+pjq05Huzr9/Tl2+HPHNhG4yc3BB9htbgH+ho2KIY5y9WOivfSvn+7Vegj3DQhyIGdFnDP8JRq/Q0lMg5CgXTD0G5fOPQsNJsbjSnD3CsZ4Lu4hlXuIUgoNw+moDgUgHZc6VGlz6VsXZXH1xyngqnVZ34jrAXHkzBhr390LVfFc7zD94yJldlIbhMrkmipkApUyfCgFG1cfDCSJy+NQEOKzpg4Kg66NizIhq1LM73ZrcvmQXlq+RGvSb2aNetPHoPqcE/iUbfeiR+eqBpu+bj18fhxrMZfIvlc/cn8T3sNx0YwNMcwNKs3agwsmRPgS/M4L5/5w1MG7ML9AGMCgXHozAzstcuPR292q7AzPF7sXPTVdAHVaOm1iGnmixFQpSplAudelXCzAVtcPrmBOw9MwyDx9YFCWja+16KbW5hhiIlMmPQ6Dqc5+TNcRg/qykqVMsT7o9tSGmLc/gQEIIrfLgZHusvc6ZIlQgkeI5fG4vu/asic7YUkVIilUoF+qhFsuQJ+R72hYpmBGlxnXpVxPCJDUCfUdt6eCDoAxbXnszgwm3ppm7oP6I2CthngIf7d2zfcBljBm7G3VuRt+uFSqXiW0BTPYuXyYb6zYqiG9OU6OMZjis7YtOB/rxM5+5NwvLN3TF0fD3Ua2oP0kINBSZ12sRo0b40Fq/vCtLMlrF0WnUqgzTpEhuahOCLIAJmEYwvopsoArRHfPvuFbiG1ZB19UL7Sk9UVyFBQhsu3MpVzo323ctzQbr96GD+cYyTN8aBHnyHFR0xcU4zJkjqo23XcqjVoFBwaliYf1aMPi1GNGBkbUyf3xoL13bGpv39cejiKFxnmiB9zYg0yzU7e2MGCx/INCX6XFm1OgVQqGgm2CWJF2lVpq8HlWWaG33I4wSry/5zIzBkXD2+Dz9papGWkUhICwEhuLTgiB0XJCgWr+vCP+MVL761yVbKzEyF1ExLoQe/et0CaNa2FOu6VcSoKY2Ybal9cFrSDqOnNpKp+4CqaMA0qko18qFQsUzIlDU54sX7u/XNmiMlOveuxL98dJnZyUggN2xeDKbcDiZ7g4RSMCG4QgEnJgYlSZYAa3f3RTlmq4qJ5Te1MtMi9kf33jJb3BXMm3aQf9VbrVYbVMwECeOw7nMBTHNqxTTfUXxgA+IXKQgIwRUpMJpGInGZtrFwbRfkypvGNAoUw0rhz1cTfMShPbewauEpDO+zATVKTEHjqnOYLW4LljkeR/tGC1Cn7AzMmbSPr/n89vUX1AFhC7IUqWxZ9zFzDEPEdIsrBJfpto1RJVOpVJjm0BIFimQwKp5g1iBANqks2VMy21phdGLdPRptpCkiGbMkl5ly5EmNnoOqgUZgzc3N+OfKPL97yeEhOWh1wJa1F0MKFv5GIiAEl5GAmSo7GbSr1ytoqsWLseVKlzEpdp0YgnnLO2DFtp7cXadREVSomgf2JbKABJ1tGBNU6QOy65aeRXqWVmQODMRYUCOh4FEguCKhVCIJoxBIndYO/YbXNCqOkpl2hHji8gH7d97ExpXnsXjeMfw39QBWLTrNaSvTFA7vvY0r5x+D+Kh7FOAfoEwiVrvjxLVCDfZSKF0+B8zMjH9kaJrEQjZYsu/scND0kMsu00BTRcbNbIKS5bJDpVLFavyionLGt0JUlEKkGSEEaN5UvPg2Rqfx/u1X0Mz20rlH8+8HDuu1HlNG7YTTjENY7nQCsyfu5TRh2HYM6rYWHZss4nwlc45GkczDUdl+ElrXdcTgHuu4zYeEHi2KfnjvDb5++WV0eWJjBA83T/Rssxw1Sk5Fh8YLMWn4dty+/gL5CqZH8dLZkJPZI0exkdKceYRd0pj2F4LLGLRMkDdt+iSoWiu/USWjkTLaaK9WqalYt+wsvn39bVR8Yk6aPCFq1C2AtBmS4OP7b9i34wZmjt8j7yRB+2QVzDAU1YtPQaemizCq3yY4TD+Iresugfb+euz8AZ4G2IYor5hIpJHu2XoN9SvMxJnjD/HquQeuXniCzWsuolfb5WhcbS7/RoBKpcJU9rL49dMbllbmMbGqf6XMQnD9FdgjL1NarqMyM7yr8fyJGxpXmYNFc4/CiK1ighU4UeK4fLIoGbA37usHmol++9VsnL07ERvY9axFbVj3tRbKV80Na2tLPjt+1aJTmDB0G2jvL3qgS+QYiaJZRqB2meno3Gwxxg7aAhKotAfYpXOufA+w92++wNvLB2r6RluwUpieBwlxGpEkDWskE9YhaZ7O99+iVR1H5C2QDvGYtkybJPr6+JtehUy0REJwmWjDGFosWldnKC8Ziduz4XwSXobGCYnv/ZuvwYJolC15SlsUKZ4ZdRvbo1OvwMmkizd0xcELI3HrxSxcfDgFe88MBy2/GTOtMX4yTYPKc+msK3ZsvMIF6vgh29C56WLQHmDUHS2UcRjvmlYqPBFVi01Gg4qzQPt2EbVrOJ9rMKTFSNSmvhNqlZ7GeYk/LKLpDZ1YN3h47w2YNWEvaB8w+gAJaUhUNnfW3fPz84e/X4BMHu6eoH3CqNu3Z9t13uWmclEZZ0/aBxJEwQDS8fD19ceUkTuRK5/oJupAE+alEFxhQmTaDEmTJzC4gPQ5s0/uPwzmD42RNAlfH7/QWIKFWViYI3HS+MieKxVo+U3F6nmD8YTk4fXbBx/efcXbV5/h+ug97t58xen6pWc4feyhFt288hwvnrpzXuIPi549/ojLbOCBururF5/mXd4hzG7XofFCrg2Wzz8O+dIMRt40g2SiHTDqlpvBtaaRfTfyLjeVy1jN8Mvnn6CPe4RUb+GvHwEhuPTjEut8qQtz7sSjSKsXPaCkiUQkQdIAIxJfxI0YAjE5thBcMbn1WNm9vXzZMez/xTOu8I/kKQwR3UfLLYT9ucKujeD41xEQgiuG3wE0pcGQKjxx/WAIm1E8H98Gt3MZkwB9VcgYfsErEJAQEIJLQiKGnsl+Y0jRkySJbwibUTwR1bjIZmVUhoJZIBCEgBBcQUDonmLK9fu3XwwqamE20mcQoxFMEd0r/sO7b3pzU6kAmidWomx2vhPruJlN5eU2p29P4KOT997OhURn703CgfMj+cZ+42Y2QdM2JUE7vupNXHjGCgSE4IrhzfjyuYdBNShonzFSN9CjTN0+6Bc8FGYIUVeRNjjMkTs1aLPDMdMbY82u3rjwcArO35+E1Tt6YeTkhmjZoTRouU2ufGm5QKIlOLS1skTJUyREluwp+FbKLTuUwaS5zXHq1nhsOzqIb0ltSFkET8xCQAiumNVewUp77+arYH76PGiOVftuFfQFhdvvw/uICS4a6czNhNGe08NA20vTLqXFS2dD4kjo1qpUKr6sZsHaznyHVbvE8cJdTxHR9BAQgsv02sSoEtE8oJfP3A2K071/VXTtWyXSFvW6RWBUkCZf0jo++miFQYWPAFPZSrmwemdvJEgYJwKpiKimhIAQXKbUGuEsy4oFJw2LyWxHg8bUAe1UkCSp4RNXQ0r8k7snAgzYRE9ffA+373wZT4qUtvqCI90vR+7UmLWwDcyMWB4V6YUQCUYaAkJwRRqUfy+h3VuugRYtG1qCitXy4OStcaA9ptp2Kce3VjGke0Zf9cmZJw1q1i/EP35BWtOXTz8NzVaLz+2DJ79OyuxT3BENhwqs3k1al4iGnEQWUY2AEFxRjXA0pE9az6wJe5gGY3hmtPCZ9pgaNbURVm3vhYuPpvB1hGt398F/y9rLNG9FB2w5NABn7kzk31HcfWooDytbORfPLLxTGt6+/sTjp0qdiJ+j69C2a/noykrkE4UIaARXFGYiko56BGhm/K7NVyKUEa0jLFYqK9eoSKsiqlG3IAoUyQjaMx2KX5q0dvzK7WP4DPSSfSyFAYKLNi68c+Mldm2+itmT9mF47w3o12kVRvffjAM7b+L3bx9eFkMO9BUeGoU0hFfwmC4CQnCZbtsYXbKpo3bh3m3DRhmNTlwnQso0gYLLwy18i7alOWDJkifUSRmgLujJw/dBC53L5h0L2turZW0HjB6wGbRlDC2GPn7wHnZtuYqhvdajWrHJXKgFSygEj4yKPeRDYBHeJo6AEFwm3kDGFM/Lywd9O6zC6xeB3TBj4hrLKxnV34dz2c+7oImzUjqU/6P7bzF19E7Qbgx9OqwEbS3zyeNHmF3gz4yHvoh99MBdSiZMoo/lhskkGEwaASG4TLp5jC8cTepsWn0uaCM+wPj4hsZImyEJZ3V7/5WfjT1QV5GM/W/ffMZSh+N8j63GVeZgw4rz4dr2Wa0G7t58aVAxPrkFDgwYxCyYTBIBIbhMslkiVijaErl7y6WYO3k/fv7wjlhiIcROaBsHNIPdI5xCgASsN9MQG1WeA4fpB/keWyFkZbA3fZQiLOaP77/h2RO3sNhEuIkjIASXiTdQeIvn5xcAmt9VvcQUrF12FrTPfHjT0hdPpVKBunluH7/rCw7Vz8fHD58iaUNDKSPae79+06LSZYjn7Rsus64nU89C5BABMQEBIbhiQitFoIw0z2rG2N2oXmwKHJlmQ7t9RiA5raik4dB0CJqOoRUQxgUZ5mkjwjDYDA5OxQYKlm7qhvgJbEKN4/roPZbPPxEqTwwIFEVkCAjBxUD4F/7ubt+xhNmS6pSdgapFJ4E+OXbq6AOQrcnQ+qsD1CBD+LVLT0GaC2lb3l6++OHpZWgSnI/icUcEDyqVCvWbFQWtdcycLUWoqVGXeXD3tfAVH6QIFaeYEigEV0xpqUgs59vXX0Afee3dbgUqFBwPmnLQspYDhvZcjxnj9vCPwdIHYYnou4v0TcUWteahRM5RKJN3LNo3XIBxg7fyj0VQscheRWdD6UM4DfpS+rSjRJWa+bD92CDMmN8aZG+TwvSdab96quuzx8K2pQ+fmOgnBFdMbLVILjNNObjDRuQO7LqJtUvPgD4GKxF9d/Hw3ttsxO5ViN9BDGlfrZCK+fFt+Catps+YFH2H1cTpW+Mxf01n5MmfLqQsZP/v336jHRO0pCXKnsIR4xGIbYIrxjdITKzA7Wsv+KigBxth/OMd9h74hnYVVWYqLpwGjqrDNwo8enUMeg2uzjcZNASnh3ffoEXNeXhw57Uh7IInBiEgBFcMaqyoLmqChHFAm/XROsS6TezRgNmPlFS1dn6ULJcdeQqkAxnmbWwseZGWOBzj87DK5R/Hv39YLPtIVCo8EbVKTUOTanOD0f6dN3g83YOtXVyULJsd7btXwOxFbXH+3iTsOD44w38xAAAQAElEQVQY3fpX4RsF6vKHdE0fBSHNsU19J7w0cKPFkNIS/qaJgBBcptku0VIqM6bRFC2ZBWOmNcb+cyNw2WUqdp0YgmWbuvMtYKYz+5GSnFZ14guydxwbjBM3xoG+XH3tyXQcuTIamw70x/zVnTB+ZlP0ZlpRs3YlUaZSTuTJnxYZMyfToup1CqD3kOqYOKcZlmzohu1HB+PMnYm47DwVq3b0wohJDVCncREkSZbAaBzu336NlrUduK3Omw0cGJ2AiBAjEBCCK0Y0U+QW0jZRXG4rOn59HNbt6YvWncuCFh/TLqnG5kRaWoZMyVCoaCZUqZUfTduW5BpTjwHVMGpKIyacmmPOknZaNHFOc/QZWhPN2pYCfaI/b8F0oEXcKpVKb/aGeL546s4HF5qzriEJL0PiCJ6Yi4AQXDG37YwuuUql4vu3H748mtuKUgft8GB0QiYU4cblZ+jTYSVql5kOGlyIzPlhJlRNURQdBITg0gEktl6SPcpxZUeMY125mL7/+tcvv7Bt/SXQmsy2DeaDdpIQAiu23rn66yUEl35cYp3vFIeWION6TKwYGdvv3nyFZY4n0KnpIpTLNxbjh2xjo4VvYmJ1RJkJgQiSEFwRBDAmRKeRwFoNCseEovIy0tyraxefgpbn9GyzHCVzjgZNgJ037QAun3sMP78AzicO/y4CQnD9A23foHkxMPNWmDUN8A/AE5cPOHHoHvZsvYbVi09j1aJTnBxnHOK7j86etA9zGJE/TTkgvsN7b+PcSWeZ7t1+BZpDRURrGZX01OUjD7t9/QXOHH/I81nicJxvEtiqjiPfNJAEVftGC/DflAOcx9glRWFWVDDEeASE4IrxTRh2BQoUzhAq06+ffzB55A6Uyj0G9crPRN+OqzCy3ybMmrAXsyfu47Rk3jHQ7qNEKxee4n60PIj4aElQ91ZLIVHzGvPkuVuVCk/kc7qkc93yM3gYCSnSpig+Lf7etfkqSJh9ZfYrYa8KtblEIENACC4Ggsn9I7lACWzjhJgidbva1nfCplUX8P3b7xD5wgro2rcyzt+fjAPnR3CiuV5rd/fBml29+deE6ItCK7b2ROkKOcNKSoQLBMJEQAiuMCGK+QzuH0Pe8fPVcw84P3gX4UqS0EuaPAGyZE/JiWbXFyuVFcVLZwN9TYiodIUcMDOgz0ojoNlypgR9Ro3menXtWwX9htfC8IkN0H1AVdRrag+aOGsTxzLC5RYJxEwEhOCKme1mVKnfvPwUIn/aDEkQL551iOGGBriFIhyVaejuDEE7PeTMkwbN2pXC5P9aYM+pYbjxfCb2nR2BReu7YuKcZqCP2PYcVA0delTAgJG1MXNBGz5x9sKDKaCZ/elYHSB+/xQCQnD9A8198sj9EGtpbW2ByfNaIDyz5pWJfnxn2N7ztP9XxszJMHhMXazf2xfXHk/H7lNDMXF2M9DHWnPkSW1wWeLFt+brKQ9eHMVn6yvLY3puUaLIREAIrshE00TTOrT7Ft69+RJi6ej7iYs3dEXylLYh8oQV8N4AwUWDAD9/eCNfoQzowmxi9iWy8H3rw0o7rHBLS3O+vrFt13JhsYrwWIKAEFyxpCFDqwZ9p3D2xL2hsaBspVw4cnk0X3CdPmPSUHmlQJVKhWQpEiJR4nj48d0Lv36G/mEOmhZBI4YpU4dfQEp56zsPGVeP2ddC3wlVXzzhF/MQEIIr5rVZuEp8dP9d7N12PdS49NUeWnBN+14duzqGjwb2HlIDpMlIRHamsTOagEYMLzlPwbl7k1CrQSGe7sf33/k5pIO0U6r0MdmQ+MLrb2Vlga79qoQ3uogXgxAwEcEVgxCLwUWdNGIHbl19blAN0jGti0YC+wytwXd5oJ0eiGhkr1XHMqARw0R28XhaqdIk5mfSqLgjhIO7W+DoZnqWtpKF4p07+QhrlpzGzPF7QPPCxgzYjKWOx3Fk3x2j9rQvzkYxlWkLd+xEQAiu2Nmuemv1+9cfdGm+BMcP3tMbHl7PtOkDBVdYO5t+fBtowE9kF5cvjB7ZdyP/cEflIhPRvdUyJrT2MuF1BjQTf+fmq3CYdhADu65BxUITQRNUDSkfdYsN4RM8MRsBIbhidvsZXXovLx/077yaz5SnuVdGJ6AngmSzCmtk8cP7bzx2i1oOfCuaPazrSh/uoK9Q84AQDmQ7Gz9kq0Eftz124G4IqQjv2ISAEFyxqTUNrAsZyGmmfI0SU0HLd759/WVgTP1sadIn4QHv3wRqVPwCCHaSNDLa7SFYYBgeeQumB01/CI3tqetH0NKk0HhEWOxAQAiu2NGO4aoFCSxaMF2h4AT067QK65efw7VLT0E2pz9/fBHaj7S1x84fcPbEI+zeco2zSoKJX+g5uAVpXHqCQvSi+WX1mxbFym09oVKpQuRzfvAOHRovNEgrCzERERBjEBCCK8Y0VdQVlL7MQ3avaWN28W8m0oLoIpmG80XX5NalIpmHo0SOUahfYSZ6tF6GeVMP8MK5fQjsCvILPYf3QTYuPUFaXmbmZiANq//I2nw/+xkLWiNuCLP7SXtbt+wsWrLu52ePH1rpiIvYi4AQXLG3bSNUMxIIXz//5NoXaWBKIiO/vsSJh7qhUhi5aeLr1YtPQPYsz+/6F3Hb2FiicPHM6NSrEl/mc8V5KrYfHYQeA6oibVA3VEpTeT5/0hmNq84BfbQ2LA1RGU+4w4+AqcQUgstUWiIWlOPXzz+YMHQ7+rRfiQaVZqFQxmGoYj8JHRot5PttpUpjh1Llc6BlhzKgqRVLN3XHievjcPP5TGzc1w9Dx9fjC6tD282CBCpph/RRjG6tlsL14ftYgJyogrEICMFlLGKCP0QEzMxUoPlYv355o0ixzOg/vBYWrOmMA+dH4hYTTqdujee2qnEzm/BJreUq50Ka9IlBXUOE8fNw8+QDCfStRrLH3bv1KowYIjg2IyAEV2xu3SisG81SL1AkA+jjrfT5sd0nh+L60xk4fXsCVu/ojbEzmqBjr4qoXDMfX4ZjzbqDxhbnk/sPbF5zAe0bLUCFQhP4zquvQ9npwtj0BX/MRUAIrkhsu9ieVPqMSbndafWOXrjiOg1bDg3ki5trNyyMnHnThGhANxQXz+9eOH30AWj2PNmuKhQcj0nDd+DaxaegbaUNTUfwxX4EhOCK/W0c4RqSUFq2uTsOXx4NGukrUTZ7hHd1+MXsYXdZd2/rukuYMGwbH6EsmXMUerVbgTVLzuDRvbcge1aECy8SiJUICMEVK5s18ipFi6q3sxE+2j2CbFjGpEyjirSwmuaGbVl7EbRHPU2fIIN9sWwj0KLmPGbM34atay/hsfMHBASojUle8P7DCAjB9Q83flhVp+8w0qJqCwvzsFh5OM0HO3/KmduiOjdbjDJ5xqJ8gfF8btjEYdtBXwU6e+IR3xssxggpXjNxMDUEhOAytRYxofJ06VPZoNJcv/QUQ3qs4xNWu7Vcil1brvGuZPN2pTB/dSfsPzcC8ePbGJSWYBIIGIKAEFyGoPQP8lC3MFuuVKHWnGxQtPi5XcMFOLj7Fmhiapp0iXHx4WQ+DaLfiFqoUis/UqVJhJ9hbDIYakYiUCCgg4AQXDqAiEsFAmGYnI4duItt6y8rIgAebp7BbFWhfWVIK7K4EAgYiEDEBJeBmQi2mIcA2aBoGkJoJaeRQd1wHx8/fP3yS8v7w7vQ1zBqMYsLgYABCAjBZQBI/yrLMqfjoVadtmzW92kwWrOojPjh/RflpXALBCKMgBBcEYYw9iZw69oLzJ60D/5+AXorSTs2rN7RGw2aF+VfCKKv7RDje50vCrl/CH0veoojSCBgDAJCcBmD1j/Bq13JVQtPoXPzxXj13EM7IOiK1hpOd2qNs3cnYsW2ntxX16bl9iFwr/nlW3pgzc7emLmwDf+oRYEiGaFSqXgccRAIGIOAEFzGoPWP8l698AS1y05HzzbLQaOHtImgPigSJIzDvT++17ZpvX31CTZxrFC6Qg4UL5MN9ZrYY9DoOthyaADW7+2LJMkS8HjiIBAwFAEzQxkF37+NAHUXzxx/GDhfK9do1Cg5FX07rMTcKftB20CfOvoAT10/cJDevfnMz9KBdkZNkdIWXr99JC/5XKR4Zr6djewhHAIBAxAQgssAkASLNgI04khdxxOH72PF/JP8wxu9263AsF4bOKPbx8CuIb9gB1r28+qFB2jnVJpJP3rAZrx85s5CAv/V6xQMdIhjVCEQ69IVgivWNenfr9DHd1/lQnh6eoF2fZA8SIjRp8YaVpqNk0fuc28rawt+FgeBgKEICMFlKFKCz2AEaBIqzeeiCCGNKHp7+2J474349cMbYe1VT+kIEggoERCCS4mGcEcKArQUSPpwBdm3QkqUlgiRANux4UpILMJfIKAXASG4AL3ACM+IIfAxaGTxg86cLmWq9ZrYs+7iAyx1DH2iqzKOcAsECAEhuAgFQZGOwIegT5F9CBJgygzoW4mdelWEf0AAaJE2aWjKcOEWCISFgBBcYSEkwsOFgCSw9NmvOvasiPOnXHBg581wpS0iCQSE4BL3QJQgII0s6n4EtlrtAtix6QqeuATO+YqSzAGIdGM3AkJwxe72/Wu102hcmnWKqdPa4drlp/ims3vEXyukyDjGIiAEV4xtOtMuuGScV3YVaZqEEFqm3W4xpXRCcMWUloph5aStbTy/efFdUaWi+/r6S05xFggYj4AihhBcCjBimzN+Ahvkzp8W9NGLOo2KgKhdt/Igat6uFGo3KoyS5bIjb4F0SGQXL1J3avjy6SdevfSAOoxdVMOLebz41siWMxUvf/W6BdGkdQleL6pb/aZFeV1r1CuIgvYZkThJfFa38OYk4pkiAkJwmWKrhKNMceNaoVT5HOg7rCaWbOyG8w8m4/rTGdh5fAicVnXC7MVtOY2c3BBEE2Y3w5zF7bBqey9sPzYYl12m4sazGdh9ciimO7VC++4VYF8iCyytDPvCj74ir192Vp+3UX60932O3KnRokNpjJ/VFJsO9Ocfo73xbCb2nR3Oy++wogMm/9eC14vqNmNBa17Xecs7YPPBAbj4aAqPs3pnbwwaUxeVa+Tjwsyogghmk0JACC6Tag7jCpMhUzJ07Fkx6GGejpXbeqLX4OooXyU3kiq2ivH28sEnd0+8eOqOuzdfcXr2+CPIDvX71x85U9oYMGfeNGjQvBj/QjVtOXPt8Qys3tEL9MWfrDlSMs3F8P2z9odzukOKVLZo1rYk5q/pjAsPp2DP6WEYP7MpWrQvjUJFM8E2UVy5zF6sbp89fvBF23Ldnrjxve+Vu1EktI2LEmWyoWvfyliwltKdzAXfgFG1ka9QeqPqJWcuHH8NASG4/hr04cuYukgkRLYzLenw5VEYNqE+f5gtmWbkx2xI92+/xu4t1zB74j50b7UMle0noXDm4SibbxxqlZ6GFrXmcapTdgYqFprAd2wonn0k6leYhT4dVuK/qQdweO9tvHn5mXXz1LCJBGA7SgAAEABJREFUY4kSZbNj8Ni6/DNjR6+MxmCmteRh3UuVKnx10BeLvg5Ek1K3Hx2E07cnYOKc5qhSMx/sEsfj7G4fvuPs8UdYMu8YBnRZjSZV56BUrtEokmk4yuQdi5qlFHUrMx3l8o/jdaNzpyaLMHX0Lmxddwk3rz7n2+uoVCre1ezevyq2HRmEY9fGYOi4eiChyTMUB5NGQAguk26e4IVLmz4JSIjk5YJDBc/vv7Fz0xW+N1ap3GPQrMZ/GNV/E1YtOoVzJx+BtlFWB4RuaPL87oXHzu9x8vB9LHc6gUHd1qJa8cmoVHgi36pm56arXIOh0qTLmBRdmNaygwnOgxdHoXWnsogXz5qCjCYzczNufyPN7vj1sRg6vj7yFgzUfn54euHQntsYN2QrapacigoFx6NHm2VwnHEIR/ffxcN7b/lHOdTqkOtGYR5unrh8/jE2rDiHCUO3oU09J5TIOQpdmi/G+uXnQAKRCp6W4dqpdyX+EqBrQaaNgBBcpt0+ektH+2GdPfEI/TqtYprFeIwZuAW0NxY97HojhNOTupL7d95g6W9m+YxDk2pzuWDzYN1OSjJTluQYM70xTt0az4VpytSJyDtMis8GDciIfuTSKG5/s2e2NJVKxTUh2vKmI9OQSjMhPLj7WmxffxkvQ9g2OsyMQmDw+eOHi2dcMW3MLlQsPAFtG8xnwv8qzz+EKMLbxBAQgsvEGiSs4rx9/RlVi05Cj9bLcPzgPfzx9uVRzMxUoO5WKWagb9SyOAaOroP5zEa0YmsPbqA/zITE6dsTeDfsyOXR3G8Vs10t3tAVk+Y250b9uk3skTNPGlhY6L8tHt59w7uSlZgm1r/zalw47cK/oZgwUVx06VOZdbfGYtaitsidLy0vk+4hJRNs1LUlQUdGdNLeiOcR054mDt8OaZPBK0xD8mXdXgpTkhmrI31VqFqdAug5qBomzGqKhWu7QKrjwQsjef2onkevjuF1XM3quGh9Vwyf2ADN2Ehq2Uq5kJ5pjbRektImbfTG5WdcOFP+1y89I28TIVGMkBDQf4eGxC38/zoCv37+wfu3X0EPMU0HaNOlHOjBvOQ8FSdujMNKZqCf6tAS3fpV4Tai0hVy8ikRGZl2RIKDKEPmZNyvJLNdVaiaB03blORG/VkL22D3qaG4+ng6Nu7vhxHsYa/M7EykIUHxI1vasQN30bXFEtQuMw2rF59mXVYvWFqao27jIthxfDBmLmjD7EWBGljceFboN7wWSGDSYALtTf/njy92bLiMptX/Q+Oqc7BlzUXoaoyUXvHS2Xjcldt74tKjqVw4Oq7syP2aM2N9pRp5IdUxc7YUoPoRkXCiqSBkn6tYLQ869KiAiWwkddnm7iChRnVcw0YZaTCjoH1GPnpK+X/+9APiZ/oICMFl+m0kl5AM5TQna+6Sdnx4f9/Z4Rg9tRHowbRNFFfm+8RG2cgIvZPZvsi2M2/aAYzouxEDuqzhNLLfRkwasQMLZh9hXaQrzBbmjKeuHyFpOXGZzapwscxozx72BUxru/RoCtNqeqJt13JInS6xnA85Xj7zwKwJe1GFDQJQep7MXqZSqVCvqT1IyxvPtKLDl0ZzDcnaxhIksDauPI/qxadg7OCteHDnNSUjk61dXNRvWhQ0lYGE8ZpdvXncUuVygMKIkXaTeP3iEy6fe4w9W6/xbXEms/qMGbiZ14/qOazXesyZvI/bsbYzAUl2LtobLMA/gJJAvPjW/MMdNH2EpkxcfzqTTyOhT60lsI3DecTBdBEQgst024aXTKVS8flUU5kWdeHBFG4TqtWwMEhrIYZP7j9w8sh9zBy/B63qOKBghqEoy0bZ2jAjNNm+aDRtmeMJ7N12nRm173Das/U6Nq++gIVzjrAu0hY2+rgUdcvNYKNww/jI48Cua0DC5cUzd5CB29LKgmk1OTBqSiMcvzaWa3XV6xbgGhaVgYi0FUqvCuvGLp9/Aj4+fogT14pPYUie0pZ3KcleVouN/k0ZtROSUZziqlQqFCudFXOYQD53bxJmLGgNmjwqaXpkYN+3/QYfdGhQcRYfSaxeYgo6NV2Ekf02wWHaQWxi9dnJBhGO7g+s4/6dN7FywSluxxo3eCtoZLFCgfEomHEY1/CoDLQ7xZtXgaOn1tYWKF8lN6Y7tcbFB5OxmHUvq7MuKflTGQWZFgIxWHCZFpCRXZpEdvHQmdmNqFuzfm9fkN2KtIQANkJ4n2kpTmx0rVbpadxo3qf9SqxZcga3r7+EZPMKT3l8ffz5XK8j++6AHmwSMpWYPWsk09YOsxG+37/+8C4q2dEcVnTkRnn6zFjaDEnk7H4wjeu/KQdQp8x0boNTs0G/G1eeoXnNeXyEkrq5EjNNdaCu40Fmm1q7qw9qM4FsxYQkfVHo0llXPoWBBCrZnob32cCnebg+eg/S2qQ0jD37MoFKNjUSzEOZVlat2GQ+ejptzG5QnoSfJStDBda9dGBd0jN3J3H7WLqMmjoam6fgj3wEhOCKfEwjnCLNJzp9ZwKGjK0LMkZTgo/ZA0sPV8WC49GM2YUWzzvGhQxpRBQeVUQji3uYtjaIjfCVyTMWw3pv4A845Zs0eUL+YVeyXc2Y3xoZMiWTi/GGaTI06lmz5BS0azBfq0uYNFkCLgxOsdFIMtZnypqcx3N+8I5rjiSoOjdbzKcwUBeW8uIMUXSgOq5ffhaUZ+k8Y0DdTPqWJOWbiHVdyT5G3V2yJTLlMIpKIZI1BgEhuIxBK5p4yeBsw+xBXr99+KRJMmDXZ10kerjc3Tz1liJx0vh8DlS5yrnRqEVxkLZGI2lkA5NowMja6DmwGl/TV4cZ0UlzIkO9tbWl3jR1Pb28fLB/xw3QA16z5DQuWH6xwQIaoavfrCgOXhzJu1rpMyaVo75itijSusjDltnhSFAdvz4WJAxs4liB7FV7t19Hsxr/oVHl2VxzNNRATtpZ6rR2KFEmG2o1KITWncvy+pHdSqoznUdMaohu/avy9YyVauRDgSIZkCKVLajc0PlRfaib2aHxQpDGSfPhvn75xXnJlqjDLi7/EgJCcP0l4EPL9vOnn5g/6zAq208ETZqUDNgqlYpPeajJHtL+I2phATOc7z09jK9JvPhwCrYfHYSlm7phqmNLrq2RcKBRR4m6D6iKfiweTUWYvagtt1WRtnTzxUxcYHadTQf6g4zp1C0lLUilUiGk36sXHrwrV7nIRJD29/OHN3+4ybi9//wIDBlXjxvAKb65hRladizDjfXUNSSBRV22LWsv8smlI/psBM34B0Dseil5yoSoWb8Qho6vB+pWkrZ26+UsnLw5HqvZ6ODcpe0xZlpjXj8aKZTqTOf23ctj4KjafD3jwrWdseXQQJy5MxE3ns/EoYujQCONJOSp3jlyp+b1oEK8fO7BVyBQHScO2841XPIX9PcREILr77dBsBK0b7gAi+YexdfPv5AqjR3XFGiR9Jm7E/mUh//YQ9qDaU6Va+ZDdvagSUbsAGb/IhvTK/bAubKu5a2rz3HpnCuOHbyLA7tu4vSxh/z63u1XoPlgZLOizEnzSMK6b4WKZuLG9KlsIIAeaMpv7tJ2oJ0kpC4r8Svp+7ffIHsbjSquWHAS3l6+IE2oc+9KXCiQ8Nx+ZBDGzWgCuyTxQd0vsqHVKTsDJAyoS6lMT3LbMu2MRianzGuJo1fGcEHz37L26NSrEjfkEy5UbuInmxdto/Pw3htev3MnnXl9KR+q//VLT0F4PH/ixjcxJJwoHmm1JKBpbheVk+pN6yKvuE7Dkg3dmFZYkS8L8maaJgnZOmWns/JTTEF/GwEhuP52C+jkT3OXylbKibHsQT/IjNanmB2Idj6gLWmSp0jIub29ffHo3lvs2XqNawQ0n6omG60rlHEoimUfiRolp6IB61q2ZiOLnZsuRv9OqzG053r0arscdN28xjxULTqZjSIO5+v8WtVxwNhBW/nUgZtM2FEXlTKi/Go1KIwJs5vx+VPbjw0GaUxJkyegYC0iATZ38n7Qw01dPxJQydloImkyuYImpFLaLWs5YCAbtXz98pNWfLqIG8+aL/BevrUHLjyczOeCNW5VHOkzJeWLoH19/eHy8B22rb+EySN3cNtZhYITUCjDMG5gb1J1Lq9f91ZLeX0pH6pvO/YiIDxqswGDkrlGo2D6Iaz+k/hI46QRO/gcMiqbJxPCYL/4CWxQvmpuDJ9Yny/EPs20M5rjVreJPeLHt2Ec4v+3ERCC62+3AMvfwtKc22loJvgZ9pAsZm/7VqxrlTlbChYKUDfs5OH7mDJyJxpXmYOiWUegcdU5fCoA2WAunHbBy2fu8Pnjx/mNOXz2+MFHI3dsvMynDtA0imLZRnLBN37IVpw6cp9pUT48ybwF0vFF3VTG+aybWq5Kbj7KyAODDu/efAF1/VrVceTClbzdPnwDLd+htO/eekVeWkS7M5BwPn9/ErORtUKZCjlhYWHO55VdvfgEsyftQ6u6jijOytWw0myMH7INm1ZdwPXLz0Bpk5DUSjCMCxKAb19/Ac3tomkhE4dvD1rDODqw68pGUWn6iPvH7zylFEwAk9CiAYhzDyZh3vIOvNsaN64VDxeH0BGIilAhuKICVQPTJI2kz9AaOHZ1DLfT0ExwMrLTg0gaFdm5WtZ24Lsg9OmwEhtXncej+29BM9cNzCJcbH5+/rxrtW39ZfRuvxKl2Wji4O7r+PQGmp9FXTTauWHpxm5cE+vatwrvBiozu3PjJTe405SDOqxbeGjPbWUw4jOtpnn7Uth1YghodwbaCJA0LlqCc/XCE4wbvBXl849Dh0YLsWrhKdy+9gJerMumlUgkXxDuL1k3m4QWTditwLS5OqzsNBeOBKi/fwDisAEFmmNG3daz9yZhwqxmyJE7NcQvehEQgit68WZdHqBE2eyYv7oTMyyPQ+8hNbgdi4rx4qk7aPeDasUmc42K7FwkAEhDoPC/RWQLO7TnFl/UXT7/eNZN2yl/pSdNusQYNKYOTjEj+YhJDaDsRtKDTpM8SWOUyk7CqTsbJDh+fRzooZe6kR5stJTqW63EFHRgI3o02/0rG82T4v2NMwmyZ48/8tFTEqAVCozHJKad3WJClMLiBwlfsottOjCAL3eytrb4G0X95/IUgiuampwe2FadyuLw5dFYvaMXqtTKz7tDJBRozV6zGv+hVmlmFJ53jBnOv0RTqYzP5tvXX6ybdh71ys9Ee2Y7IgM4CVabOJagXVOPXxuHfsNryiOKUg5mZio0bFEMhy+NwoCRtZHILi7o4afJqdSNpJE70jDfvvosRTG5My2l2rzmIlqzbmv1ElP5aKrUnSxUNCNfYH6adfWpfkoBbnIViQUFEoIrihsxCRutGzSmLp9lPnZ6Y3mS5hPnD5g6aidosiWt2bt/W3vNXkSLZcnsZsmZbSYPs0vRHlc0d6k8s0kRlSiTjc/5Im3JlgkQFRMq4cnvGhutG9h1DaoXn8wM5pfh7xcAEmA9B1XnIxq1CF0AABAASURBVIr1mtgzDVOFIsUzY/vRwZjm2ApUJsqLZqk3q/4f2tafj0OsG0nCj/yNJSum4aROa8frQ/UsViorqI5EZDvLmCUZkiRNwF4SkXurv2GDCzSaWtl+Eh9sIHsZCWK7xPHQnWmUJ5kGSna79Gxgwdg6Cf6wEYjc1gw7v3+Oo1zlXHy7YFs2vE8P9sFdN9Gu4XzUZ6N+G1ae54b38IKiUqmQNn0SVK9bELSNzX/L2oNG/mhO162Xs3D27kTsYCOB248O4nOXaC96Ipr3RH60m8QVl2m4/mQGHz2jLWJoFwdah2htY2lwsT68+8YM5ltZnWbyzQgpIgmomQvbcPvd+j19+W4U5O/MbHQ0gZXowd035GUUFS6Wic/H2nxwAN8n//aLwLlcVB+itbv7gOpIRLazw5dG8xHKm4zvzJ0J2LCvH6hcNNeLbFWZsiYHaYNGFULBTPZG0jppLWRtNmq5dukZvssFTQkhu12TViUU3MIZWQgIwRVZSIaSjj8z6u7Zeg21ykzDkJ7rcf3SM95NCiWK3iDSLoozbYmE1JpdvfkOEcevj4XDig7o1q8KH+nKyzQsMvDTqJzeRPR4xotvzecrVaqRl+/E4LCio5atSk8UvV7PHrvx7Z9b13WSl/jQOkYV0+ho9I+mZDSpNpcvGdKbgAGepEWRQChonxGJ7OLBzNywW5gESYpUibj2V6+JPd9/jEYHab4aTUTdenggxk5vwrvwCRLGMaAkwVleMBvljHF7UKXoZD4PjxaeB+cSPpGBgFlkJCLSCBmBe2z4v3bp6XzqwusXwecuhRwzMIS6QW06l+V7bpF2tGZnby6kaJ+qhEHbr9BbnzQZmj/lNPMQhvfewJflkJCozozdtO86Uf50g5E39SDQuVLhiXzhc5/2K5m2tI3P1Kc92am8ZHcLzD18x1vXnvO0xw7agi+ffmKZ0wlmv5sOmgQbEKAOX6JBsTyYEf/4wXvcvjSy70Z0arqIzx2j+hEVTD+U17FQxqGga6K65WbwvcPGDNiMJQ7HedfU9eF7voMFJRuHjRTmL5wBrTqVwXw2aHLJeQr/AAlN8s2R2/gRQ89vvzmeVZkAO3rgLmUhKJIREIIrkgHVTY60kFcvPHS9Q70mzaBTr4p8B0/qzo2e1pjvuRUnrhXT1ACaGU9CZvyQbWjGjPo0r6tRlTl8/tTi/45h344bXKt5yLpir5mwpIedyNfHH6T90ZlmmpOQOnnkPrNPXeIawoSh27jAoXlc7998DbWMYQWSgNqx8QoXHvOmHkBEhaGU3yFmD+vXaRXIvrRn23VcPvcYhDHVj+jPH19eR28vX75PPvnRQm2a67Zz81U4Tj/I55Q1qDSLT8CtX2EWaOE4bYZ4n9kZqdykrRYqmgn9R9QCjRjS3vo04JCR2cukchhy/s4EGLWBIbyCxzgEhOAyDq8o47ZmNiWaHb9iaw9uyB86vj63C6lUKj4Rk4zZtNVMFWYMrlFyKl/DuG39Jb7Gj2bSR2bBSLiRoTky0qS0IiOdqEiDNNXHzu/5wvFZE/bylwDtdU9d2iN7b8v2x8xZk7MudHU+4LD1yEC+mNuW2SyjokwiTcMQEILLMJyijCt9xqQYObkhzrJh9NmL26J0hZwwYzYh0hyOsW7G4B7rUCbPGN71oz2k3r/9EmVlEQkD377+4l3agd3W8om/XVsu4Rrp1y+/+Ahp/kIZ+GLus/cm8ukPpJkJ3KIfgegXXNFfR5PMkYzMZBymrWDoize2dnF5OR/ceRM0a3w8+ndejUO7b/H93HngXzhYWKgQL4EZJ+s4qmAloPAkyS1gl9ScPdjBgrkHUxp5eOJk5kwocy+9h7jxzUBpxY1npjc8uj19ff1x4ZQLtwFWKDAe/TquwvlTzqDupLW1JZ9wuulAf24Pq1wzH6t/cHyiu8z/Sn6mcYf8K2izepYomx0rt/cEjWLRcLyFhTl+/fTmb/UmVeeiafW5oFnjZB9h7H/1T4KmVsuEaNA+Eadi5eNplSd3YRs07pwINZolRK0WtqjfLhEyZtdev5c8tQXqtU3Ew2s2t0XDjomQPZ8NlD+buGYoVys+z4PSatAhEUpXiw8bPYJSGS863T4+fjh+6B66tVzK560tZUZ+d7fAtYykdS1Y05lPKWnQrCgsrSyis2j/ZF5CcEVTs9NuAzSvaPWOXqAPP6hUKtAs8Znj96JCwQn8rf7w3huYyo8ETrUmCZHA1lxvkdJktETBknFhYanRMkgzK1U1PteaKFK8hGaoWDcB4rMzXRPZxDGDfbm4SJ5G83CXrREf6TJbMY2FOMDPJABLMeEFE/y9ff0FDszIX7nwJP7xXBrkoGJmzZES0+e3xtEro/n2QEKAESpRQ2ZRk6xIVUKgaKmsXLui/Z2oe0j+z5+4YWiv9ajOjOxrlpyWjcAUZipEQsjcXBVicdJn0wiab5/94fU78Os5TB4jfVYrHi9tJitZsHmz8N8/NTyZclhzHhKMJCT5BTt8cdfscJEyrSWsrEMuA2P/q38/P38cZkb85jXn8ekWd2685OVJlcaOb8h45PJo1GcaGC1K5wHiEGkICMEVaVBqJ0RLbWjO1brdfZC/cAYe+OKpOxdY9crPBC0+DvAPfJB5oAke/P3V+P7FX2/J4jF7lBTwwvUPPn3UCBxV0F2l1LReP/PBkwd/pCiwsgoUSKSVSZ7+fmqcO/xTuuSalykLLrmgzEHTLVrVcdASYKnT2mEG08BoR1ham8rYxD+SEAi6xSIpNZEM3+lh5oI2fKsWmuVOkLxnI4E050oSWP4mLrCozL9+BODoDk98fOtLl8EoNG1MYvb1UUtOLoQkgUaevr6BYWaKO5D2piei8JhIVHYSYC1rO3ABdvfmK16NTFmS84mt6/f2haR18wBxCDcCitsm3GmIiAwBWjYzcFQdvvsBbTlsZqbiX5weP3QbapSYyo3vfqxrwVhjxN/9vR++eujXtqgCSqGUgXUNaTSQ/IkCghTJ9698QQ8z+WXJbYM8RWzIyendS/0CkQfGggMJsBa15nFj/t2bgV1I+xJZuNmAvh+ZJl1iU6+lSZdPCK4INo9KpQIJKlrz1q1/FdBE0l8//+C/KftRqxQTWOsu8QmkEczG5KJ/VtiiEie3AE1lkAr5xS2w2/iZnYnI34zdaZKW9tMzAB9ex27BRXUmoukTLWs7ciM+GfVVKhX/fuSBCyNBLzp64RGfIOMQYLeTcREEtwaBbLlS8Tk81DVMntKWz++h2ezVS0zB8vkn8SccWylrUjdt16Nb3nj7wgd+rMvnz2xTUml9/qjxPkgopWHG+aQpLXiQ5zd/fP0UqMGR7StnQY32xRli8YFWIZARn/bj/2/qAT4YY2NjCXrRHbo0GjQtJhZXP0qqJgRXBGCtWis/Ctpn5CncZfaMhkH7odM+7twzFh+oq3j24E9sXfoVnl8DBRJV97nLHy7MyK0cLfz4xhevn/qQNye7JPqnWfDAWHr44+2L5U4nUJNp4rTOkiayJk+REM3aloqlNY66agnBFT5s5Vi0dcnkETvQio0o0bo3OeAfcSRJYQG7ZIFaFVX5yX3NyCF1D8lPkDYCn9x/YGTfjejYeCGePf6oHSiuDEJACC6DYNLPRDuA1i4zHZtWX+DdRP1csds3W97A+VhUS9KqqEtIbiLJME/uREzDkrqNdC0Z8L1+B44ukp+5hQpZc2vSI78AjTJHl7GK6P4hLZ12pohVFYuGygjBFQGQb1x+xrdOiUASMToqzbHKkM1KrsNjhbZFnm6KqRTJU1uCZtuTP5FH0Lwvmifm9TtwGJLZrZGvWBwK5vTzewB+/woM4x6x8EDrIcmAHwurFqVVEoIrSuGN3YlnymEFWmRNtfz9IwBvX2psWOT39qUvnj7UdB3Jj4gE2tOH3uREgL8al4//gtLATwF+zOB/9cwvckYbiYxiDgJCcMWctvorJX3h6oNLTLAQud4LFDZSQb59CZDDLhz9CbWucsR6gVdP/8KpfT/w4IYXHjKimfF0rewCfmCG+wObvuP2pd+g0cpbF35j3/rvoK6nlJc4CwSUCAjBpURDuIMhQPOwaEkPEU1KVTKQ5kT+RFLXTxkuuWnO1t0rXrjD6M0zH2YPlEI0Z5rbRUKLhJfzHW94xfIuoqbmwhUeBITgCg9qIo5AQCDwVxEwWHD91VKKzAUCAgGBgAIBIbgUYAinQEAgEDMQEIIrZrSTKKVAQCCgQEAILgUY/5xTVFggEEMREIIrhjacKHbMRqBQ8axo1LI4MmdJqlWRAsWycP+s2ZJp+YsLbQSE4NLGQ1wJBKIFAbsUiTDVoSWWrO+CkqWzIHkqW1RvYI9lm7ph8txmUCknukVLiWJWJkJwxaz2EqWNJQic2n8Tu3fdRbosKbFqV1/+XU2HpW2QML4V5k/ZiyfPwvv9zFgCUBjVEIIrDIBEsEAgShBQqzG61xr06bwWOzdfw6kjD7B51Tm0q+eIJYvORUmWsSlRIbhiU2uaaF1UZiqkSZ8EefKnRbr0iaFSqaK8pNY2lsiSIyXP0y7oY7tRnqmRGdAGgycP3MaYAZvQu/0KTBq5C9evBW7zbGRS/xy7EFyhNPmYua1x5MroUGn9tm48hZQZkuPwZQ3vkBHVub/yYF8utyaty6OQOmV8OXjW8s6asKA8s2a2k8Mlh315RRpBfPrKuPtwPx6lcOkcWunWb5Cf+0uHLoNqaYWnTa0p04AJjTRhrLyJ4ltI0fh5/aEhcviilW25n/JgZm6Gdr2q4NStiThxfSx2HB+CY9fH4cytcejUvSzMmEBT8pN74eZecpq69dp2ZCBmL2yNcuWzEateSpEmMWYuaY8rrtNx4NwInudF56nYcWQASpbKFCzOqr0D5PxWbeikFV62RkE5jMpSuXJ2Ht60UwUt/3x5U3B/6VC/VWmt8MKFUktB6DqktlZY+jQavImpfZ9qWuGZMtqStyAdBP4xwaVT+zAuk6W0RYZMyUKlNOkChcvHV+545/Zb5m3RsSzi2Wjv8lm3ib0c7vXtB95/DPwUl3W8OKhaI48cJuVZvFRW6P7ixLUOxifxK8/pMiTmUW10+BMksOH+0sEuSXyt9CwtNLdEkmQJtcLMdQQNaVFSnqlSJ5KSDDwzrWrKgvYYOb4OUqZKGOgXdEye2g5DJzXGXKfm0EkSqdIm1spTSp/O+QplQJ0mRbF0ay80b1kkKDXNKX22VNh+bDDqNSwEGxuNkFWpVMhTKCNWbO+D6jVyaSIwl7IOqdMGtiXzhqWNFUZOqi+X5e2T9zh18jEFIaFdPNmfymVjbcH9pUMC27ja4Yqy2CVNoBWmxJviJ0qs3R5WlubkLUgHATOda3EZAQTWL9fYJuIlio+adfPJqVlYW6FqzTzy9f6dN2R34ZLZYGMVvCnsS2SWeWKao2bTEmjYqIBcbJ8/vnh0/y28vQM/pEEBNRhPk6aFyKmX/nj74N2bL3j/7iu0PunGBNEnElteAAAQAElEQVTQiQ2RIJ6lHM/M3BxzmKaVLGk82e/rpx9wdf4A6pKRp5mFOSbObaEVj/z1UevulZApQ6Ag8/zyA2OHbIdaH6OuHytbuaq5dX0NujYzN0eZijkM4v3XmYI/Lf86IiHUP8DfByUzD0cRHapd6T85xvmjd/DqzXf5ummbkrK7ZKU8sEtoza8D/PxwaO9d7qZDyXLZ6cTp9YtP/EyHIiWyQEWOUGj2qK3BykRlLGs/LZRYUR2kQudeFeVMfLz/oGX1OWhcZQ7qV56LH7985bAufauAPevytdJx97IrqthPQuXCE1GuwAQ8cnaTg+PZxkfhIunk6wq1CyFf3pTy9bWzj1DZfiIaVJiJ3l03MOEVGGSb1Ba16+UPvAjhmCRVYvTqX0kOnTZyGz64/ZSvQ3OUr1UIZUtnCo0lxLAGbcogb+4UIYaLAA0CQnBpsAjT9fvXH+iSl5evHC/Azx8b11ySr/MXz44c2ZLw65r1C/IzHa6fc8ZHj9/k5FSqfA5+9vX2xmj2ZucX7JAsbTJkSKfdzWLeWn8fH79gZaIyev3W3tRPK1IUX6TKlAK5cyWXc7lw7J4sdF4//YDDB+7LYemyp0HOIIxkTz2OLx6e2L7pmlZI0uQcG+5Xp5F213HWuN3w8grU7k7vv4mbd95xPjqUrhCIN7n10cAx9ZhWZsWDTuy5hr17NOXlniEcLJlWPXx83RBCQ/eOzzT0AcOD20VDj/Xvhpr9u1WPmprv3ngJP4MeGFIlmrYqDqs4NqhSLbec4YGdN2W3XcrEyJUjGb9++vAt7t1+Ax//oE4JU0Xsi8e87iLZopSaovMDjdCgijo/eEsnmfIXziC7Q3PEi69tn/v+NWiHVMKphEbL+fHpG5xdPbSSunNdM1qXNUcqrTDlRd6iWdGwceBL5ovbV0wYuVsZHKpb2b0MlVFPYPfBNZEsSVw9IcJLHwJCcOlDRY+fyswCk51aYRqjsdMao2OP8sidJ1Uwzp9ff2DPjluyf51mxVGldgH2Bg+0x/z57YVjRx7K4cXLZpcN1PfvvIbPr994+vSzHG5fMovs1ucwZ3YbKysLKMncPORmNWfGd0N5dfOz1MmHyQtdFn6dNkOglskv2MHDzZMdNX/6yo3mCkiXManyUnarmOWeyhqXCayiZXOgbUdN1/vnt5+4dvUV502QNBGS2mmE2vs3nxEQJPs5AzucO34f86bux/ghWzF72iHmE/yvMjPDqKmNwLLlgYd33cDnL17cHdYhcQo7re5lWPzK8HTZUqOdom7KMOHWj0DId7h+/n/WV6UyQ73mxdCQUavOZTGMGYd3nhqOZes78dnOSmA2rjwvPzi2zKYyamIdOfjckXvw/KnpXpYql0MOe8C0Lbp4ePcNnTiFZaAfMaMF7r6Zo0Vde5TmcfUddPnbdyyhjy24H5NSpx9O18onZdI4wfmYj22iuOyo+f/+/UdzwVy/dbqxdmyUjnkH+xctn5fnd/PZDKzb0RMpksfnPD+//8bwnusYjoHd4cRJ40Op4X3/FlzYXD/ngmVOJ7Ft/WWcOubM09E9pMueGoUKpJa9azYsAmtLM/k6NEf/0XWRIL4VZ/HSqR/3DOUwbGIDWAXlY2zcUJKN0UFhFd6wVgkrlX84vGy1/Jg0q5EWAi+d3+DCxeeyXxI2BC5d7N91U3ICTBiULJsN0u/e7UAN4uF9jeBKnSU1UifXFgQSv6meLa20h/AD/LQ3o/fXubbQ4Q+rXsf23cSN64FYEa8V0wTpLJEvs/tJbmPOKpVS/AGJWTe+Vp28YSaRs1BmNA4aHf3z2xtb1l8JM47EUKJyflQJmh/2/bMn09ZvS0HiHAoCQnCFAo4ySB3gh57Nl6B762VY4nQK/oq+SLWGxZAudQIlO5RTI6QAz8/fce7MU+kS6bOnQdpU8fm1l+cPPHseuD7t0d233I8OKpUKRYpr7Dfkp6RvX37xKQM0bUCiHz+0P2qh5I8Ot5+v9scQzVj3VJmvmbm2gPBngxrKcMn97fMPnDn+kNPD++/YyGBg/69R27LYvL+vrOn66uSnkvp6UkJGnGnqw41rGqHYpku5MGP3GFgN5kF5rl14Au8//AgzjsTQa3B1yYnFsw7i+w9t7VQOFA4tBITg0oIj5Au1OgCXzrjg3IlHcJy6D4cPPZKZVcw2UrBIevmaHBeZTeXFq2/klOnYvtv446vRPqTRRGJwZt1DSRFxZcZrBRvsS4Rs51o4bQ+fMlDFfpJ83rjuOiWplxZO24eqRSfLtH2rxh6nN4LkqVajWaXpcjxKw/2LfgH5/atmxJSix41jTSeZ4sYJ7FJJHvq6dhT2+N5L9GyznFOTKrPRr+dm8uaUOVdadOga2CUm4c09gw7x4mnnR95xmJ9NHEuYBQkY8tNHU4ZtxfLFZ+Wg3PZZUUQx810OUDgSB2nUHu8/Y9nCM4qQsJ1S3BdMS9+0XnvUNOzY/y6HEFzhbPsnLu+1YiZmdhalh9rfHxtXX1R6QTmaSAHK+Vv3b78mL05hGeg5UzgP3778xNvXn2UyRjt7/+aLHI/S8JdGP3XKQmFKryTJtbXRxMm0ryldJX9I7pP7buGHl0abk+yD39jo39cfgfYuipsidSI6aVHnATVx++Vs3Hk1G6evjYQ++fXuyXvs3/8A9NJRTlcxROuizBym7MMvaUSZPIygmeN2wzcEPI1I5p9hFYIrnE1NyzqUUf8oZoRL/jQKJ7k/vnLD9RtvpEuYW1qieEnNVAcaUZQDmePRPQ1vJqZdJLENrkUwNpP8U10CO3WBxcuRO3WgI+iYPZf2aOwDpm0GBYV6srS2hKWFppsZX1q+xLThW4ruXYr0yZAymbZdkCbzUuLUJp/dPeXBE/KTyC+oy+rv64u9O25K3qhSrwhSJY8nX+tzPLzxFHt2aSYV6+MJye/Ckds4e05jEw2JT/hrEBCCS4OFQS6VSoXchTKifqNCWvxPXD7w60RJEiBP/nQoXTk3X0iMoN++bdfkh8U2cXxUZyNWtvEDp0gQiy/rJ1I8ieQ5SixQZWaOOo0KI0mS4A+POU2HsLaAlS7pGKxZMtH2f//8I1wef5LzK8cGMNKnteXXSVLaoWad/NxNh0/vPuH+/Y/kDJUSJIqHYZMawCZo9I2YP37QdMUP7dF0eQmv3oOr0dgHsaF4pbwoVlQzy/7scU03nzPoOezefJXZ1AIDLKws0aJdicALPUd1QACmj90tt68elhC9/Hx8MXPi/hDDRYB+BITg0o9LMF8zcytcfDoDN57PxM4jA6CcLEj2idt3A7uOleoVxo7jg7FiUzeZh0aaNq+9IqdZpnoBzJ3fQr4mh+O6HjwexSXqFGS/oTCiETOao049zdpH8iPi0xtez8FdHbp0ZwwF/x1i9rBVi07LedvEj4PtJ4Zh8Yau2HtqCJIo5lxtXHEWfoqBDjkScxQpmxvXGeZEl52noHXb4sxX8z+6/658cWzPDTx9rpn/1qRjBew5OQQrtvXC8nWdIHUNaf7X5vWatpAT0HG8cn2Lm7c1E2ebtiujdz0pRTuy4ypu3tLwkp+htGXFaVbuL4ChEQQfR0AILg6DYQfqmsSNq21Y/uX5GyP6bgJ76YaYyILp+/HRI2iWd4hcsSvg4JZLOHJEM1+KdlSoUDWPltZ457IrVi3XtgMqUSBtkjAnkkbtpPDzR+5g14470iVIcxnaYz08f2pG5bLnSYvS5bPDMkhLo9HLMf034JOBk0p3btIIOLsUdqit58VBBdi2XrPMi66Noe0RiGtMPrGNVwiuUFrU548faEKgLn39/BOPH73D9nUX0bTaXNy7/0FOhR4O4v/96w8e3X2NcexBWbks5IfT3z9Abx6UBhGFy4kzB12Tf1jkHbSGMkAnfT/WJWXJyH9fX+06qpm2JAXSfChlPoogzuLt5SOX/Y+3ZlItBVI6Q7uuxGKn0/j5S2M4p7A/3j7YuuosurRaAR/l8CkL/MPSUeapdLt9+Iar510xfdR29O68TmtKCosKl7sv0bK2E65cfi5388if6DkbTOnRYhGOHnGhS5m8GU5SHt4sbzmAOY7uuYnPX73kOjZuVYL5AjTdQ4pDZ1+d6RhkKyN/iQIUGqUupsTLEw06UFpSPDor4waxiBNDQAguBkJI/6GdlqFwpmHBqFTuMahfcTbGDd2OFy803RNKZ+/6C5yfdmhoXO0/bN9yI9TtUI7uuML59eVDfps23qBkZbp07G6o/BSHqEyRqTzOlVMPtPi3bNZOz2HCLq3wl29+8Hh0mDRwgyYs83B8+aEtnGoVHS+Ht2i4BLo/Px8/OE3di7J5x6BlHUf0arscbes5ojTDj9YA/vqtnR7Fb1l1ppwm1UNJFQpOQIcmi7Fu5UWQTRB6fs9d3qFjAydUKDwRnZsvQc/Wy1C79FTUqTALF84/CxajfqlJcn4NajhphXv9+I0yOUfK4a0aLeXha52OyH5Uvpu3A80EPJAdtiw/pRV+5apmoGXeuB1aYc9fa/BmUbFo+l6t8CfPvpK3IB0EYobg0il0bLrUXbenW7dPbARM1y+mXXv/9sGd6y9w+thD3Lj6Ar90NLCoqI/7+6983t2ZE4/w/KlHMA0sKvIUaUYfAkJwRR/WenP65KG9AFmXSXeBsm64uBYI/IsICMH1F1r97pUnGNlvE6fjRzUGbH1FuXL6Eecjfn1dHX1xhJ9AILYjIATXX2jhty/csWfrNU4vX34JtQQf3nzifMT/jHV5QmWOUYGisAKB8CMgBFf4sRMxBQICgb+EgBBcfwl4ka1AQCAQfgSE4Ao/diJmNCJA2yIvXt8VVavl1OSqAgaMawDyL1QwjcZfuP4WAtGWrxBc0Qa1yCgiCNy/8xblquTGrKUdMWJCPdCODU5ru6F77wrImTMZXJw/RiR5ETeGISAEVwxrsH+1uPeuPsbYYbsQoDJD+56VMHpqI1Stnhs00NGr3Up4/dFsd/OvYvQv1VsIrn+ptWN4XXetP4+KhSagV/uVfIpIu/pOqFVmBpyd3WJ4zUTxjUUgygRX8tSJQPsuKSlj5qTBykd7LCl5JLdV0MJYipA6XZJgaUl8ynOyZIHbIEPxy5g1hVbcLNk03/tTsCFpClstPmudfdCTJE8IZV7Kz64n0Q2zsVAmjbQZkyJ7rlScsmZPoRVmYWXB/aW0U6RIqBVOC42lMDqnTKUJt4lrrRU3sc62N0mShVxmZSbxEsRB9XqF0XNwdfQfXhONWxRDypSafJS8SjwzZUmmDEKwugSlESa2oZQzRRo7rTr+9vyN00fug6aHXL/yHHY6cS0U+3VpFY5dqMzNtNJKnUZ7w8H4CeNohSdKFIfF0vypLUpXyo1u/aui/8jaaNWhFDJl0v6ikYZb44qnk26WrMk1gSG47JLE1ypL+gyJ9XLq3gN0j+ilnCnlbX6khBIkiquVB8XTrXOK1Nr4x42j2YpJFy9bWxspaVjbWGmlbWurjaXMGE6HcN6UPwAAEABJREFUWTjjhRmt5/C62HtmuBbtOjoQVjo3VsnK+bR4pDipU2r2nho1q4VeHolXOnfoXArKn3W8ONh9WrsM+88OR+KEVko27m7ft5pWHhnSaT+4LbpU0grPkllz07foUlErLHtW7Zt58vz2cvi2/b14ftIhaZqkchjVo1e/ClIQPydIkkgrvN+gytyfDtkLZNQKa9asMHnL1KxzBa3wbFmC3/yN2pXFqdsT4LC8HfoNq4keg6pjimMrHL8xDgOHVQ12sy/Y1EtOc/naDnJe5GjXW4PhrhODkTpl4IukXZ+qchyqY8b0gXtzURyi5jr4Zc1iR96c+o5poIg7DIkUe5gRQ/chdRThw5HMzpq89ZJV/HhavCPG1NTim+DQVg5fs70HLBV74+cvlhWHLo/Bis3dMHBUbfQYUBVjZzbDQeY326k54sbRflkpE9a9P/adHYakiq19lLySu/+4hnJZCLPth/rBQlEeiS9L3vRafMSrj/aw9rDWefY69K0eLG7Pvtr3X7Z8GbR4+g+pImWN4hXyaoVVqZpDDusyuJYctmlvnxC3BJIjGOmIMsGlrxxxEsZDrpzab5viZbLpY40Uv8IlswUDTGVujsLFMhqdvrV1yDem0YkZESEq86U9q6bOboyECYI/7BaWFug2uDb69K9oUGmTpkqMnv00vKscjuD2nfcGxY1IHa0iqV2KlM2FWrVyB5ZXrcbkoVvg8fk3v6b97Vdu6Y706TUClQewg0qlQp3mJeG4tA2kPb+Yt9a/dAXFSCgLMbOwQJnyodz3LM3SOl/bTpg0EQrkT8ViR95f2vpamaLu9w0uHL2Ds+eeySzNO5WXX0iyp44jaeok6Ni1jOy7aOYBuEXytk7RIrhoqw6pFoWKZpKc/FwiSHDRViHcI6wDu6kun3HBRT30UmenhpLlsutNzb5EZr3+IXkmsEuARs21P/EeEm9k+7fvqf0GjKz06eYaOb6OnFyAvz92briIxfOOw81ds2NBl4E1kEJnG2Q5ksIxYGw9xI9ryX0e33uJBQ6nuDusQ3y7+GjUwj4sNr3hydMmRS0DPh+mN7LC08zCHCMnNZC1y0PbL+PwYc1SrJFTmyB+vMC6UbQzh+9g/qwjePXqC+iaqEz1gqhdOw85tYhe1oULp9Xyo4uylXPRSS9lyJEWaYO0VSVDuVDiSHxvXrjrfTYunn2MAMV+2gmS2CJvnhRSNPmcI38GJIir/ZKeOW6PvBuHdVwb9Bqg0brkiApHr2G1EC9IA3324DXWr72qCI0cp5bg8vwe+IahpJMk0f6gAfmFl1weaHaHVAquRCnskCNbUp6s8luC3COEg1rthx7Nl6CLHtq+9aZWrFLlc/Br75+/ceqEZh8m+1C+msMj6Bx6Dq2FJHZxdHyj/jJjzrRo0654lGTUomNZre6N46TdGDN4O5xmHESHpkshfbjBysYaNetotlrWV5i8xbKhYaOCPMj3jw9G9t0UbJ8tHqjn0HNILdZtCh+2g8bV16qDnuQN8mrEust5cgc+xB7vPmPymL1yvLRZU6N0KY2GfuXkPfTqsAaL5h5B+8aLtb7a1LKTRsuQEihaJjusg+y1tI+b5F+6Yi4wk5t0qXUurdC2lHHKVc6txafv4sCWy3qfja6tl8PHTyO5irFyWQR1PenrU9Ln9sytLFGocDqtpGmH300brsl+9VuXRuYMGlOJHMAc9H2EppLJgikZU0btgK/OHnCMzaA/fZFJpVLp5TVTqQM8pBDPbxrBlSptcLVY4jP2fOfGCzlKwWKZIBWlaKlscuNdv6xRR2XmCDjsUiRGzhzJeArOd15h9w7NnuQ5CwR/q3BGPYeMOdOgTfuoER56stPyGj6pISx1vkmoxRCBi8o188mxfb29sUmxtfRLl7e4fv21HF4kFA1VZWaGUVMaQuomLWbdgkcu7nLc0BwZcjBsO5QIjSXEsPwlsqNuCDuSwogfadMDhlXnMWjzw3EDN+Hbd80uqtTNUz47R/bdkfdXc3vjgZs33/C4dChQPCts42lrKxSfwojWLzsjb35om8wOBfKlIu9gVKZiTtlv9ZIzsjtHgYxIkSR8Ql5OJMhRsrymN7Jp2Sm8ePU9KASwL5lFdkuORbMO4et3b35pwYRb36GBmHEPxWHA6LqyLe7w9iu4clVzHynYDHLSl7OUZgT3j5oymqlVZvIXB354BhaMUk2Q0Abx4luTM8L0wuUdvv305ekkT5sM0kdQiwd1E39//4GHjyJ3SLt4uewIeqHg/p3XeKT4ao65lVWwtwovnJ7D8EmNokx46MlO9ipboyAqlA9+A8kMEXDEsY2PbApD/avHH/DTy08rxaeumgmdadIl1gpTXtRtWQqFCqTmXvevPcHyJee525ADCWarcAhmFROWIyc3hCQsDckrJJ7ew2vL2vSuNWdx5qz2CzRHnsC6SfFfPNUWyq+ey+99mFlYInvOQM1N4i8dpPXT9akDt+DsqvmISFk9XT/LONYoWjxQw/P38cH2tRfw1TNwB1kVs8+WqaAROJRm+EiFUmUD0wnw88PDB++h7PHoE1yenz0xf+4JObvqjYshT67k8jU5CpXOiapBBvrfnr8wa/IB8g43JU+ZSI77548vvn3RKFZM44IsuF4qGkGlUiG0GxYG/CQWNbOf3Lsd9GZi6RYqGtgwkn3rztVnMFibVJmhZsPCqK1DVjojJiXL5ZCyx/3br/GB9f2/BN0AFKCvcchfSWWqF4wy4aHMR9dtwd5owyfU0/UO8zpH3nRauGTPkUJvnFRpkzBNV9J7gY/v5VtA5l/jdBQ1S05FyZyj0Lz+Ytlf6bCJHweDR2pG5t6/+Qw/A78NWLpaAVSskFWZnMFuEpYFI8FQTV3xVoqu+JtXGqEiFSZl6kSSk5+/ffnFz9Lhq861kj9VppTInDEwvuenb3jy7AuuXnwiRUW5SsHtXAWZ1hY/yD705MEbpv154/pVTY+lrJ44coLMkTV3Gq17gJ6T3Hm1NbvUmVNCGtl96fqOvbT88fDuWxY78J+ncEbEsTILvFAct606g8fPAnf8VZmZo8dAbVtX45Yl5d7U4tmH8NFdGytFUgY506VPLPN99viJAMWHHcwCgOdSKPWnP3toDLOpQ3nTSnEMPd+58VJmLcQM9MnSJZP7ycZ0E1Uqc8xY0g5zdCiejQJoJhxLlc0m50calzrAH4/Ym0XytA/DzqUrPF6//CRFjfJzy64VkSVTYKMZk2+NJsW0cKlRK4/estraxdXy//VL0zWSAj68/YKX7EX27etvKAdXpHA6J2EjicmTaaatVK5bBKlSaK6JRx8RtrRsRwozpo5xE8TFIIWwNCaulJ90zsYecuWUhxadysndHIknnvTtxiAP3X3pda+ppxLEitJsNFF6PdxiL2cyjl+7+FQKRs7CmZEssY18TQ6KQ2eiG1cCtb+rijilmG1Msk0Rjy5VrW+vdQ/Qc9IgyP4o8ZZgvRGpXPRSJ/9Hd4MUC3ZhFScO8utZ++nv64dZik+pqVRSKiwS/RWXHm6hb5BJ7GFRaoXgou8NKPnNEOCnEecsRNlFyJs/HfOJnP/t69qCqzgzDkr1NkZwGVKa9NnTIG2q+Jz1u/sXvH4bKIwf3Qv7rcIjsUNzNuybNXOg8Hhy/yUO7n/IfKP+b5skIXoPrByYETNuOk4/FOiOxKOZ1IcOStPfYHU3KILOiWxD5EUCqVW7kuQMlZp1LIesWZJwnqcPXuHAvgfcbcihc/9qbJQzUDjeOPsQFy9o7itD4uvjkUzWKdMnl7s6Ep+ZmeKFyDylujIn/7Mm4mfpoORXCqGbQTbcW5efylqpmbk5yihsTZSGMs6NoDjXFFoajQZKXXPiDw8pp0Hcv/2KJ+Hy4C2zv3EnP4T0YldqlJwxhEN/Zuuy0ZnEHQJriN6586WVw5RyibXXTzPXT0mZMUMtW72ePmaXQex5C6YLckX8dP/WS0i9iGysS1Olak6eqPfPX3ig+EoO9wztoA7AemawXKND3r6sOkHxSrI3SpATD5h9Swp5qLBzWcVlb5X8qSW2YOfGrYIeQHZn0nCwNOoSjDGSParULQzboHlVp/bfxKXLgTeWIdl4fPwGZzaCK5GHQntWxvfW+UiFhaW5Mjh0t06o692XWLf6suzbpF0ZxLEOPT1tbHfDcGxVaBz0pZ0AP3/MmLBXNpTLBTDScXDLJYaxRvjR4m1lEn+8Au1Lkp+lDlaWQSOGUjh9pYjc5paWKFkmCzk53bga2LH5+dVTy56rtHMlTpUEuXMm4/zUQ7h1PbDtn7Eu46dvGq1YGYczKw53rz2D7rNx7YpGNyE7WQlFue6z54Oi/2LlevlGYzKw1zMgE882HgYEDWRQHCkuuYluXQusI7lTZUiOdp1KkjPclL9QBjnugztvZLdKDRf2OpnAeosq+ZX3SKGV5FNElGOF00HAPGV9fIpuxhq1as285MT96y/wx08SLdwr1INa7Y854/dgpg55/WHVCIpZSmEQfRDUMBT0UKEO03Vodi7zIKPxmYO3cPGS5sameFFJUr6+3j6YbaRxc9OSk2hUebZMmzdc11tUdzf5PcXDE+pZjpG/aGbUaVQYFavlQeGimhuIRwg60NSH4X02Yuu6y7IASZQ8EeqEMdon1fHsoVu4cNE4bKW4ezZeYAJA21AeVCyDT+5vP2Hy2L3YtUkzz6hwmVzM6BwoPCihz58CtXVyE9E3HuksUfz42l29L59/8qA8RTLDNmiWv5fnTzxSDD5du6TpLpaqkAsWQaMMJZldNsiJV8z25PE1cLCMhBgtb+IJs0No87kunXwQ7Nk4cUwzFYhGJpPYBg66+f72gquLZnDhkcLOVYC1v67duNvgmkiaOA4rAfDhpRvW6HwTc/cG1ibOmjbpOrAGkiTSxodHNuBA5ox0GQO1cmK/dytQiJMbZrjPBBcQoMJt7sEOV84/gaQO03BkZBnoWdK4zYQUnYnMglro+hVNI5J/RImEYvGSmeVk7t3SDMe+f+4mj24Sg30Ydi56MJV9eooTXbRh6Um8fK15A0Zmvp/efYZyoCJ9xqTBkm/ZpQJmL26HReu7YtqcJsHCycP9tQdcH3uA5vncuq2Zq9e6SzkozB3EGowI25kKe0kwhlA8fn3/BYeZR0LhMCyItJPvnn9w8sBtfJMGbpj9ok3nsnICL3S2y06ZWnuaUIrUgcZ3KcLLZ4GCQDml4d6NF1pzqK5e0BjobZMlQoECqXj00oppEDevaLQXClTGoaVeKZIGChAKM4ZKKbqmrkyTUyoNDxU9kjgJ40Oa20bpp82SEu07lSInJ8dpB/DHR6MskCcNws2dohlJjJ8oPnoPqkJBRlP+gumhUgXeRd5M633i8kGTRgBuccFlpoY8WeQ9M8q+fqExRCvn+yCCvzs3g79dr18KNEBGMGk5ep4imeQ3HVi38oHiLUJvrkf338u8BYplhqWOvUcOZI6NS0/hRRQJD5Z8iKzQTG4AABAASURBVP8vbl+x2PFUiOERDaAb7MoFzQuDRr+yZNQ8gDTpVDm4obyhQ8p712bNBMUcBTOjqL3GPqEvzibC9lX4BPPSuYfh8dlLX7Lh8vvz2xsH992V49ZsXAxJgtYS3mRGdTmAOQoXy8SOgX/qdhUonD7wgh2/fvzC7pfvzAVmmNeMat8MMrLzAHa4zdKUJviyS9BIocrMDKXKZaNLTjd04ii1NJWZOcoqJqnyCAYeSKuTWCXDPBDo81DR2yKfIooX++DxDeSJtM63nmH/vvvEEowun7iPC5c0XdOmHcsjc0ZtYR8skh6PitUDe2QUdJdpW/7+GiGpVuEcF1xWqj/nQU85cTG6eNaVHQP/1esWDHREwvGuYmSRkvPx8sa9uxpBQn5hkspM73QIGvZt16Mi+g6qKifhw7pbrbpXxoCRtWWyTWAlh9NbZfTUhkiXzlb2kxwRER4tmGFfmWe6tJr0LW1s5LIUK5FRyk7r7Dh1P378Cpz3phUQiRc7N2u6Ryr20Eye1xJp0tgifsK4GDWjKZIrJjoe2i0r5CGW4MieG/ilmAvWlmldITF/df+KReEUzG+efsC6VZdCSjrc/jsV3UVa1tKsVTGe1q2LrnjvFtj9I48m7cvC3j49rGws0XNYbSiX5hzddxs0ckgG9PyKyaU3dLSn399/4p7Crktdv6z5MkAzuVSNm4opEJTvS+e3cFMI65DsXDRSSs+CLtVpUhQDRtVhZU9HyXFKnzWVfC/S/Vq1Rm7uLx3qtSiBJs3tUaRcblSvnjPIW405E/fxegZ56JzUmDt5vxxOAzaDR9fS4Qn90szcDFVr55eZTh2RLVlMTMHd1d3uARdc99yWsI6pSn7lXDyj6RMXtM+IlDrqsJyikY5Xj9/jy3eNsfPhrRf4beQGcCqV/ukQc5a0w8iJ9VG2vOatZRXHBt0HVNWiPDpzWpqzEa40qbV3gqBqzZ9+AJ4/NWUlP0OpYetSWnkq07ewsZbDihTR3ERS2q53XmDn9rAFhcQf3vOl4/dw7vxzOXqhUjlw4tZEXH8yDc1b2sv+ty444/RpTddGDtBx/GbdtyOHNDdYxTqFkUbPejuKFhFs50zcgz++mrcvpRcZRFrEI9fAbh6lR0uiSBunKQAL5hwjL05koF5/cBDuvpqNvgMqcT86eP34jZWLAzsuxZmtSpqy4Ov9h72cNd1o4iXSmhZRMBMaNi5I3pzcXrnhzQeNsCRPdUAArl/WtFfJCjn19haq6JkOQc/G7IWt0b1/FdgoRvpKV84j34v0nLTrVJqykilbnnSo36QIRrDnKrDTBpw/cgeXrrySefQ5XG49x4H9inuhrj2K2Qe/1/XFJb8ixTMjafLAZ5LMVkf3y6IJagScBiYEcMFFzGqoj9OZ6NwJZ7h9CFR5zZgtqmb9QuQdYaIuyt3br+V0IrubKCccCQ7lCEkkJGdwEneZPcTwUTaDkw3OyEZLh/dYg4cPPwYPC/J57vIOA3tskN+eQd4hnpRai7mlBVp1KKWX99Y1TVdCL0OInmrc0tFEQmQ1NoDhsWvLNTlW8nTJUK1GLn69Z/15bAxhoIMYfJhmP7zXOrx9H2jIV86Wd77zEr+8g+/Oek0xxYG6nK07aITGDR0NjfIguqqIkyCxLQoVSkPeUUoFSmRH3qB1nAF+fpirsGGFljHZwHyCXjAqlQpDJ9QDO4UWRQ6r17iI7L59/SWTRUqTgvkxCtQILjPVDvIg8mNDzTs2XiEnp069KsImjiV3G3q4d+M59u24weml4tuBe7dc5X4UduKoZm7Uh9efZH8K+6kYsr9+wVUrjML10dMnmjfm4wdvQo3z9VvgiI1Un0d3Xmnxe/6QtK1ADjJkKvP8pljPphum5NN1v3geOPM4MFXA66eXVr5377yVgvjZh72xlWncuaUZFv7q4akV9/FjpjjzWIGHxw/faoV/C1prFhgKfPvkida1/+NLMx7cewev3z7w8fbFk0fvsGDGATSr6QB3ne1ITh++K6d54ugjKSl+vnPJFZvWXZHDreJYg97Uzndfy35UF88fmqF9iqjbVspy0qoKiiORrrZ1/+YLrbS99AgJyoPI39dXi/f6VW2b64Ht17XCk6UKtM3QW3/K4E3o22UdLp5/Ck9PL9BuJh+ZPXjvlitoUnU2jitG7r5/+SGns2W95jmiMkikW68j++/Icfbv0q9xXzz1SOYhPBIkiodvnzV5kV9IdEhhw6OdQA7sDHw29fFfVWh2379q0v9v0l64PtHcvx/fftYqz+vXX6Xq4f2Lj5jJBl+k9J+/+o7MmRLL4SE5UqWxQ71mReXgg7tvym6o1d4qK9+95CELrscfHa8zDxmx7RsuQTKIkdrWvF1pFmz4f/f6ixjeewOnK5dfyBGP7r7O/SjsvqKf/5AJOvKT6NNnjWBZu/CEHEcK13c+ffqxnM/uDZr89fE+fKgYpWCxDu+4ppXHR53lCif23dQKfxf0dmVRcWLfLa0wfflJfocPalRoivvd47tW3F3bb5G3TL+ZPUSKS+dtm2/IYWTvIT+JTp3U2CaJ6eR+7XK9eRd8NjPNU1q94ASasoevcKZhKJBhKOpVnI2F807gl+LlQekRzR2/Sy7vjMkHyUsmNevO0D5WUnmmjt/PVHtAF9sPbr/kOOQ4oVPOt+8CNRcK27HmnJzf8N4b8eO39prKPZu02/nbj5Btg37MCD886J6k8/o1mvlnlNd3j2+KvDZgzYqL5B1EalA5uzRZgOLZRiJf2sGoWGQSRvTfgidsZDWIiZ8cJu2R09m9Q36keJh08P75W+ahsijp7JknEpvW+cNLd604J0+44t2zj1p+ynSU7jHDd8lp/fj8HUN7BT6bSh7J7TT3uMz7/NFbOf2VS5kpXA4BHrIuoRSHztevvVaEApuWn5bjUviz51+0wvVddOtXBVZWFjzo+7ff2K3QgqFS7XJ5t5BLTllwcU6olwSewdSz7zh5+L50CdK64sazlq9N3fHJPfhDqiyzh2LPKaV/VLs9ImEpRFSXUaQfuxEI89lw07w4ohOJNOkTo1Gr4nKWa5ee4b0AyUOlxlLJrSW4zNR+m9RQf5MCF/93jGlnan6ZPKUtH4HgFzHg4BGW4PpLAiSscsUAaGNDEf/pOnwK46X9mT07AYGPfbThRPavCbOaaWlb61eck/NnJsgHzh6OssqnJbgeeSz6qVZhscTt8vAdtqy9KF2ideeyyF84g3xtao4FU/bAPssITtdvvgu1eAumKnhvhM4bakJGBp45eJOXj8q5cvklI2MLdoFA+BDw+uop33c9Oq4LNZHf3zxRLGvgc9Sj49pQeSMrsE5jeygn7S6aexQ/FdtssTHC2SwvWZxqCS4WAD8f75lMzZJnoP7HRhHcPgQqYTTCOM2xJRInCVzATPymRD5/fPHrpzengDBeGb4+fpyP+CVbXnTUxd8vQM7Xxyf4aFN0lEHk8Q8iwFQWuteJdHe00IcG8RF5eYVsM9QXLzx+mbImB+2vJsW9e/MVNq48L12CGUrvObvbbdB4AMEE1/Ovy76rYDYBQb+fP7y5IS8gaOZqluwpMX9NZ8SJo5nIGcQqTgIBgYBAwCgEkqVIiMUbusEuceCOHyQsh/VeLw8MUmIqM7PBNHeL3BKZSQ7FGc4e75aoob4j+V2/9BROMw9Ll6BlD3OXtpP7o3KAcAgEBAICAQMRSGQXF0s2dkOGTEl5DOoljR6wBcolh0zd2uHsxoa4OYfmoFdwAdv9zQLMOqsBWU9c6ngcB3drhuppLdHK7T1hp/MRUk3SwiUQEAgIBPQjkJl1DzcfHADlnltk1zq6X9aXmMxSf1IHBPTXl0IIggtw/uRwS6VWj1NGGtF3o9YUCdpdYduRQciWK5WSTbgFAgIBgUCICJSukBObmNDKmCW5zLNmyRksnHNEvmYONVRm3V0/LdC7mDlEwcUiwsUj8SxVgGovuYlotvDArmtw4tA9uuSUNn0SkPDq2KsizM1DTY7zi8PfQUDkKhD42wjY2Fhi+MQGWLa5O2wTxZWLQ0Jr5vg98nWgQz3Pxd1BM2s20FM+hiFpJgRY+6EDG2WUZ6L6+vpjULe12LTqAqQfFWjY+PpYv7cvsmRPIXmLs0BAICAQ4AhQ72z3qaHo0KMCaHYCeZJNa9aEvZg1IZjQOpLSPfFw4gmJwhBcwJ1vDt/8zNWVAwIC5IWFJLwmj9yBsYO2sKH9P3LahYpmwr6zIzB3STvkicT96uUMhEMgIBCIUQiULJsdK7b25EqNsmtIk2C7t1qK1YtPQ63WVEkN9THvuIkbnsEE7bVdGhbuClNwEdfTj/M9AixQEQHqq3QtES3EblBxFq4odnQkaVqrYWFsPzaYjxjUbVwEutvdSvHFWSAgEIgAAiYaNUmyBGjRvjTI+L5qRy+tTRVpwfq+7ddRt/wMXDit2T6LqhIA7PplZd7g5csJmoXKFKCHDBJcFI+El5nKr4papdpG1xK9ff0ZnZoswsCua/FM8aENlQooXyU3Zi1qiwsPJmPB2s6o36woaPW3FNcUz1RuC0tzJLKLi9Rp7ZArX1oULZmF16VeE3vUa2LPP9hAKi9Rr8HVMXhM3RBpwKjaXD0m3uasMes1CUyDsKF9h7KzgY0UqWxB3W0S+qaIiShTIAJmZmag+UbpMyZFvoLp+Uxvmu1dpVY+fl/Ua2KPtl3L8fbu1KuS3nuix8BqPJzuh8atisvxyrFnhdIiwzXdcxmzJAMts6N70cyMPUww3Z9KpUImNkrYskNprN7RG2fvTsT4WU1R0D6jVqFpO6N2DRaAvlOg831KNVSYkdrdrvnbt/MM2trWTCvlMC5oSZCrm0MLNdTDGcn7vpAUPbLvNuqVn4kBXdZAd6tfa2aUq1wjH2bMb41Tt8bj5M3xmM0EWgtWUVpClCBhnDByjniwtbUF0mVIwoVQvab2aN+9PAYwoTJ5bnOQUN10oD+OXBmNa09m4P7bubjsMo2Xc9eJIVi3py/XHmcubAOiKfNagIyMRH2H1USXvpVDpO79q8q8E1hjUnwimr+yYV8/7D0zHGfuTMTtV7Nx88UsnLgxDlSW/5a157OJ6QGoyx6IoqWyghah0u6QEUdDpBAMASYb6EVFHyluwF6wXVmbjp7WGE6rOmHLoYH8Xrj1ciYuOU/F0atjsO3oICzf0oPT/NWd+X1B7TpqSiPe3kPH19N7T/QfUYuH070zZV5LOd7Sjd14Wiu29gDdc4cvjeYCgO7FW+y+uPp4Oshv4/7+fAI4revrN7wW6KtENesXQiFmpqHyW1iE/oWlYPUOhwd9i8KevcxJ+M5f3QkXH07BoYujMG5mU5Qomy3YIN2ls67o1HQRWtd1xA2dLanVUH9hXcXmLm6OI88g9O4hFD+jBFdQPLWru9MslcrcHircCPLjp4AANWgeRpOqc9Gt5VK+V88PxXojzsQOBHAd1oUczyq69fBAJiym4/z9SUxA9AGxU2bJAAAQAElEQVQ1CL2VWncqyzW0yjXz8UahhgmJSpXPgep1C6JZ25J8R8ch4+ph4pzmoA897GSC54rrNCYY5uDYtbEsj76YuaANRkxqCBIqTdqUBAlVSjtDpmR/tVtLWhd9nKQQuwnpZmzXrTzoAZjFBOa63X1w4vo43H45i98kVLdhE+qjQfNiyJk3DSyDtgJh8Ip/KAjQS7JwsUxMay6OQWPq8JfWvrPDGa6zuXBavbM3prMX7CCmRdNHM2gL4QJFMnDt29raMpSUoy6IXvwJbeOAtDAqexX2TDRvXwo9B1XD6KmNQC85etmRQnCPvXTPsWeJBOuCNZ0xdkYTDBhZG517V0JT9nxUrpkPxdhLkO6xkIgM6cTXqEVxrkH2Zr2KqQ4tQV0/epZIUK1nL3MSvlVq5Ye+uZxkw9q85iKa15yHzs0W4/I5zZZTGqQC9pkFmOV19XDcrvEzzBUewcVTdnGbdz+f2/sSgGqwWq3W3mAJwPlTznwvnvL5x2FglzU4duAuvn/9zUL0/2nPr6Ils4IahN5KY6Y3BmloBD41Smi0cltPOKzowIXVgKBGasYaqWK1PHyCmy0bemXarP6Mw/D18wvAH29ffHj3Fe/ffgV1jR/ceQOiW9de4NzJR5wO772N3VuvaRFtoiaFX7/8lMeheG9ffQapyj4+odof9ZaM9ioitZzq1rFnRUx3aoXdJ4fixrMZ2HNqGKY5tkST1iWQLWdKefRGb0L/gCdNz6FBInoJzlncDieZNksPHmktpO107VuFv7Sy5UzFu+ow8kf3xWePH3j1wkNuW7L38jY/8UjrXpDujaPsOeDh7L6hr17R/UD07s0Xfn99/PCN32/SEjsjiwS6z5MlT8i7spWZkGrVsYz8Mp/EXuYLmDBby16Cm1gPIySi2QHEN5XdS6RB9mG9ikYti6OgfUataQy6ZXP/+B27Nl/lSkvFwhMwafh2aH1WLCgC02/cWDlbuLjPb+D8yeFDkLdRJzOjuHWYt2O7v4u7w39QB2SHCk5QQzPEGMTr5eWDI/vvoH/n1SiVZwzqV5iJiaxCB3bdxHvWWEzoBXFG/YmppHwU9PkTN1w5/xiH9tzChhXn4DD9IGaM241xg7eid/sVaFnbAdVLTIF9luEokmkYCmYYikqFJ6JykYmoWnQymlafy4lU3+6tloFoULe1GNVvkxbR5mkURtSuwQIeh+JWLTYZJXONRqGMw3gedN2k2lx0bLIIA5iQnzp6F5Y5ncDebdd5OV88c4fPn9CFnBXTuHLkSY2G7C05+b8WfHSX3ryzF7cF3XSkyUU9wn83B5VKhfyF0oO676u29wJ1r3YcHwx6CdZuVBip0yWGWRj2Iq/fPnjs/IG/eHduuoIl845h8ogd6NNhJdo3XIAGbDCK7gO6N+i+KJN3LGqUmCq3bcfGC/n90L31Mq17Qbo3BrDngO4HolZ1HOV4Vewn8furYsEJ/H4rnHk4SuQYhVqlp6FNPSf+/ND9OWviXj5Rc9PqCziy7w7ver167gH6hFd0ou/PXujP2XNEA3SjB2zmz0sFVnZyk9JCcz6h81MDtEXqeD8/mxzObo5bWTDzYsdw/CMkuKT8aHari5tjf5ValYkJhylQqz9JYcozvUXoptjCVMihPdejMmssenjrMdtYv06r+NdBaMdD0s6oL+zy4B1ft/T922+ERrQ5H4FIcc4ce4j9O25g46rzXCDRDUOqap2y01E063AuKGqXmc6FxODu60BCYqnDcaxdehbbN1wGfVHkzo2XPN9fP/8gPFqRss6huQkPyoM0sId333AhdXT/HS5M5009gBF9N/Jy1io1DYWYAKWbm7rgU0btxLplZ/moDL2pQxL+SZImQJ1GRTDVoSW3nR2+PBpjpzdBSTZETdpIaGWLKWE2caxQoWoekLA+y4zCW48MAg2YlCyXHfHiW+utBn/onrrh7PFHWLXoNMYP2YYOjRaChEZhhjO9XAnnMQO3wHHGIZCQOHn4Pq5degrXR++5ZkTtpjfxSPIkbY7u+RdP3XHz6nPQM0H352pW3gWzj3BhOrDrGrStPx81Sk4FPUck6BpWms0FJ5V94ZwjoO4aLdU7d9IZ1EOg9L58+hnq8yTl++DOa1y9+ITnTc/srAl70bPN8qD8hqI2e45oStQupmW9fvGJPfYhyCE1XoD1zP74qDK7uDtOev515ndE8BcpgksqA6l9rh6OY808EqcJUKtqqaFeD6hD3U6RGuiJywccP3gPKxacxKj+m/jbhRqkYeXZXJJTg4RG5Vh3lECkOD3bLsew3hswZeROkEAiFf3SWVc24unGtS2prDHtTEKOhBS9zWjLj+ljd6NriyUgYVYs20i0bTAfdGOdYA8YdV/01S9j5mRo1akMaIj63L1JXKCVq5w7BtnHAmtlzQZ7ajKDNBnOLztPweINXXn3OFmKhIEMOseP779x7WTS8B1Mw/kPRbONQO3S09GjzTLMnrgX29Zf4g/oxw+B2zfpRI8xlyRwXB6+46YL0hZJwE1ivZshPdYxYbaUG8dJgyvNej6hPU8URnxNq//HBTr1liaydFYvPo0zxx+CNDyayxkGMO+hUs8PUKvLunjYZXVhPbOX3xwiDeBIFVxSRR5hgs9jD4fDru5O7X5amadQQd0IKtV8JpLvM0EWIPGZ6pm9N3yhhkcAAp5CRQMQAUdZWTepoVrPNEoH5p6rUmOERKxe/ZjW00kfMd4exMfiTmZ1/4+lt5q51xOx6x0sn9Ms/n3G914NtR87G/2nrYduXH7GJ/P1ZV2asvnG8bchdS3IzkYPrm6iNDJEXcilm7qBBkYmsdHVPAXS6bKZzDVNCyhTMScbWGnNp9f8t6w9//YeaVzKQrI2wEvWddrJtICRrOtevfgU1s2fANJONq+5wGxRr7W2A1bGDcPNmodMIep3zHEHAeoTanXAVmpHogColrH2/I/RBN7ealVntVodwj2hGkw8RKztR7I4/6nUKkdKR61SbwP4/Xab3RsvWF7f1NBsdhBGGf9aMJWRlfUao1lmarNyLu526VzcnPo99nC6AEwIiOyCRYngUhaS5mU4uzvtdnFz6Ofi4ZTf3Mo8mcpMVUetwkxW2cPqANUrJX9UuRmgPuwmecnO5xmtZzfFNJVKNVANVRsVUE0NFICZKpONj8rO1d3RysXDMflj9/nZXNwci7q4z6/h4u7Y2tXdoZ2rh+NA5h7i7OE4UyIXD6f5rh5Oq/UR411KfCzuOBd3p8EsvU6ulA4jF3enpi4ejpVY/PyML00q98Rx1AH+adhDYc/wqc9u5j5M0M2g8gaocQVMmBqCD3tg8JzZH6hrQXa2ioUmoG65GaD1YDevPEcAS0yZjm2iuGjKRld3HBuMXczQT1pZgmiYoqIsQ0huKhuNMp9l3UCaflCvadFgI7+ktR8/dI+v5KC61mRdpzHM7rKHDZa8fvmJNXtIqWv8GWa/GM6P1VAdY5ivVkE1Tg20ZSaxEmqVZWYfXy871lY2rM3Suro7FXL55FTV1WN+C1fWjkSP3R26u1D7ujtN5O3t4bDKNcR7wuE/4iFibT+D4jl7OAxwpbTcnJq7BN5vhV08HDOzvNj9+D4O3ZfmarNsCFDbB7DejApoz0o/hJ1nQ40tAez+UKsD3sCg2rKYEfv7M2yeqALUe1ky49UqVWVrlSUrp1NxVt7hjzzmnY8KYcXykv9RLrjknIIcD9/O++L80eGgq5vjCFd3x1qunxwymql9E6hU6nzshqmrhqoXYx2vBhax8051QMAeTgCT3KC9jnUo4CgPV6tXBKiwgMWZxLSi/iy9lqxRq7FzPljGTcoAtXHxcMrEzuUYtWM3xWhnNwcHV3eHjc7ujsdd3R3vuXx0eHknEtVZVhaj/mcwwY/bCz853WT47GM380Im6EZSeR97OJZkZU7ORjltA8xQDCpVK5b4eJUK21VqtbMaoWtrT10/ghaztqnvhIpMkE0ctp0PUfsHbRDJ0uL/XHnTcDsYCYqJbBSK5o7xgGg+0GDCKDbUf+bORPQfUQuJdXbd9WYjvdQtJlspdX36dVwFMhS7BX0PNKTiqqH2CQgIeMjCN0GtGgVVQD1/lVkWVw+nBAznHK7uDtUZ5p2c3R0mu7o7bnjk5njV1W3Oi+dfl0XYLsPyDOd/uz/dlw895j11YffGYw+Hw87ujutc3B3nsvMwFw/Hlo/Z/eHqMT+9i7uTuZq9/MzUAYVVanVt9hy1ZVrcAJUaU1jmSxmtUbNnip1PMdJ5lkDXpyicCGpsYffZfBZ/DHuOutLzZIGArH4JA+K5ujtmd/7k1ICVYZKrm8Ope25zgs0sYOkb8g8XT7QLLn2lpImtzm5OD9gNc8DV3WExB8PdsTc7N3H9NL8hJ3fHsuy6dHCaX4OHezh1fezm2JeFj3f1cHRi6W1hjXqcnR+4vJv+meXL2pAdY/j/6Zf5no8/Ol53cXPYzOo6ydnNsZmzh1Nuc7WfHd1YUGEa1AFnWDU9Gen9u7Nh6y1rL4ImBZZj3UoaoHjs/F6LN05cKz4v7vCl0aBuZKo0dlrhUXWRMUsyPjmZJnm27VIONnG05049YAbj8UO3oSwbzevLusU0Oh2aoZy9xD6zhj+sVqnGIMCswi8r80SPP83Py7Br7eLhMN3Fbf7+J27znrP6MDZ2jPl/teunBe8fecy/ze6LQ65M+Lq6OTk6eziOZXXuwagjPS/sXJmRnufJsTKFE7kwgeji5tDP1c1pKnuOVtDz9MB9/rOnT+f/+dswmYTg+tsgxIb8ufBnmqOLm+NoF4/5FVO62yVhb8l87MHtz+p3BGq1NzsH+3/5/JOPYtavMAs0PE9TMLwV+4xbWprzbuShS6P4EpaEtnGCpREZHrS+jaYt7DszHHUaF4G5uebW9PzuhfXLz6ERG6whg/G2dZdAdj19+arV6l+s23SAaVY91QHI6ephl5w9vLVc3Rymunyad5ZMF/riCb+YhYDm7ohZ5RalDQOBM6zbyd6SD1yZ9snerDXN4JeMRWmi5gZl/GTuYH+aEDmi70aULzAO86YdwLevGu3fho3kdelbGaQJte9eIdK27Y4bzxpkwzrMBCNNFFWuAHj/9iufqlA231hMG7MLzg/eBSsz91CrX0INpwBm+/G3VSd57OFY19XdaYnrJ0fXqLa18PzFIdoREIIr2iE3KsNIYyaNzMXdcacrMyjHt/BKwRJuwmgne+CDqf2k4SxzPMGnWjhMO4hvXzQCLJFdPIyY1AD7zg7n88FYGuH+V6yeF/tZOmTDUg4GkMCawLqDNUpM4VMV9E2+VTPNSs1Gec1U6iouHh+yung49n/MbD+m0I0JNyAiosEICMFlMFSxh/Hm+2W/SYgxagIrvzSsG9mPCbB7ujUk29FSx+OoUnQynGYe0ppGkCFzMqzc3osvObJNFFc3aqjX1C10WtURi9Z14bPZJeYfnl58QnANNiq4lXUHg88VUjOlCofMcYopLwAABItJREFU1Orm1mZWKVzdHdo9cnM6Sd9IkNIQ538DASG4/o12DrGWLu8WfnbxcJrPNJYCgKoUaTFqnXlDv356Y/F/x/jcsBOHNPJNxUYDaJH37lNDUbxMNhjyq1AtD/Yw/qq1WXaKCPt33uCTQmkJFn3zUhHERvhp/lTAcn9zs7yubo61H3k4bYvuUSyt8oiLv46AEFx/vQlMpwAu7g6XSYsJUJnlZIb9VboCjBaa9+24CrQO783LT3LBU7ERx1VM++o3vBZCWgtoZW3Bp1ksWtcVtKBeivzs8Ud0aLwQw3ptgIe79kAodQehUs338w/I6uI+v9uTDw7OUryYfBZljzgCQnBFHMNYlwJND2CG/c7+CMjFKreGqTwB7Cz/z514hPpsFHL98rOsl8nEGwshgUXbrNAkUTudOVcZWLdy0/7+fLkRaWmMHTR/bJnjcTSoNBtXFTvoUhhL1Ispc7P9zKwyu7Dh+Kdf5r/l/uIgEAhCQAiuICDEKTgCT93nP3Nxd+xopjYrggD1CSWHl5cPpo3ZDVrATpqYFFaqfA5sPzqI7xxLfiXKZseWQwOgXE708pk7Xxw8jxn+g+0ioMZufzPzvM7ujsOeuc1xpzQECQR0ERCCSxcRcR0MgUceDndcPjlVVavRTA31ByXD5XOP0aDiLL4Fj+RPs9437uuHcTOaYNmmbkhkF48Hsa4fNq++gMZV54KmXnBP6aBWv1CrzWoyW1sj0vgkb3EWCOhDwOQEl75CCj/TQMDVw3G7r693LlUAlii7j57fvUDzv6YzDSwgILBXSTPvW3YsA2leFm0PNKr/ZkwasQO/f2nNwPCnbmE8y8R5XT3mHTGNmopSmDoCQnCZeguZWPmef1323fmTY0+1yqwqs269VhZvHbN5Dey6FrrTGLx++6B3uxWgRc9KfpVa7QyoylK38Ob7CSFvjwvxEwhoIyAElzYe4spABFzdHE6pLP0Kq1U4pIxCG951broIpIWRv4ebJ98r7MJpF7qUSa1Wr1DBr5gLG8mUPYVDIGAgAkJwGQiUYAuOAM0BYwKsDguZy0j+X7/8jBntF8H5/lu0qDUPD+++kcOYw5/Zyvq7ejh1pdn87Fr8BQJGIyAEl9GQiQjaCKjULu6OQwBVd2a490PQ78GdN9wI//7t1yAfdlLjj0qN1sxW5sSuxF8gEG4EhOAKN3QiohIBF3eHZWYq85rMz5MR/7PuID/zA22CqFJXcvZw3MqvxUEgEAEEhOCKAHgiqjYCzm7zTgBqLeFFHKxr+MZCFVDSxd2JNqojL0ExHoG/WwEhuP4u/rEu90DhpBBeavUnC/hWeuA+/1msq6yo0F9DQAiuvwZ97M1YFl5q9UszmFV96LHoaeytrajZ30BACK6/gfo/kCcJL7NkH3I88nC48w9UV1QxmhEQgitKABeJEgKPHm33obMggUBkIyAEV2QjKtITCAgEohwBIbiiHGKRgUBAIBDZCAjBFdmIivRiKwKiXiaEgBBcJtQYoigCAYGAYQgIwWUYToJLICAQMCEEhOAyocYQRREICAQMQ+B/AAAA///KuLZIAAAABklEQVQDAP4YxaHVskhHAAAAAElFTkSuQmCC"/>
          <p:cNvSpPr>
            <a:spLocks noChangeAspect="1" noChangeArrowheads="1"/>
          </p:cNvSpPr>
          <p:nvPr/>
        </p:nvSpPr>
        <p:spPr bwMode="auto">
          <a:xfrm>
            <a:off x="155575" y="-639763"/>
            <a:ext cx="1076325"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data:image/png;base64,iVBORw0KGgoAAAANSUhEUgAAAS4AAAF4CAYAAADqlxSpAAAQAElEQVR4AexdBVgbSxD+g1cpdXd3oe7u7u7u7u72CtTd3d3d3QvUvQWqVKBY3s7CXS4hQII10M2XudvbnbV/7+ZmZ+XMciQb0CRnigFOggQG4h4Q90BMuQfMVGYoB7W6ryCBgbgHxD0QU+4BMyh+KpUK5uZmggQG4h4Q94DJ3QNQQf5pCa6WHcvgwfv/BMVwDEQbins4Nt4DOfOk0S+4ZF/hEAgIBAQCJoyAlsZlwuUURRMICAQEAjICIQqu+3deo3VdR0ECA3EPmMI98I+WwcfHTxZWSkeIguuHpxduXXshSGAg7gFxD/y1eyAgQK2UV7I7RMElcwiHQEAgIBAwMQSE4DKxBhHFEQgIBMJGIHYIrrDrKTgEAgKBWISAEFyxqDFFVQQC/woCQnD9Ky0t6ikQiEUICMEVixozdlVF1EYgEDICQnCFjI0IEQgIBEwUASG4TLRhRLEEAgKBkBEQgitkbESIQEAgELkIRFpqQnBFGpQiIYGAQCC6EBCCK7qQFvkIBAQCkYaAEFyRBqVISCAgEIguBITgii6kw85HcAgEBAIGIhArBFeRMnFRpWECTuVqxoe0xWvR8hp/CrewUCFuAjPOR9dE+YvFga2duZZfwZJxQb/Muay1/NNmtiRvLcqeT5snVbrgPFIEK2uVVnqUPy+vxGDkOUkKi2DpVaqXACUqxUPmnNag+kpJZshmpcVL1xRGfFSOkChdZiti45QwkTkI62qNE6JWC1uUZVinVYRzJiMPSVNaoDgrb42mCVGzWUKUrhYf5KdMxr6cdjtSG1J4merx5ToRD/kRla8VeC9QncrVYvcD86Q06TokylPEhnEZ/re20W5Lwlxf7EKltMueIFHgI1eySjy57MUrxpOjFqug4ScsKCBF2uDtrKxHzgLWxCZT+qzabU28GbNbyeGxwRGIYgyviV0yc6RIY8kpXRYrpEhtyWuUOJkFJH86q1ht6WEmt0SJkpjD0kqlxUd+lED8hGZa/nHjsQQoQEEJbDV5U5o2cYPzSOx2OuUhfhIM1nFCjiPF1Xemh4fSUFKq9JbIktsa9GBUZQLGwlLFo8ZjAlvJFy9+YJ7xdOqo5CF33CC+5KktULNFQuQsaINkqSxgl9Qc6RnW5ZlgKFgyDs/D2EPWPNYgIZiVlZeEcOLkFsjIHjDykwQrpanbjtSG5E/CiMpIlC2vDWyCcKTykR8RuYlXH1YULlFCO3NiM5jMzLXvGSq/vsiEk5QHnS2D2iMpe+nQNRHhkJC9FCg+YUB+RFQ/8qN60XVIlCAoLvESpc4Q+Cwo+dNkFIKLsDFpypLLNBspSXI9DweTK0mS6fGPBIQTs3TT6tESjU1axcpYrEI8LQ1OmUaeInFgm9i4OtjEUcG+bFxQ2sq0yE1+lB+9UOjaEDIzA5TCzpA40cFjaB5ZmHZvKG9YfCTodXn03nu6TDHomjV3DCqtgUUlrUvSNAyMEi1s+m4oytiOaRp0jih9+uiHb5/8tZJJnMRC6zqsi68e/nj91EemH9/9EYdpmkrB5P07AF89tHempLd8WGkrw5Mxrdicdd0lv+9f/PHTM0C6BHWrJW1J9gzDkSmH4S+sXywvZT0/u2nXJ4ysIj04Y04rvUJcX0bUJsqyf2FtJvERpsq2kvzjs54BYSpdx/RzrBRcJLQysH6+qTVOYoXGFaB5RkGaUWSU1eODHx7e8tJKytw4uYVnzn9w/shPmd6/8gV1M5WJvmN+9655gYSN21tfvHriA6+fAUqWMN1x4zE1TsH15OEfPHv0B1+Z4P3w2hcvXX3g80f/7peKaFpO6q5R10zLM4QLt3e+ch2pvo/v/wmBM3q8yQwRmn1UWYoPDH8qs0SEmxRux0wfpH3StZo1iToIQtJiDcWG4po6xUrBRaBnYm8wOpsKkY2F7GFSeUjISO4kkaRxUXrSjUruyCLpQZDSS85sXJ/c/HFg03ec2PMDF47+xEsmvKRwQ86+PkFPVBBz2oyWcLnrjUNbvuPUvh+4ePwnSIMMCjb4lDWPjcG8psaYiQ2oRLRMJLylNH54+uPbZ40GrgyTeGLq+a8KrqgEjQz0ZFyPyjyMSduOGeaV/O+ZViFdk0ZDgk26/ptnMr6TcZyoQp34vCjUFfHz1QiaBInM0aCdLYowG5VkvOeMRhyUDxRFS8lGY+u1tUVe+zh8sIT8wkPUXTREy0zNBCXVUaLQBlXCU47wxEnH7JFx4ob9SKbLYgWp3HRW2gKVWv2P7wGgbqVUFjL8S+6Yfg4bpZhaQ9YTMYWbUYIvaQqN8Zq0Irc3vlIQP4dk/+KB0XggYU+2JSLpDU3aEXUNlcUwZ/apnAVsULeNLcLTLSdhSF1MKH700BYoEQd1W9vyUUtFkMFOeojJVBBWBBqpozpKZK5pnrCiRlk4YWrIi4BsjlK56azUiKU2o0L+/OaPn0x4kZsoMjV7Su9vUuwVXH8TVT15KzWuX8we9I0Zo6FRYpAoqQk8OXrKLXk53/bG1dO/gtmdaGpCqWrxjR5VpHQvnfiJR7e8obT3kT89mJXqJ+AGeroWZBgCNNUiITPCS9w/2ACEJxNe0rUpafZSmcJ7jpWC6ycbCQsvIFEVT6lR+XgHIGEiM/go7Dym8jb87O7HDeNkHH/9zEcLjqfMgL5/wzcubPz9NVKX3vg0F4szG3EIYOaX25d+Yx9Lk9JWRiWNKG2mwPl4Sv+Q3FSe37+YNTokBh1/ukeojhIpu8I6rFF+SRq4ckQ1rAw9mTCSyk1nf4YjxaGXH81VJDcRGeTNzVnXgy4Y0bVdUiNHa1g8U/zHSsFFI1SmBDbNWaIumFQmEmI081w5PK20TUh8f+P8wsWHG8bJOH79zO9gRfD2UoOEzc0L2mFk9wrGbKAHTU0gbY5GNJVREtoZ/pCR1vacjYgq44fmdn/vJ9eT6vrHWyOIQ4sXVWFP2YiqoWl/ZPZRKrNEktBVdhMpLVrlQKtHyC1RkpSmrdlL5QzrHCsF1+tnvpAaMywAoiPcEKNo/ITmJts1oqF6WhpFk0JpCQ3N9CZhA8XP3HAZw2ORhkn2LFoqU6FOApBx/sc3wzUmnojO4TkTujpeMebyhcsfkOYVkQITpmHFT6IzSBQWv6mGx0rBRULrtU43R2oAmtsiuelM2k+uQtpD6AGKbhDxSJQusxVo7ZlEyVIGf1pp9rYUTmdaKqN7Q1EXibo2pCVIaZManzhZxN6GlE+OfNp1kboRUj5hnal7RuWWiIy/5swQn69YHGTLaw3CIHdhG+TWwcz7t3EaSwLWVaYRRFqelIaN8OUrGieYkd/7t3GC7AfrQnkwTSqsOlI4vUykOtKZ2o38w0s0sEDpSET1MSat38zu+VFnwCak+ElTWWjdhzQaSbxKrZ2EIN1jREpbauIUwe9Zihs6mV5orBRcBHNIqjcND//6oXkgaK0eLUqlOBJ9fKt/FjVpBfyhpQeXkZ2etxc9hEoeUt9JOEpp05lsOlsWf8XZgz/oUiZdPjnAQEfyNBZIllr7xiSblYHROZtuHalMPz39tWa103y0FGm17U+GPnQ8E3Zwe+enZZQnAW+nENz04H18qz3yyqKF+Q+p3XUjJkpiDmU7GTvzXzc96zgqrfRo8b0uT1jXhpY9MbvvlGWnNqPRVGoXKQ93hi/dY0TvFQKR1qiS/VDii6nnWCu46M1LM7v1NczdK14hquU0v8gYW4m+9HX9lG/CgAA1vII0CaUApTikBdA5sogmcL55rm1gD0/aJETIrqV8cyvTIXvRC9c/Sq8w3V7MkH7/mvYsf2Wk56zrRG2h9DPE/eqpT7CRT0PimQLP2xc+MFbLlMpNs+JJa5eu6QUtu78GWe+DPOwUL4ggrxh3ihWCy5M1DK01k0jqgtEQvuRHZ3oAqYXoITu9/wdo9jotK/HzU/OJejRz+/guT9A18ZH6TvFCIrrJSPiEFE7+lBY9pOQm+vCaaRpB95FuXMrTGPL9owalqUtUr9sXf+PE7h+gbimlqSwD8UvCk0bi6DokojpSfFobd4ZpiCSkqCtO9aLyu9zxxpkDLB+NEkvsBtGDG164cuoXX+ZD6RGRsLrFyn6V+UuJ0AtIWT5/1l4URsuDJP8vbDSU/CiMyiT7B63jo3aW/PSdjRnVo3zoHtOXjuRH89SIz5N1XyU/OlMdyZ/qSdcSkR+1lTPDU/Kj+pE/DRxIfvrO1A40hUQZRvcAxSXy+OindZ8IjYtQMQG6xka/jmz3hEQ03YCKRaNUkh+d6YEjfyJaD3dspye2L/+KrUu+Yt/677h5/rfW25qG6CleSER2NJe73nK++vie3P+jFU4POeVPROVRxqGlM+RvKNENqYwvualej257g9s3ghJ74eqjVQ66pqBnD7XLJ6UhnUmDIT6idy99QYJ969JAzPas/QYaXaQJqhQeHqJ1doe2fOdtQO1wcPN30AtHeslQmjTiKJWHzvSgkj91temaiIQ0+RHdv+4l1/X0vsDuOD3IxBcShab9UZq69McrQM5DX5r0YqQ4N8791uLz/Boo4WmdoRTv6A5PYuVE89ok/3OHAstO3XDJT9+Z4tBkXmUYaaw8QXbQDaMXN/OO0f9YoXHF6BYQhRcICASMRkAILqMhExEEAgKBv42AEFx/uwVE/qaIgCiTiSMgBJeJN5AonkBAIBAcASG4gmMifAQCAgETR0AILhNvIFE8gYBAIDgC4RFcwVMRPgIBgYBAIBoREIIrGsGOTVmNmNQA42c2jTC17lQ2NsEi6hJNCAjBFU1Ax7ZsmrQugRYdSkeYylfJHdugEfWJBgSE4IoGkGNCFuEpo+fd27hcoWS4SU3rZsKTsYjzzyMgBNc/fwuEH4AAHx/8+fA+3BT+nEXMfx0BIbj+9TtA1F8gEAMREIIrBjaaKLJAwCAEYjGTEFyxuHFF1QQCsRUBIbhia8uKegkEYjECQnDF4sYVVRMIxFYE/l3BFVtbVNRLIPAPICAE1z/QyKKKAoHYhoAQXLGtRUV9BAL/AAJCcP0DjfzvVFHU9F9BQAiuf6WlRT0FArEIASG4YlFjGluVBAnjoEa9guEiCwtzY7PTy580ecJw5V+lVn696QnPfwMBIbj+jXbWW8tUae0wb3mHcJG1jfaXrPVmYIBnrnxpwpX/dKdWBqQuWGIBAnqrIASXXlj+Lc/Pp0/CZcRgo+n10oURAspl5BCj86Ryer14HqF8ReSYj4AQXDG/DSNcg1+PXfBx9w6j6cv5sxHK223PTqPzpHL6fP4UoXxF5JiPgBBcMb8NRQ0EAv8cAkJwxewmF6UXCPyTCAjB9U82u6i0QCBmIyAEV8xuP1F6gcA/iYAQXP9ks4tKmzIComxhIyAEV9gYCQ6BgEDAxBAQgsvEGkQURyAgEAgbASG4wsZIcAgEBAImhkCME1wmhp8ojkBAIPAXEBCC6y+ALrIUCAgEIoaAEFwRw0/EFggIBP4CAkJw/QXQRZY6CIhLgYCRCAjBZSRgUXVpSAAAEABJREFUgl0gIBD4+wgIwfX32+CvlyBu1mxIXqee0WRXsnSEyp68tvF5UjktEyeJUL4icsxHQAiumN+GEa5B0srVkHvufKMpQ+/+Eco71xxHo/OkcsbNnCVC+YrI0YFA1OYhBFfU4mvSqX989xXDem0IF/3x9o2Uurk+fB+u/McN3hop+YtEYiYCQnDFzHaLlFJ7fvfC/p03wkV+fv6RUgb3j9/Dlf/hvbcjJX+RSMxEQAiumNluotQCgX8aASG4/krzi0wFAgKBiCAgBFdE0BNxBQICgb+CgBBcfwV2kalAQCAQEQSE4IoIeiKuQECDgHBFIwJCcEUj2CIrgYBAIHIQEIIrcnAUqQgEBALRiIAQXNEItshKICAQiBwEoktwRU5pRSoCAYGAQIAhIAQXA0H8BQICgZiFgBBcMau9TKq0KktLWCVNFm4yqcqIwsQoBITgilHNZVqFtS1YGKUu3gg3qczE7WdaLRpzSiPunJjTViZV0r3brmPnpisRpgtnXEyqXqIwMQMBIbhiRjuZXCknj9yJMQO3RJjWLTtrcnUTBTJ9BITgMv02EiUUCEQfAjEkJyG4YkhDiWIKBAQCGgSE4NJgIVwCAYFADEFACK4Y0lCimAIBgYAGASG4NFiE7RIcAgGBgEkgIASXSTSDKIRAQCBgDAJCcBmD1j/Ea25uBktLcyROGh8pUtkiV940yFswPcpUzBmMqtTKj3pN7Q2mClXzBEujVPkcyJUvLbLnSsXzS2QXl+dvZqaC+AkEdBEQgksXkVh6bRPHEhkyJUXRUllRvW5BtOxYBr2H1MDY6U3gsLIjVmztia1HBuLwpdG47DINt1/Owr23c3Hx4RScuTMRu04Oxfajg7B8S49gNH91J8xc0MZgWryha7A0Vm7riV0nhmDvmeE8PyoD5X/z+UxeBirXxv39sXRTd8xZ0g6jpjZCj4HV0KxdKZDgLFQ0E9KmTwIrKwsjW1Cwx0QEhOCKia2mU2bSSlKmToRipbOibmN7dOtfFRNmN8OSjd2wkwmDK64kiGbjyJUxWLe7DxxWdMC4GU3QZ2gNtOpUBtXrFEDpCjmQv1AGZMySDIlI2zERAWATx4prfVSuwsUyoVzlXKjdsDDadimH/iNqYSKrJwnOTQf64/j1sbj7Zg7O35/EheyCNZ0xZlpjdOxZEbVYnIL2GZE0eQId9MRlTETALCYW+l8uM3XdqKvVd1hNOK3qhH1nh+PGs5k4fXsC1u7qg1mL2mDgqNpozjSR8lVyIzfrftkmiot/6Zc0eULera1cMx9ady6LYRPqYy7T0jYfHMCE2mRcezIdO44Pxtyl7dG1b2WUKpcDCRLGgfjFHASE4DLhtooXzxoly2ZH596V4LC8A07eHIcLD6aAulq9BldH1dr5kS1nKsSJa2XCtTC9opGQypM/HWo1KIRBY+pi5faeuOI6FYcujsL0+a3Rtms5UNfT0kS0TtND8O+XKAzB9fcL+K+VIHlKW7RoX5rbgC45T8WqHb0wZFw9VK9XEKnTJoZK2Kqj5JYwMzNDpqzJ0aBZUYya0gjU9bzsPAUOKzqiTqMiiBffOkryFYmGDwEhuMKHW6TGsrGxRMMWxbF6Z2/e5Rs/qykfdbOyFobmSAXayMTixbdB9boFMHtxWz5AMJ/ZzCrVyAszc/HYGAllpLOLFoh0SA1P0MLSHO26lcepW+MxzbElSpTJBjMx/G84gNHIac1eLlWYzWzh2i7Yz+yK1M2MxuxFVjoICMGlA0h0XZKdhYzpIyc3hF2S+NGVLeUjKIIIZM6Wghv2p8xrIV40EcQyvNGF4AovchGMN3Z6Y9DwfgSTEdH/IgKNW5VA++4V/mIJ/t2sheD6S22fM2+av5SzyDYyEciYJXlkJifSMhABIbgMBCqy2basuRjZSYr0ohkBX19/HNx1M5pz1Z/dv+YrBFc0tniJstnRqlNZnuOm1RcwYeg2/Pzhza/FIWYh8OHdV/RssxzXLj0FjTLSSHCK1LYxqxIxuLRCcEVj4717/Rlk2xo3symfNLp13SXUrzAT2zdchtdvn2gsicgqvAh8+/oLC+ccQb3yM3HxjAto3t2idV1Qv2lRfPb4Gd5kRTwjERCCy0jAIsL+5tVnPHv8ES07lMae08NQrU4BfHz/DeMGb0XFQhMwdtAWXL34BP5+ARHJRsSNZATopXJ0/x0M7LoGFQqMx4LZR/Dnjx9ooTotuSpfJTfoa0V+rOsYyVmL5EJA4J8QXCHU/a9479txg+ebPmNSOK7siN2nhvHuo1qtxo6NV9Ch0UKUyTsWI/ttBD0snz/94PziEL0IvH/7Bbu2XEW/TqtQOs8YDOiyBkf23UGS5AnRfUBVHL08mi9Ut00Ulxds06oL/CwO0YOAEFzRg7Ocy+bVF+H53Uu+pv2nqPtI28cs3dgNDVsUAwmxPVuv84elTJ6xqFBwAvp2XIWlDsdx5vhDfPzwDeIXOQgEBKhBmvDxg3fhNPMQurZYgtK5x6BykUkY3X8zjh+8xxdgt+lcFpsP9sfJG+MwYGRtpEprJxfg4d03uHrhiXwtHFGPgBBcUY+xVg4/PL3gMP2glh9d0Cz6cqzLMc2xFWhbllXbe4EWUtuXyAKyq5w4dI/HI4NwRSbISAvo2Hghpo7aiS1rL+LGlWfwcPOEn58/JSdIBwEaAXz35gsunHbBmiVn+PcgW9RyQPHsI1Gt2GSmWa3G4v+O8XDipQ0TB42pgy2HBvBlWKOnNUZB+0w6qbJLNfDf1AP8ZcOuxD+aEBCCK5qAVmazjRnlQ3tDW1pZoGS57KCta9bv7YvrT2dg25FBGDW1Ed+LKn2mpPj6+ReusLf8hpXnMXHYdrStPx/l8o9D4UzDUcV+Eto1mI9hvdZj9sR9oG7MycP3cf/2a7h//I5YYYsJApT1sPHH2xcklO7ceIljB+5ywTRj3B4M6rYWreo4oDzhknEYx4U0qpnj92Dnpiu4e/MlHxTJljMVGrcsjklzm/Ntgi67TOWL3Lv2rYICRTIitGVYm9lL49JZ16DSiFN0ISAEV3QhrcjH3z8AQ3qs4xqSwjtEJ22hnK9QetDmebT759ErY3CFPVy0KHvI2Lqse1kc9kwzoxEuXx8//hBfv/wM+3fexKpFpzB55A706bASzWr8h/LMuJwv7WCuadQsORWt6zqC7Dij+m/C9LG7+YjZRiYMyRZ3dP9dZme7i2sXn+IGS+/29Rd4/sSN05uXn0CaIJGXl0+IZdcXQFNAKB7Ry2cePD0atKA8iC6eceX5Uv67Nl/FumVnebkmj9iB4X02oFfb5WhRax7XlIplG4GCGYZyodSytgP6d14NEkxrl57B4b23cfv6S7gzTTQgIACp0tjxFwLtVTaavQQ27u/HXwr7zg7HFIeWaNqmJN8myNzARdTO999ixrjd+qoo/KIYASG4ohjgkJL/5PED/busxu9ff0JiCdU/YaK4fFF25z6V+QJt0szO3p3IH0TaZtlxVUcMHlOXP4ylyudAluwpET+BDaSfJ7OzvXzugVvXXnA7zu4t17iAoBGzKaz7Obz3BmZjW82pfaMFaMs0uFZ1HFG7zHRO1YpPQcmcozkVYVpe3tSDYCiRsJHi1iw1ladXp+wMngfl06X5Yp7vAIbP6AGbuUClctHct33bb+D0sYdMW3rFbVMkBKlOKpUKdkniIWeeNKhQNQ9adyqLEZMaYsHazjhwfgRuvpjFF7NTF3zC7GZo06UcChfLzKelUHxjiYRhv06r4cNGF42NK/gjjoAQXBHHMNwp3GZCo1fbFeEWXvoyjs+EU668aVCtdgF06VuZd39WbuvJH17a+fPq4+m8O7R+bz/QTgfTHFuCtDbaCbR5+9Ko1aAw31KHNtqjPdxTpkrE93EnG5y+/MiPBhNIizSUqHtH8fQRaZc2caxA+WbMkgykaZK9qW7jImz0tQx6DqrGBFIDTHdqxbemJhvU4UujmGCaiUuPprJR2qF8o8Ux0xujfffyqFwjHxfatHWQvvzC40e2xA5MmL99/Tk80UWcEBEwPMDMcFbBGRUIXL34BB0aL8T3r7+jInmtNFUqFRLaxuHdIfsSmUF7SzVsURyktQ1i2tmEWU0xd2k7bt/ZcXww38P99J0JfB/3u69m8y2PSas7fHk0iMjutnF/f4SXKA9Kh+jioyk8/btv5vIPdVC+hy+N5rY9+kDHrEVtMXZ6E/QbXosJpApo0LwYaP4U2aAyZkmOOEzYaVU2ii5ev/iElqxL+uKpexTlIJI1BAEhuAxBKYp5yGjeup4Tnj12i+Kcwp88LWuhrXiSp7RFxszJOJE2VLhYJtblCh+RViellThJfD7tgMnW8BcyimPSyG0rZhN8x0YnozgrkXwYCAjBFQZA0RX87PFHkMH5ADOoR1eeIh/DEAgIUGPFgpPo2HgRPjPbpGGxBFdUIiAEV1Sia2TaP394Y2iv9RjMRhy/ftZd92ZkYoI9UhB4zUZPO7Ku/NzJ+8UcuUhBNHISEYIrcnCM1FQO7b6F2myUbc/Wa2JiY6Qia3hivj7+WOZ0gi+mvnbpqeERBWe0ICAEV7TAbHwmpHGN7LeJdR8dcPPqc+MTEDHChQCNkNIyn7rlpmPe1AN8cmu4EhKRohQBIbiiFN6IJ37v1iu0re+Ebi2X4t7tVxFPUKSgFwESWOdOPOIvin6dVuEVGz3Uyxi5niK1cCIgBFc4gYvOaDTv6fwpZzSvMQ9t2OjjicP3QQbj6CxDbM3Lx8cPNDu/XvmZ6N56GehFEVvrGpvqJQRXDGtN6jb27bAStUtPw4YV58QOquFsP5pEOn/WYVQuPBE0O/+p68dwpiSi/Q0EhOD6G6hHQp60XGfq6F0om3csX/d48sj9SJ2BHwlFNLkkvn39hb3br6Nbq6WoxATWorlH8UlMbzC5djKkQKYsuAwp/z/P4+3ti4NsFLJP+5WgrW7IPnNozy2+68E/Dw4D4NuXX3xr7E5NFzEhPw4j+mzE+ZPOYmoDwyYm/4Xgismtp1N2by9fvmB6cPd1KJlzFN8Ub/Xi03hw5zVoHaEOe6y8pC1uaIcJ0qZo54uy+cbyrbEvn3sshFUsanEhuGJRYyqrQnui06Z5sybsRdPq/6FY1hHo0mwxlsw7Blof+TuWfJzj+7ffOHPsIZ+6QAMXxbKN5LtMkP2Kdr7wE/v3K2+LWOMWgivWNGXoFSFBdfGsKxxnHEKHRgtRLNsI1Ck7nc/Up+UsNGpJmwxG9Whl6KUMOZQ0xjevPuPUkQdYOOco38q6WvHJKJVrNHq2Xc4ni9LABY0ShpyKCIktCAjBFVta0sh6+DNN5NljN9DaSFrOQvPEaJPBolmHo1GVORjcfS3fKnrb+ks4ffQBHt57gzcvP8GTaThGZmUQ++dPP/HymQffZ+vEoft819aZ4/egV7sVqFtuBopkGsY3DuzdfgUWzD6ME4fusfJ8FtNCDEI39jEJwRX72jRCNfr9y/voaYsAABAASURBVAe0s+ehPbex1OE4xg/ZxoVHk6pzQZsHlsg52uCdWw0tCHVdy+QZA9pUkBaa9+24ku/aSnvDk9CkqQrU9TU0PcEX+xEQgiv2t3Gk1pBmmNOHbSMz0Q9vv0ZmciKt6EbgL+QnBNdfAD2mZ7lu+TluZ1q79CyO7r/DP8JBG+t9//o7XF039w/fTQ4S2km2au38oB1hE9nFNbny/esFEoLrH7wDUqZJhOp1C6Jb/yoYNqE+pjq05Huzr9/Tl2+HPHNhG4yc3BB9htbgH+ho2KIY5y9WOivfSvn+7Vegj3DQhyIGdFnDP8JRq/Q0lMg5CgXTD0G5fOPQsNJsbjSnD3CsZ4Lu4hlXuIUgoNw+moDgUgHZc6VGlz6VsXZXH1xyngqnVZ34jrAXHkzBhr390LVfFc7zD94yJldlIbhMrkmipkApUyfCgFG1cfDCSJy+NQEOKzpg4Kg66NizIhq1LM73ZrcvmQXlq+RGvSb2aNetPHoPqcE/iUbfeiR+eqBpu+bj18fhxrMZfIvlc/cn8T3sNx0YwNMcwNKs3agwsmRPgS/M4L5/5w1MG7ML9AGMCgXHozAzstcuPR292q7AzPF7sXPTVdAHVaOm1iGnmixFQpSplAudelXCzAVtcPrmBOw9MwyDx9YFCWja+16KbW5hhiIlMmPQ6Dqc5+TNcRg/qykqVMsT7o9tSGmLc/gQEIIrfLgZHusvc6ZIlQgkeI5fG4vu/asic7YUkVIilUoF+qhFsuQJ+R72hYpmBGlxnXpVxPCJDUCfUdt6eCDoAxbXnszgwm3ppm7oP6I2CthngIf7d2zfcBljBm7G3VuRt+uFSqXiW0BTPYuXyYb6zYqiG9OU6OMZjis7YtOB/rxM5+5NwvLN3TF0fD3Ua2oP0kINBSZ12sRo0b40Fq/vCtLMlrF0WnUqgzTpEhuahOCLIAJmEYwvopsoArRHfPvuFbiG1ZB19UL7Sk9UVyFBQhsu3MpVzo323ctzQbr96GD+cYyTN8aBHnyHFR0xcU4zJkjqo23XcqjVoFBwaliYf1aMPi1GNGBkbUyf3xoL13bGpv39cejiKFxnmiB9zYg0yzU7e2MGCx/INCX6XFm1OgVQqGgm2CWJF2lVpq8HlWWaG33I4wSry/5zIzBkXD2+Dz9papGWkUhICwEhuLTgiB0XJCgWr+vCP+MVL761yVbKzEyF1ExLoQe/et0CaNa2FOu6VcSoKY2Ybal9cFrSDqOnNpKp+4CqaMA0qko18qFQsUzIlDU54sX7u/XNmiMlOveuxL98dJnZyUggN2xeDKbcDiZ7g4RSMCG4QgEnJgYlSZYAa3f3RTlmq4qJ5Te1MtMi9kf33jJb3BXMm3aQf9VbrVYbVMwECeOw7nMBTHNqxTTfUXxgA+IXKQgIwRUpMJpGInGZtrFwbRfkypvGNAoUw0rhz1cTfMShPbewauEpDO+zATVKTEHjqnOYLW4LljkeR/tGC1Cn7AzMmbSPr/n89vUX1AFhC7IUqWxZ9zFzDEPEdIsrBJfpto1RJVOpVJjm0BIFimQwKp5g1iBANqks2VMy21phdGLdPRptpCkiGbMkl5ly5EmNnoOqgUZgzc3N+OfKPL97yeEhOWh1wJa1F0MKFv5GIiAEl5GAmSo7GbSr1ytoqsWLseVKlzEpdp0YgnnLO2DFtp7cXadREVSomgf2JbKABJ1tGBNU6QOy65aeRXqWVmQODMRYUCOh4FEguCKhVCIJoxBIndYO/YbXNCqOkpl2hHji8gH7d97ExpXnsXjeMfw39QBWLTrNaSvTFA7vvY0r5x+D+Kh7FOAfoEwiVrvjxLVCDfZSKF0+B8zMjH9kaJrEQjZYsu/scND0kMsu00BTRcbNbIKS5bJDpVLFavyionLGt0JUlEKkGSEEaN5UvPg2Rqfx/u1X0Mz20rlH8+8HDuu1HlNG7YTTjENY7nQCsyfu5TRh2HYM6rYWHZss4nwlc45GkczDUdl+ElrXdcTgHuu4zYeEHi2KfnjvDb5++WV0eWJjBA83T/Rssxw1Sk5Fh8YLMWn4dty+/gL5CqZH8dLZkJPZI0exkdKceYRd0pj2F4LLGLRMkDdt+iSoWiu/USWjkTLaaK9WqalYt+wsvn39bVR8Yk6aPCFq1C2AtBmS4OP7b9i34wZmjt8j7yRB+2QVzDAU1YtPQaemizCq3yY4TD+Iresugfb+euz8AZ4G2IYor5hIpJHu2XoN9SvMxJnjD/HquQeuXniCzWsuolfb5WhcbS7/RoBKpcJU9rL49dMbllbmMbGqf6XMQnD9FdgjL1NarqMyM7yr8fyJGxpXmYNFc4/CiK1ighU4UeK4fLIoGbA37usHmol++9VsnL07ERvY9axFbVj3tRbKV80Na2tLPjt+1aJTmDB0G2jvL3qgS+QYiaJZRqB2meno3Gwxxg7aAhKotAfYpXOufA+w92++wNvLB2r6RluwUpieBwlxGpEkDWskE9YhaZ7O99+iVR1H5C2QDvGYtkybJPr6+JtehUy0REJwmWjDGFosWldnKC8Ziduz4XwSXobGCYnv/ZuvwYJolC15SlsUKZ4ZdRvbo1OvwMmkizd0xcELI3HrxSxcfDgFe88MBy2/GTOtMX4yTYPKc+msK3ZsvMIF6vgh29C56WLQHmDUHS2UcRjvmlYqPBFVi01Gg4qzQPt2EbVrOJ9rMKTFSNSmvhNqlZ7GeYk/LKLpDZ1YN3h47w2YNWEvaB8w+gAJaUhUNnfW3fPz84e/X4BMHu6eoH3CqNu3Z9t13uWmclEZZ0/aBxJEwQDS8fD19ceUkTuRK5/oJupAE+alEFxhQmTaDEmTJzC4gPQ5s0/uPwzmD42RNAlfH7/QWIKFWViYI3HS+MieKxVo+U3F6nmD8YTk4fXbBx/efcXbV5/h+ug97t58xen6pWc4feyhFt288hwvnrpzXuIPi549/ojLbOCBururF5/mXd4hzG7XofFCrg2Wzz8O+dIMRt40g2SiHTDqlpvBtaaRfTfyLjeVy1jN8Mvnn6CPe4RUb+GvHwEhuPTjEut8qQtz7sSjSKsXPaCkiUQkQdIAIxJfxI0YAjE5thBcMbn1WNm9vXzZMez/xTOu8I/kKQwR3UfLLYT9ucKujeD41xEQgiuG3wE0pcGQKjxx/WAIm1E8H98Gt3MZkwB9VcgYfsErEJAQEIJLQiKGnsl+Y0jRkySJbwibUTwR1bjIZmVUhoJZIBCEgBBcQUDonmLK9fu3XwwqamE20mcQoxFMEd0r/sO7b3pzU6kAmidWomx2vhPruJlN5eU2p29P4KOT997OhURn703CgfMj+cZ+42Y2QdM2JUE7vupNXHjGCgSE4IrhzfjyuYdBNShonzFSN9CjTN0+6Bc8FGYIUVeRNjjMkTs1aLPDMdMbY82u3rjwcArO35+E1Tt6YeTkhmjZoTRouU2ufGm5QKIlOLS1skTJUyREluwp+FbKLTuUwaS5zXHq1nhsOzqIb0ltSFkET8xCQAiumNVewUp77+arYH76PGiOVftuFfQFhdvvw/uICS4a6czNhNGe08NA20vTLqXFS2dD4kjo1qpUKr6sZsHaznyHVbvE8cJdTxHR9BAQgsv02sSoEtE8oJfP3A2K071/VXTtWyXSFvW6RWBUkCZf0jo++miFQYWPAFPZSrmwemdvJEgYJwKpiKimhIAQXKbUGuEsy4oFJw2LyWxHg8bUAe1UkCSp4RNXQ0r8k7snAgzYRE9ffA+373wZT4qUtvqCI90vR+7UmLWwDcyMWB4V6YUQCUYaAkJwRRqUfy+h3VuugRYtG1qCitXy4OStcaA9ptp2Kce3VjGke0Zf9cmZJw1q1i/EP35BWtOXTz8NzVaLz+2DJ79OyuxT3BENhwqs3k1al4iGnEQWUY2AEFxRjXA0pE9az6wJe5gGY3hmtPCZ9pgaNbURVm3vhYuPpvB1hGt398F/y9rLNG9FB2w5NABn7kzk31HcfWooDytbORfPLLxTGt6+/sTjp0qdiJ+j69C2a/noykrkE4UIaARXFGYiko56BGhm/K7NVyKUEa0jLFYqK9eoSKsiqlG3IAoUyQjaMx2KX5q0dvzK7WP4DPSSfSyFAYKLNi68c+Mldm2+itmT9mF47w3o12kVRvffjAM7b+L3bx9eFkMO9BUeGoU0hFfwmC4CQnCZbtsYXbKpo3bh3m3DRhmNTlwnQso0gYLLwy18i7alOWDJkifUSRmgLujJw/dBC53L5h0L2turZW0HjB6wGbRlDC2GPn7wHnZtuYqhvdajWrHJXKgFSygEj4yKPeRDYBHeJo6AEFwm3kDGFM/Lywd9O6zC6xeB3TBj4hrLKxnV34dz2c+7oImzUjqU/6P7bzF19E7Qbgx9OqwEbS3zyeNHmF3gz4yHvoh99MBdSiZMoo/lhskkGEwaASG4TLp5jC8cTepsWn0uaCM+wPj4hsZImyEJZ3V7/5WfjT1QV5GM/W/ffMZSh+N8j63GVeZgw4rz4dr2Wa0G7t58aVAxPrkFDgwYxCyYTBIBIbhMslkiVijaErl7y6WYO3k/fv7wjlhiIcROaBsHNIPdI5xCgASsN9MQG1WeA4fpB/keWyFkZbA3fZQiLOaP77/h2RO3sNhEuIkjIASXiTdQeIvn5xcAmt9VvcQUrF12FrTPfHjT0hdPpVKBunluH7/rCw7Vz8fHD58iaUNDKSPae79+06LSZYjn7Rsus64nU89C5BABMQEBIbhiQitFoIw0z2rG2N2oXmwKHJlmQ7t9RiA5raik4dB0CJqOoRUQxgUZ5mkjwjDYDA5OxQYKlm7qhvgJbEKN4/roPZbPPxEqTwwIFEVkCAjBxUD4F/7ubt+xhNmS6pSdgapFJ4E+OXbq6AOQrcnQ+qsD1CBD+LVLT0GaC2lb3l6++OHpZWgSnI/icUcEDyqVCvWbFQWtdcycLUWoqVGXeXD3tfAVH6QIFaeYEigEV0xpqUgs59vXX0Afee3dbgUqFBwPmnLQspYDhvZcjxnj9vCPwdIHYYnou4v0TcUWteahRM5RKJN3LNo3XIBxg7fyj0VQscheRWdD6UM4DfpS+rSjRJWa+bD92CDMmN8aZG+TwvSdab96quuzx8K2pQ+fmOgnBFdMbLVILjNNObjDRuQO7LqJtUvPgD4GKxF9d/Hw3ttsxO5ViN9BDGlfrZCK+fFt+Catps+YFH2H1cTpW+Mxf01n5MmfLqQsZP/v336jHRO0pCXKnsIR4xGIbYIrxjdITKzA7Wsv+KigBxth/OMd9h74hnYVVWYqLpwGjqrDNwo8enUMeg2uzjcZNASnh3ffoEXNeXhw57Uh7IInBiEgBFcMaqyoLmqChHFAm/XROsS6TezRgNmPlFS1dn6ULJcdeQqkAxnmbWwseZGWOBzj87DK5R/Hv39YLPtIVCo8EbVKTUOTanOD0f6dN3g83YOtXVyULJsd7btXwOxFbXH+3iTsOD44w38xAAAQAElEQVQY3fpX4RsF6vKHdE0fBSHNsU19J7w0cKPFkNIS/qaJgBBcptku0VIqM6bRFC2ZBWOmNcb+cyNw2WUqdp0YgmWbuvMtYKYz+5GSnFZ14guydxwbjBM3xoG+XH3tyXQcuTIamw70x/zVnTB+ZlP0ZlpRs3YlUaZSTuTJnxYZMyfToup1CqD3kOqYOKcZlmzohu1HB+PMnYm47DwVq3b0wohJDVCncREkSZbAaBzu336NlrUduK3Omw0cGJ2AiBAjEBCCK0Y0U+QW0jZRXG4rOn59HNbt6YvWncuCFh/TLqnG5kRaWoZMyVCoaCZUqZUfTduW5BpTjwHVMGpKIyacmmPOknZaNHFOc/QZWhPN2pYCfaI/b8F0oEXcKpVKb/aGeL546s4HF5qzriEJL0PiCJ6Yi4AQXDG37YwuuUql4vu3H748mtuKUgft8GB0QiYU4cblZ+jTYSVql5kOGlyIzPlhJlRNURQdBITg0gEktl6SPcpxZUeMY125mL7/+tcvv7Bt/SXQmsy2DeaDdpIQAiu23rn66yUEl35cYp3vFIeWION6TKwYGdvv3nyFZY4n0KnpIpTLNxbjh2xjo4VvYmJ1RJkJgQiSEFwRBDAmRKeRwFoNCseEovIy0tyraxefgpbn9GyzHCVzjgZNgJ037QAun3sMP78AzicO/y4CQnD9A23foHkxMPNWmDUN8A/AE5cPOHHoHvZsvYbVi09j1aJTnBxnHOK7j86etA9zGJE/TTkgvsN7b+PcSWeZ7t1+BZpDRURrGZX01OUjD7t9/QXOHH/I81nicJxvEtiqjiPfNJAEVftGC/DflAOcx9glRWFWVDDEeASE4IrxTRh2BQoUzhAq06+ffzB55A6Uyj0G9crPRN+OqzCy3ybMmrAXsyfu47Rk3jHQ7qNEKxee4n60PIj4aElQ91ZLIVHzGvPkuVuVCk/kc7qkc93yM3gYCSnSpig+Lf7etfkqSJh9ZfYrYa8KtblEIENACC4Ggsn9I7lACWzjhJgidbva1nfCplUX8P3b7xD5wgro2rcyzt+fjAPnR3CiuV5rd/fBml29+deE6ItCK7b2ROkKOcNKSoQLBMJEQAiuMCGK+QzuH0Pe8fPVcw84P3gX4UqS0EuaPAGyZE/JiWbXFyuVFcVLZwN9TYiodIUcMDOgz0ojoNlypgR9Ro3menXtWwX9htfC8IkN0H1AVdRrag+aOGsTxzLC5RYJxEwEhOCKme1mVKnfvPwUIn/aDEkQL551iOGGBriFIhyVaejuDEE7PeTMkwbN2pXC5P9aYM+pYbjxfCb2nR2BReu7YuKcZqCP2PYcVA0delTAgJG1MXNBGz5x9sKDKaCZ/elYHSB+/xQCQnD9A8198sj9EGtpbW2ByfNaIDyz5pWJfnxn2N7ztP9XxszJMHhMXazf2xfXHk/H7lNDMXF2M9DHWnPkSW1wWeLFt+brKQ9eHMVn6yvLY3puUaLIREAIrshE00TTOrT7Ft69+RJi6ej7iYs3dEXylLYh8oQV8N4AwUWDAD9/eCNfoQzowmxi9iWy8H3rw0o7rHBLS3O+vrFt13JhsYrwWIKAEFyxpCFDqwZ9p3D2xL2hsaBspVw4cnk0X3CdPmPSUHmlQJVKhWQpEiJR4nj48d0Lv36G/mEOmhZBI4YpU4dfQEp56zsPGVeP2ddC3wlVXzzhF/MQEIIr5rVZuEp8dP9d7N12PdS49NUeWnBN+14duzqGjwb2HlIDpMlIRHamsTOagEYMLzlPwbl7k1CrQSGe7sf33/k5pIO0U6r0MdmQ+MLrb2Vlga79qoQ3uogXgxAwEcEVgxCLwUWdNGIHbl19blAN0jGti0YC+wytwXd5oJ0eiGhkr1XHMqARw0R28XhaqdIk5mfSqLgjhIO7W+DoZnqWtpKF4p07+QhrlpzGzPF7QPPCxgzYjKWOx3Fk3x2j9rQvzkYxlWkLd+xEQAiu2Nmuemv1+9cfdGm+BMcP3tMbHl7PtOkDBVdYO5t+fBtowE9kF5cvjB7ZdyP/cEflIhPRvdUyJrT2MuF1BjQTf+fmq3CYdhADu65BxUITQRNUDSkfdYsN4RM8MRsBIbhidvsZXXovLx/077yaz5SnuVdGJ6AngmSzCmtk8cP7bzx2i1oOfCuaPazrSh/uoK9Q84AQDmQ7Gz9kq0Eftz124G4IqQjv2ISAEFyxqTUNrAsZyGmmfI0SU0HLd759/WVgTP1sadIn4QHv3wRqVPwCCHaSNDLa7SFYYBgeeQumB01/CI3tqetH0NKk0HhEWOxAQAiu2NGO4aoFCSxaMF2h4AT067QK65efw7VLT0E2pz9/fBHaj7S1x84fcPbEI+zeco2zSoKJX+g5uAVpXHqCQvSi+WX1mxbFym09oVKpQuRzfvAOHRovNEgrCzERERBjEBCCK8Y0VdQVlL7MQ3avaWN28W8m0oLoIpmG80XX5NalIpmHo0SOUahfYSZ6tF6GeVMP8MK5fQjsCvILPYf3QTYuPUFaXmbmZiANq//I2nw/+xkLWiNuCLP7SXtbt+wsWrLu52ePH1rpiIvYi4AQXLG3bSNUMxIIXz//5NoXaWBKIiO/vsSJh7qhUhi5aeLr1YtPQPYsz+/6F3Hb2FiicPHM6NSrEl/mc8V5KrYfHYQeA6oibVA3VEpTeT5/0hmNq84BfbQ2LA1RGU+4w4+AqcQUgstUWiIWlOPXzz+YMHQ7+rRfiQaVZqFQxmGoYj8JHRot5PttpUpjh1Llc6BlhzKgqRVLN3XHievjcPP5TGzc1w9Dx9fjC6tD282CBCpph/RRjG6tlsL14ftYgJyogrEICMFlLGKCP0QEzMxUoPlYv355o0ixzOg/vBYWrOmMA+dH4hYTTqdujee2qnEzm/BJreUq50Ka9IlBXUOE8fNw8+QDCfStRrLH3bv1KowYIjg2IyAEV2xu3SisG81SL1AkA+jjrfT5sd0nh+L60xk4fXsCVu/ojbEzmqBjr4qoXDMfX4ZjzbqDxhbnk/sPbF5zAe0bLUCFQhP4zquvQ9npwtj0BX/MRUAIrkhsu9ieVPqMSbndafWOXrjiOg1bDg3ki5trNyyMnHnThGhANxQXz+9eOH30AWj2PNmuKhQcj0nDd+DaxaegbaUNTUfwxX4EhOCK/W0c4RqSUFq2uTsOXx4NGukrUTZ7hHd1+MXsYXdZd2/rukuYMGwbH6EsmXMUerVbgTVLzuDRvbcge1aECy8SiJUICMEVK5s18ipFi6q3sxE+2j2CbFjGpEyjirSwmuaGbVl7EbRHPU2fIIN9sWwj0KLmPGbM34atay/hsfMHBASojUle8P7DCAjB9Q83flhVp+8w0qJqCwvzsFh5OM0HO3/KmduiOjdbjDJ5xqJ8gfF8btjEYdtBXwU6e+IR3xssxggpXjNxMDUEhOAytRYxofJ06VPZoNJcv/QUQ3qs4xNWu7Vcil1brvGuZPN2pTB/dSfsPzcC8ePbGJSWYBIIGIKAEFyGoPQP8lC3MFuuVKHWnGxQtPi5XcMFOLj7Fmhiapp0iXHx4WQ+DaLfiFqoUis/UqVJhJ9hbDIYakYiUCCgg4AQXDqAiEsFAmGYnI4duItt6y8rIgAebp7BbFWhfWVIK7K4EAgYiEDEBJeBmQi2mIcA2aBoGkJoJaeRQd1wHx8/fP3yS8v7w7vQ1zBqMYsLgYABCAjBZQBI/yrLMqfjoVadtmzW92kwWrOojPjh/RflpXALBCKMgBBcEYYw9iZw69oLzJ60D/5+AXorSTs2rN7RGw2aF+VfCKKv7RDje50vCrl/CH0veoojSCBgDAJCcBmD1j/Bq13JVQtPoXPzxXj13EM7IOiK1hpOd2qNs3cnYsW2ntxX16bl9iFwr/nlW3pgzc7emLmwDf+oRYEiGaFSqXgccRAIGIOAEFzGoPWP8l698AS1y05HzzbLQaOHtImgPigSJIzDvT++17ZpvX31CTZxrFC6Qg4UL5MN9ZrYY9DoOthyaADW7+2LJMkS8HjiIBAwFAEzQxkF37+NAHUXzxx/GDhfK9do1Cg5FX07rMTcKftB20CfOvoAT10/cJDevfnMz9KBdkZNkdIWXr99JC/5XKR4Zr6djewhHAIBAxAQgssAkASLNgI04khdxxOH72PF/JP8wxu9263AsF4bOKPbx8CuIb9gB1r28+qFB2jnVJpJP3rAZrx85s5CAv/V6xQMdIhjVCEQ69IVgivWNenfr9DHd1/lQnh6eoF2fZA8SIjRp8YaVpqNk0fuc28rawt+FgeBgKEICMFlKFKCz2AEaBIqzeeiCCGNKHp7+2J474349cMbYe1VT+kIEggoERCCS4mGcEcKArQUSPpwBdm3QkqUlgiRANux4UpILMJfIKAXASG4AL3ACM+IIfAxaGTxg86cLmWq9ZrYs+7iAyx1DH2iqzKOcAsECAEhuAgFQZGOwIegT5F9CBJgygzoW4mdelWEf0AAaJE2aWjKcOEWCISFgBBcYSEkwsOFgCSw9NmvOvasiPOnXHBg581wpS0iCQSE4BL3QJQgII0s6n4EtlrtAtix6QqeuATO+YqSzAGIdGM3AkJwxe72/Wu102hcmnWKqdPa4drlp/ims3vEXyukyDjGIiAEV4xtOtMuuGScV3YVaZqEEFqm3W4xpXRCcMWUloph5aStbTy/efFdUaWi+/r6S05xFggYj4AihhBcCjBimzN+Ahvkzp8W9NGLOo2KgKhdt/Igat6uFGo3KoyS5bIjb4F0SGQXL1J3avjy6SdevfSAOoxdVMOLebz41siWMxUvf/W6BdGkdQleL6pb/aZFeV1r1CuIgvYZkThJfFa38OYk4pkiAkJwmWKrhKNMceNaoVT5HOg7rCaWbOyG8w8m4/rTGdh5fAicVnXC7MVtOY2c3BBEE2Y3w5zF7bBqey9sPzYYl12m4sazGdh9ciimO7VC++4VYF8iCyytDPvCj74ir192Vp+3UX60932O3KnRokNpjJ/VFJsO9Ocfo73xbCb2nR3Oy++wogMm/9eC14vqNmNBa17Xecs7YPPBAbj4aAqPs3pnbwwaUxeVa+Tjwsyogghmk0JACC6Tag7jCpMhUzJ07Fkx6GGejpXbeqLX4OooXyU3kiq2ivH28sEnd0+8eOqOuzdfcXr2+CPIDvX71x85U9oYMGfeNGjQvBj/QjVtOXPt8Qys3tEL9MWfrDlSMs3F8P2z9odzukOKVLZo1rYk5q/pjAsPp2DP6WEYP7MpWrQvjUJFM8E2UVy5zF6sbp89fvBF23Ldnrjxve+Vu1EktI2LEmWyoWvfyliwltKdzAXfgFG1ka9QeqPqJWcuHH8NASG4/hr04cuYukgkRLYzLenw5VEYNqE+f5gtmWbkx2xI92+/xu4t1zB74j50b7UMle0noXDm4SibbxxqlZ6GFrXmcapTdgYqFprAd2wonn0k6leYhT4dVuK/qQdweO9tvHn5mXXz1LCJBGA7SgAAEABJREFUY4kSZbNj8Ni6/DNjR6+MxmCmteRh3UuVKnx10BeLvg5Ek1K3Hx2E07cnYOKc5qhSMx/sEsfj7G4fvuPs8UdYMu8YBnRZjSZV56BUrtEokmk4yuQdi5qlFHUrMx3l8o/jdaNzpyaLMHX0Lmxddwk3rz7n2+uoVCre1ezevyq2HRmEY9fGYOi4eiChyTMUB5NGQAguk26e4IVLmz4JSIjk5YJDBc/vv7Fz0xW+N1ap3GPQrMZ/GNV/E1YtOoVzJx+BtlFWB4RuaPL87oXHzu9x8vB9LHc6gUHd1qJa8cmoVHgi36pm56arXIOh0qTLmBRdmNaygwnOgxdHoXWnsogXz5qCjCYzczNufyPN7vj1sRg6vj7yFgzUfn54euHQntsYN2QrapacigoFx6NHm2VwnHEIR/ffxcN7b/lHOdTqkOtGYR5unrh8/jE2rDiHCUO3oU09J5TIOQpdmi/G+uXnQAKRCp6W4dqpdyX+EqBrQaaNgBBcpt0+ektH+2GdPfEI/TqtYprFeIwZuAW0NxY97HojhNOTupL7d95g6W9m+YxDk2pzuWDzYN1OSjJTluQYM70xTt0az4VpytSJyDtMis8GDciIfuTSKG5/s2e2NJVKxTUh2vKmI9OQSjMhPLj7WmxffxkvQ9g2OsyMQmDw+eOHi2dcMW3MLlQsPAFtG8xnwv8qzz+EKMLbxBAQgsvEGiSs4rx9/RlVi05Cj9bLcPzgPfzx9uVRzMxUoO5WKWagb9SyOAaOroP5zEa0YmsPbqA/zITE6dsTeDfsyOXR3G8Vs10t3tAVk+Y250b9uk3skTNPGlhY6L8tHt59w7uSlZgm1r/zalw47cK/oZgwUVx06VOZdbfGYtaitsidLy0vk+4hJRNs1LUlQUdGdNLeiOcR054mDt8OaZPBK0xD8mXdXgpTkhmrI31VqFqdAug5qBomzGqKhWu7QKrjwQsjef2onkevjuF1XM3quGh9Vwyf2ADN2Ehq2Uq5kJ5pjbRektImbfTG5WdcOFP+1y89I28TIVGMkBDQf4eGxC38/zoCv37+wfu3X0EPMU0HaNOlHOjBvOQ8FSdujMNKZqCf6tAS3fpV4Tai0hVy8ikRGZl2RIKDKEPmZNyvJLNdVaiaB03blORG/VkL22D3qaG4+ng6Nu7vhxHsYa/M7EykIUHxI1vasQN30bXFEtQuMw2rF59mXVYvWFqao27jIthxfDBmLmjD7EWBGljceFboN7wWSGDSYALtTf/njy92bLiMptX/Q+Oqc7BlzUXoaoyUXvHS2Xjcldt74tKjqVw4Oq7syP2aM2N9pRp5IdUxc7YUoPoRkXCiqSBkn6tYLQ869KiAiWwkddnm7iChRnVcw0YZaTCjoH1GPnpK+X/+9APiZ/oICMFl+m0kl5AM5TQna+6Sdnx4f9/Z4Rg9tRHowbRNFFfm+8RG2cgIvZPZvsi2M2/aAYzouxEDuqzhNLLfRkwasQMLZh9hXaQrzBbmjKeuHyFpOXGZzapwscxozx72BUxru/RoCtNqeqJt13JInS6xnA85Xj7zwKwJe1GFDQJQep7MXqZSqVCvqT1IyxvPtKLDl0ZzDcnaxhIksDauPI/qxadg7OCteHDnNSUjk61dXNRvWhQ0lYGE8ZpdvXncUuVygMKIkXaTeP3iEy6fe4w9W6/xbXEms/qMGbiZ14/qOazXesyZvI/bsbYzAUl2LtobLMA/gJJAvPjW/MMdNH2EpkxcfzqTTyOhT60lsI3DecTBdBEQgst024aXTKVS8flUU5kWdeHBFG4TqtWwMEhrIYZP7j9w8sh9zBy/B63qOKBghqEoy0bZ2jAjNNm+aDRtmeMJ7N12nRm173Das/U6Nq++gIVzjrAu0hY2+rgUdcvNYKNww/jI48Cua0DC5cUzd5CB29LKgmk1OTBqSiMcvzaWa3XV6xbgGhaVgYi0FUqvCuvGLp9/Aj4+fogT14pPYUie0pZ3KcleVouN/k0ZtROSUZziqlQqFCudFXOYQD53bxJmLGgNmjwqaXpkYN+3/QYfdGhQcRYfSaxeYgo6NV2Ekf02wWHaQWxi9dnJBhGO7g+s4/6dN7FywSluxxo3eCtoZLFCgfEomHEY1/CoDLQ7xZtXgaOn1tYWKF8lN6Y7tcbFB5OxmHUvq7MuKflTGQWZFgIxWHCZFpCRXZpEdvHQmdmNqFuzfm9fkN2KtIQANkJ4n2kpTmx0rVbpadxo3qf9SqxZcga3r7+EZPMKT3l8ffz5XK8j++6AHmwSMpWYPWsk09YOsxG+37/+8C4q2dEcVnTkRnn6zFjaDEnk7H4wjeu/KQdQp8x0boNTs0G/G1eeoXnNeXyEkrq5EjNNdaCu40Fmm1q7qw9qM4FsxYQkfVHo0llXPoWBBCrZnob32cCnebg+eg/S2qQ0jD37MoFKNjUSzEOZVlat2GQ+ejptzG5QnoSfJStDBda9dGBd0jN3J3H7WLqMmjoam6fgj3wEhOCKfEwjnCLNJzp9ZwKGjK0LMkZTgo/ZA0sPV8WC49GM2YUWzzvGhQxpRBQeVUQji3uYtjaIjfCVyTMWw3pv4A845Zs0eUL+YVeyXc2Y3xoZMiWTi/GGaTI06lmz5BS0azBfq0uYNFkCLgxOsdFIMtZnypqcx3N+8I5rjiSoOjdbzKcwUBeW8uIMUXSgOq5ffhaUZ+k8Y0DdTPqWJOWbiHVdyT5G3V2yJTLlMIpKIZI1BgEhuIxBK5p4yeBsw+xBXr99+KRJMmDXZ10kerjc3Tz1liJx0vh8DlS5yrnRqEVxkLZGI2lkA5NowMja6DmwGl/TV4cZ0UlzIkO9tbWl3jR1Pb28fLB/xw3QA16z5DQuWH6xwQIaoavfrCgOXhzJu1rpMyaVo75itijSusjDltnhSFAdvz4WJAxs4liB7FV7t19Hsxr/oVHl2VxzNNRATtpZ6rR2KFEmG2o1KITWncvy+pHdSqoznUdMaohu/avy9YyVauRDgSIZkCKVLajc0PlRfaib2aHxQpDGSfPhvn75xXnJlqjDLi7/EgJCcP0l4EPL9vOnn5g/6zAq208ETZqUDNgqlYpPeajJHtL+I2phATOc7z09jK9JvPhwCrYfHYSlm7phqmNLrq2RcKBRR4m6D6iKfiweTUWYvagtt1WRtnTzxUxcYHadTQf6g4zp1C0lLUilUiGk36sXHrwrV7nIRJD29/OHN3+4ybi9//wIDBlXjxvAKb65hRladizDjfXUNSSBRV22LWsv8smlI/psBM34B0Dseil5yoSoWb8Qho6vB+pWkrZ26+UsnLw5HqvZ6ODcpe0xZlpjXj8aKZTqTOf23ctj4KjafD3jwrWdseXQQJy5MxE3ns/EoYujQCONJOSp3jlyp+b1oEK8fO7BVyBQHScO2841XPIX9PcREILr77dBsBK0b7gAi+YexdfPv5AqjR3XFGiR9Jm7E/mUh//YQ9qDaU6Va+ZDdvagSUbsAGb/IhvTK/bAubKu5a2rz3HpnCuOHbyLA7tu4vSxh/z63u1XoPlgZLOizEnzSMK6b4WKZuLG9KlsIIAeaMpv7tJ2oJ0kpC4r8Svp+7ffIHsbjSquWHAS3l6+IE2oc+9KXCiQ8Nx+ZBDGzWgCuyTxQd0vsqHVKTsDJAyoS6lMT3LbMu2MRianzGuJo1fGcEHz37L26NSrEjfkEy5UbuInmxdto/Pw3htev3MnnXl9KR+q//VLT0F4PH/ixjcxJJwoHmm1JKBpbheVk+pN6yKvuE7Dkg3dmFZYkS8L8maaJgnZOmWns/JTTEF/GwEhuP52C+jkT3OXylbKibHsQT/IjNanmB2Idj6gLWmSp0jIub29ffHo3lvs2XqNawQ0n6omG60rlHEoimUfiRolp6IB61q2ZiOLnZsuRv9OqzG053r0arscdN28xjxULTqZjSIO5+v8WtVxwNhBW/nUgZtM2FEXlTKi/Go1KIwJs5vx+VPbjw0GaUxJkyegYC0iATZ38n7Qw01dPxJQydloImkyuYImpFLaLWs5YCAbtXz98pNWfLqIG8+aL/BevrUHLjyczOeCNW5VHOkzJeWLoH19/eHy8B22rb+EySN3cNtZhYITUCjDMG5gb1J1Lq9f91ZLeX0pH6pvO/YiIDxqswGDkrlGo2D6Iaz+k/hI46QRO/gcMiqbJxPCYL/4CWxQvmpuDJ9Yny/EPs20M5rjVreJPeLHt2Ec4v+3ERCC62+3AMvfwtKc22loJvgZ9pAsZm/7VqxrlTlbChYKUDfs5OH7mDJyJxpXmYOiWUegcdU5fCoA2WAunHbBy2fu8Pnjx/mNOXz2+MFHI3dsvMynDtA0imLZRnLBN37IVpw6cp9pUT48ybwF0vFF3VTG+aybWq5Kbj7KyAODDu/efAF1/VrVceTClbzdPnwDLd+htO/eekVeWkS7M5BwPn9/ErORtUKZCjlhYWHO55VdvfgEsyftQ6u6jijOytWw0myMH7INm1ZdwPXLz0Bpk5DUSjCMCxKAb19/Ac3tomkhE4dvD1rDODqw68pGUWn6iPvH7zylFEwAk9CiAYhzDyZh3vIOvNsaN64VDxeH0BGIilAhuKICVQPTJI2kz9AaOHZ1DLfT0ExwMrLTg0gaFdm5WtZ24Lsg9OmwEhtXncej+29BM9cNzCJcbH5+/rxrtW39ZfRuvxKl2Wji4O7r+PQGmp9FXTTauWHpxm5cE+vatwrvBiozu3PjJTe405SDOqxbeGjPbWUw4jOtpnn7Uth1YghodwbaCJA0LlqCc/XCE4wbvBXl849Dh0YLsWrhKdy+9gJerMumlUgkXxDuL1k3m4QWTditwLS5OqzsNBeOBKi/fwDisAEFmmNG3daz9yZhwqxmyJE7NcQvehEQgit68WZdHqBE2eyYv7oTMyyPQ+8hNbgdi4rx4qk7aPeDasUmc42K7FwkAEhDoPC/RWQLO7TnFl/UXT7/eNZN2yl/pSdNusQYNKYOTjEj+YhJDaDsRtKDTpM8SWOUyk7CqTsbJDh+fRzooZe6kR5stJTqW63EFHRgI3o02/0rG82T4v2NMwmyZ48/8tFTEqAVCozHJKad3WJClMLiBwlfsottOjCAL3eytrb4G0X95/IUgiuampwe2FadyuLw5dFYvaMXqtTKz7tDJBRozV6zGv+hVmlmFJ53jBnOv0RTqYzP5tvXX6ybdh71ys9Ee2Y7IgM4CVabOJagXVOPXxuHfsNryiOKUg5mZio0bFEMhy+NwoCRtZHILi7o4afJqdSNpJE70jDfvvosRTG5My2l2rzmIlqzbmv1ElP5aKrUnSxUNCNfYH6adfWpfkoBbnIViQUFEoIrihsxCRutGzSmLp9lPnZ6Y3mS5hPnD5g6aidosiWt2bt/W3vNXkSLZcnsZsmZbSYPs0vRHlc0d6k8s0kRlSiTjc/5Im3JlgkQFRMq4cnvGhutG9h1DaoXn8wM5pfh7xcAEmA9B1XnIxq1CF0AABAASURBVIr1mtgzDVOFIsUzY/vRwZjm2ApUJsqLZqk3q/4f2tafj0OsG0nCj/yNJSum4aROa8frQ/UsViorqI5EZDvLmCUZkiRNwF4SkXurv2GDCzSaWtl+Eh9sIHsZCWK7xPHQnWmUJ5kGSna79Gxgwdg6Cf6wEYjc1gw7v3+Oo1zlXHy7YFs2vE8P9sFdN9Gu4XzUZ6N+G1ae54b38IKiUqmQNn0SVK9bELSNzX/L2oNG/mhO162Xs3D27kTsYCOB248O4nOXaC96Ipr3RH60m8QVl2m4/mQGHz2jLWJoFwdah2htY2lwsT68+8YM5ltZnWbyzQgpIgmomQvbcPvd+j19+W4U5O/MbHQ0gZXowd035GUUFS6Wic/H2nxwAN8n//aLwLlcVB+itbv7gOpIRLazw5dG8xHKm4zvzJ0J2LCvH6hcNNeLbFWZsiYHaYNGFULBTPZG0jppLWRtNmq5dukZvssFTQkhu12TViUU3MIZWQgIwRVZSIaSjj8z6u7Zeg21ykzDkJ7rcf3SM95NCiWK3iDSLoozbYmE1JpdvfkOEcevj4XDig7o1q8KH+nKyzQsMvDTqJzeRPR4xotvzecrVaqRl+/E4LCio5atSk8UvV7PHrvx7Z9b13WSl/jQOkYV0+ho9I+mZDSpNpcvGdKbgAGepEWRQChonxGJ7OLBzNywW5gESYpUibj2V6+JPd9/jEYHab4aTUTdenggxk5vwrvwCRLGMaAkwVleMBvljHF7UKXoZD4PjxaeB+cSPpGBgFlkJCLSCBmBe2z4v3bp6XzqwusXwecuhRwzMIS6QW06l+V7bpF2tGZnby6kaJ+qhEHbr9BbnzQZmj/lNPMQhvfewJflkJCozozdtO86Uf50g5E39SDQuVLhiXzhc5/2K5m2tI3P1Kc92am8ZHcLzD18x1vXnvO0xw7agi+ffmKZ0wlmv5sOmgQbEKAOX6JBsTyYEf/4wXvcvjSy70Z0arqIzx2j+hEVTD+U17FQxqGga6K65WbwvcPGDNiMJQ7HedfU9eF7voMFJRuHjRTmL5wBrTqVwXw2aHLJeQr/AAlN8s2R2/gRQ89vvzmeVZkAO3rgLmUhKJIREIIrkgHVTY60kFcvPHS9Q70mzaBTr4p8B0/qzo2e1pjvuRUnrhXT1ACaGU9CZvyQbWjGjPo0r6tRlTl8/tTi/45h344bXKt5yLpir5mwpIedyNfHH6T90ZlmmpOQOnnkPrNPXeIawoSh27jAoXlc7998DbWMYQWSgNqx8QoXHvOmHkBEhaGU3yFmD+vXaRXIvrRn23VcPvcYhDHVj+jPH19eR28vX75PPvnRQm2a67Zz81U4Tj/I55Q1qDSLT8CtX2EWaOE4bYZ4n9kZqdykrRYqmgn9R9QCjRjS3vo04JCR2cukchhy/s4EGLWBIbyCxzgEhOAyDq8o47ZmNiWaHb9iaw9uyB86vj63C6lUKj4Rk4zZtNVMFWYMrlFyKl/DuG39Jb7Gj2bSR2bBSLiRoTky0qS0IiOdqEiDNNXHzu/5wvFZE/bylwDtdU9d2iN7b8v2x8xZk7MudHU+4LD1yEC+mNuW2SyjokwiTcMQEILLMJyijCt9xqQYObkhzrJh9NmL26J0hZwwYzYh0hyOsW7G4B7rUCbPGN71oz2k3r/9EmVlEQkD377+4l3agd3W8om/XVsu4Rrp1y+/+Ahp/kIZ+GLus/cm8ukPpJkJ3KIfgegXXNFfR5PMkYzMZBymrWDoize2dnF5OR/ceRM0a3w8+ndejUO7b/H93HngXzhYWKgQL4EZJ+s4qmAloPAkyS1gl9ScPdjBgrkHUxp5eOJk5kwocy+9h7jxzUBpxY1npjc8uj19ff1x4ZQLtwFWKDAe/TquwvlTzqDupLW1JZ9wuulAf24Pq1wzH6t/cHyiu8z/Sn6mcYf8K2izepYomx0rt/cEjWLRcLyFhTl+/fTmb/UmVeeiafW5oFnjZB9h7H/1T4KmVsuEaNA+Eadi5eNplSd3YRs07pwINZolRK0WtqjfLhEyZtdev5c8tQXqtU3Ew2s2t0XDjomQPZ8NlD+buGYoVys+z4PSatAhEUpXiw8bPYJSGS863T4+fjh+6B66tVzK560tZUZ+d7fAtYykdS1Y05lPKWnQrCgsrSyis2j/ZF5CcEVTs9NuAzSvaPWOXqAPP6hUKtAs8Znj96JCwQn8rf7w3huYyo8ETrUmCZHA1lxvkdJktETBknFhYanRMkgzK1U1PteaKFK8hGaoWDcB4rMzXRPZxDGDfbm4SJ5G83CXrREf6TJbMY2FOMDPJABLMeEFE/y9ff0FDszIX7nwJP7xXBrkoGJmzZES0+e3xtEro/n2QEKAESpRQ2ZRk6xIVUKgaKmsXLui/Z2oe0j+z5+4YWiv9ajOjOxrlpyWjcAUZipEQsjcXBVicdJn0wiab5/94fU78Os5TB4jfVYrHi9tJitZsHmz8N8/NTyZclhzHhKMJCT5BTt8cdfscJEyrSWsrEMuA2P/q38/P38cZkb85jXn8ekWd2685OVJlcaOb8h45PJo1GcaGC1K5wHiEGkICMEVaVBqJ0RLbWjO1brdfZC/cAYe+OKpOxdY9crPBC0+DvAPfJB5oAke/P3V+P7FX2/J4jF7lBTwwvUPPn3UCBxV0F2l1LReP/PBkwd/pCiwsgoUSKSVSZ7+fmqcO/xTuuSalykLLrmgzEHTLVrVcdASYKnT2mEG08BoR1ham8rYxD+SEAi6xSIpNZEM3+lh5oI2fKsWmuVOkLxnI4E050oSWP4mLrCozL9+BODoDk98fOtLl8EoNG1MYvb1UUtOLoQkgUaevr6BYWaKO5D2piei8JhIVHYSYC1rO3ABdvfmK16NTFmS84mt6/f2haR18wBxCDcCitsm3GmIiAwBWjYzcFQdvvsBbTlsZqbiX5weP3QbapSYyo3vfqxrwVhjxN/9vR++eujXtqgCSqGUgXUNaTSQ/IkCghTJ9698QQ8z+WXJbYM8RWzIyendS/0CkQfGggMJsBa15nFj/t2bgV1I+xJZuNmAvh+ZJl1iU6+lSZdPCK4INo9KpQIJKlrz1q1/FdBE0l8//+C/KftRqxQTWOsu8QmkEczG5KJ/VtiiEie3AE1lkAr5xS2w2/iZnYnI34zdaZKW9tMzAB9ex27BRXUmoukTLWs7ciM+GfVVKhX/fuSBCyNBLzp64RGfIOMQYLeTcREEtwaBbLlS8Tk81DVMntKWz++h2ezVS0zB8vkn8SccWylrUjdt16Nb3nj7wgd+rMvnz2xTUml9/qjxPkgopWHG+aQpLXiQ5zd/fP0UqMGR7StnQY32xRli8YFWIZARn/bj/2/qAT4YY2NjCXrRHbo0GjQtJhZXP0qqJgRXBGCtWis/Ctpn5CncZfaMhkH7odM+7twzFh+oq3j24E9sXfoVnl8DBRJV97nLHy7MyK0cLfz4xhevn/qQNye7JPqnWfDAWHr44+2L5U4nUJNp4rTOkiayJk+REM3aloqlNY66agnBFT5s5Vi0dcnkETvQio0o0bo3OeAfcSRJYQG7ZIFaFVX5yX3NyCF1D8lPkDYCn9x/YGTfjejYeCGePf6oHSiuDEJACC6DYNLPRDuA1i4zHZtWX+DdRP1csds3W97A+VhUS9KqqEtIbiLJME/uREzDkrqNdC0Z8L1+B44ukp+5hQpZc2vSI78AjTJHl7GK6P4hLZ12pohVFYuGygjBFQGQb1x+xrdOiUASMToqzbHKkM1KrsNjhbZFnm6KqRTJU1uCZtuTP5FH0Lwvmifm9TtwGJLZrZGvWBwK5vTzewB+/woM4x6x8EDrIcmAHwurFqVVEoIrSuGN3YlnymEFWmRNtfz9IwBvX2psWOT39qUvnj7UdB3Jj4gE2tOH3uREgL8al4//gtLATwF+zOB/9cwvckYbiYxiDgJCcMWctvorJX3h6oNLTLAQud4LFDZSQb59CZDDLhz9CbWucsR6gVdP/8KpfT/w4IYXHjKimfF0rewCfmCG+wObvuP2pd+g0cpbF35j3/rvoK6nlJc4CwSUCAjBpURDuIMhQPOwaEkPEU1KVTKQ5kT+RFLXTxkuuWnO1t0rXrjD6M0zH2YPlEI0Z5rbRUKLhJfzHW94xfIuoqbmwhUeBITgCg9qIo5AQCDwVxEwWHD91VKKzAUCAgGBgAIBIbgUYAinQEAgEDMQEIIrZrSTKKVAQCCgQEAILgUY/5xTVFggEEMREIIrhjacKHbMRqBQ8axo1LI4MmdJqlWRAsWycP+s2ZJp+YsLbQSE4NLGQ1wJBKIFAbsUiTDVoSWWrO+CkqWzIHkqW1RvYI9lm7ph8txmUCknukVLiWJWJkJwxaz2EqWNJQic2n8Tu3fdRbosKbFqV1/+XU2HpW2QML4V5k/ZiyfPwvv9zFgCUBjVEIIrDIBEsEAgShBQqzG61xr06bwWOzdfw6kjD7B51Tm0q+eIJYvORUmWsSlRIbhiU2uaaF1UZiqkSZ8EefKnRbr0iaFSqaK8pNY2lsiSIyXP0y7oY7tRnqmRGdAGgycP3MaYAZvQu/0KTBq5C9evBW7zbGRS/xy7EFyhNPmYua1x5MroUGn9tm48hZQZkuPwZQ3vkBHVub/yYF8utyaty6OQOmV8OXjW8s6asKA8s2a2k8Mlh315RRpBfPrKuPtwPx6lcOkcWunWb5Cf+0uHLoNqaYWnTa0p04AJjTRhrLyJ4ltI0fh5/aEhcviilW25n/JgZm6Gdr2q4NStiThxfSx2HB+CY9fH4cytcejUvSzMmEBT8pN74eZecpq69dp2ZCBmL2yNcuWzEateSpEmMWYuaY8rrtNx4NwInudF56nYcWQASpbKFCzOqr0D5PxWbeikFV62RkE5jMpSuXJ2Ht60UwUt/3x5U3B/6VC/VWmt8MKFUktB6DqktlZY+jQavImpfZ9qWuGZMtqStyAdBP4xwaVT+zAuk6W0RYZMyUKlNOkChcvHV+545/Zb5m3RsSzi2Wjv8lm3ib0c7vXtB95/DPwUl3W8OKhaI48cJuVZvFRW6P7ixLUOxifxK8/pMiTmUW10+BMksOH+0sEuSXyt9CwtNLdEkmQJtcLMdQQNaVFSnqlSJ5KSDDwzrWrKgvYYOb4OUqZKGOgXdEye2g5DJzXGXKfm0EkSqdIm1spTSp/O+QplQJ0mRbF0ay80b1kkKDXNKX22VNh+bDDqNSwEGxuNkFWpVMhTKCNWbO+D6jVyaSIwl7IOqdMGtiXzhqWNFUZOqi+X5e2T9zh18jEFIaFdPNmfymVjbcH9pUMC27ja4Yqy2CVNoBWmxJviJ0qs3R5WlubkLUgHATOda3EZAQTWL9fYJuIlio+adfPJqVlYW6FqzTzy9f6dN2R34ZLZYGMVvCnsS2SWeWKao2bTEmjYqIBcbJ8/vnh0/y28vQM/pEEBNRhPk6aFyKmX/nj74N2bL3j/7iu0PunGBNEnElteAAAQAElEQVTQiQ2RIJ6lHM/M3BxzmKaVLGk82e/rpx9wdf4A6pKRp5mFOSbObaEVj/z1UevulZApQ6Ag8/zyA2OHbIdaH6OuHytbuaq5dX0NujYzN0eZijkM4v3XmYI/Lf86IiHUP8DfByUzD0cRHapd6T85xvmjd/DqzXf5ummbkrK7ZKU8sEtoza8D/PxwaO9d7qZDyXLZ6cTp9YtP/EyHIiWyQEWOUGj2qK3BykRlLGs/LZRYUR2kQudeFeVMfLz/oGX1OWhcZQ7qV56LH7985bAufauAPevytdJx97IrqthPQuXCE1GuwAQ8cnaTg+PZxkfhIunk6wq1CyFf3pTy9bWzj1DZfiIaVJiJ3l03MOEVGGSb1Ba16+UPvAjhmCRVYvTqX0kOnTZyGz64/ZSvQ3OUr1UIZUtnCo0lxLAGbcogb+4UIYaLAA0CQnBpsAjT9fvXH+iSl5evHC/Azx8b11ySr/MXz44c2ZLw65r1C/IzHa6fc8ZHj9/k5FSqfA5+9vX2xmj2ZucX7JAsbTJkSKfdzWLeWn8fH79gZaIyev3W3tRPK1IUX6TKlAK5cyWXc7lw7J4sdF4//YDDB+7LYemyp0HOIIxkTz2OLx6e2L7pmlZI0uQcG+5Xp5F213HWuN3w8grU7k7vv4mbd95xPjqUrhCIN7n10cAx9ZhWZsWDTuy5hr17NOXlniEcLJlWPXx83RBCQ/eOzzT0AcOD20VDj/Xvhpr9u1WPmprv3ngJP4MeGFIlmrYqDqs4NqhSLbec4YGdN2W3XcrEyJUjGb9++vAt7t1+Ax//oE4JU0Xsi8e87iLZopSaovMDjdCgijo/eEsnmfIXziC7Q3PEi69tn/v+NWiHVMKphEbL+fHpG5xdPbSSunNdM1qXNUcqrTDlRd6iWdGwceBL5ovbV0wYuVsZHKpb2b0MlVFPYPfBNZEsSVw9IcJLHwJCcOlDRY+fyswCk51aYRqjsdMao2OP8sidJ1Uwzp9ff2DPjluyf51mxVGldgH2Bg+0x/z57YVjRx7K4cXLZpcN1PfvvIbPr994+vSzHG5fMovs1ucwZ3YbKysLKMncPORmNWfGd0N5dfOz1MmHyQtdFn6dNkOglskv2MHDzZMdNX/6yo3mCkiXManyUnarmOWeyhqXCayiZXOgbUdN1/vnt5+4dvUV502QNBGS2mmE2vs3nxEQJPs5AzucO34f86bux/ghWzF72iHmE/yvMjPDqKmNwLLlgYd33cDnL17cHdYhcQo7re5lWPzK8HTZUqOdom7KMOHWj0DId7h+/n/WV6UyQ73mxdCQUavOZTGMGYd3nhqOZes78dnOSmA2rjwvPzi2zKYyamIdOfjckXvw/KnpXpYql0MOe8C0Lbp4ePcNnTiFZaAfMaMF7r6Zo0Vde5TmcfUddPnbdyyhjy24H5NSpx9O18onZdI4wfmYj22iuOyo+f/+/UdzwVy/dbqxdmyUjnkH+xctn5fnd/PZDKzb0RMpksfnPD+//8bwnusYjoHd4cRJ40Op4X3/FlzYXD/ngmVOJ7Ft/WWcOubM09E9pMueGoUKpJa9azYsAmtLM/k6NEf/0XWRIL4VZ/HSqR/3DOUwbGIDWAXlY2zcUJKN0UFhFd6wVgkrlX84vGy1/Jg0q5EWAi+d3+DCxeeyXxI2BC5d7N91U3ICTBiULJsN0u/e7UAN4uF9jeBKnSU1UifXFgQSv6meLa20h/AD/LQ3o/fXubbQ4Q+rXsf23cSN64FYEa8V0wTpLJEvs/tJbmPOKpVS/AGJWTe+Vp28YSaRs1BmNA4aHf3z2xtb1l8JM47EUKJyflQJmh/2/bMn09ZvS0HiHAoCQnCFAo4ySB3gh57Nl6B762VY4nQK/oq+SLWGxZAudQIlO5RTI6QAz8/fce7MU+kS6bOnQdpU8fm1l+cPPHseuD7t0d233I8OKpUKRYpr7Dfkp6RvX37xKQM0bUCiHz+0P2qh5I8Ot5+v9scQzVj3VJmvmbm2gPBngxrKcMn97fMPnDn+kNPD++/YyGBg/69R27LYvL+vrOn66uSnkvp6UkJGnGnqw41rGqHYpku5MGP3GFgN5kF5rl14Au8//AgzjsTQa3B1yYnFsw7i+w9t7VQOFA4tBITg0oIj5Au1OgCXzrjg3IlHcJy6D4cPPZKZVcw2UrBIevmaHBeZTeXFq2/klOnYvtv446vRPqTRRGJwZt1DSRFxZcZrBRvsS4Rs51o4bQ+fMlDFfpJ83rjuOiWplxZO24eqRSfLtH2rxh6nN4LkqVajWaXpcjxKw/2LfgH5/atmxJSix41jTSeZ4sYJ7FJJHvq6dhT2+N5L9GyznFOTKrPRr+dm8uaUOVdadOga2CUm4c09gw7x4mnnR95xmJ9NHEuYBQkY8tNHU4ZtxfLFZ+Wg3PZZUUQx810OUDgSB2nUHu8/Y9nCM4qQsJ1S3BdMS9+0XnvUNOzY/y6HEFzhbPsnLu+1YiZmdhalh9rfHxtXX1R6QTmaSAHK+Vv3b78mL05hGeg5UzgP3778xNvXn2UyRjt7/+aLHI/S8JdGP3XKQmFKryTJtbXRxMm0ryldJX9I7pP7buGHl0abk+yD39jo39cfgfYuipsidSI6aVHnATVx++Vs3Hk1G6evjYQ++fXuyXvs3/8A9NJRTlcxROuizBym7MMvaUSZPIygmeN2wzcEPI1I5p9hFYIrnE1NyzqUUf8oZoRL/jQKJ7k/vnLD9RtvpEuYW1qieEnNVAcaUZQDmePRPQ1vJqZdJLENrkUwNpP8U10CO3WBxcuRO3WgI+iYPZf2aOwDpm0GBYV6srS2hKWFppsZX1q+xLThW4ruXYr0yZAymbZdkCbzUuLUJp/dPeXBE/KTyC+oy+rv64u9O25K3qhSrwhSJY8nX+tzPLzxFHt2aSYV6+MJye/Ckds4e05jEw2JT/hrEBCCS4OFQS6VSoXchTKifqNCWvxPXD7w60RJEiBP/nQoXTk3X0iMoN++bdfkh8U2cXxUZyNWtvEDp0gQiy/rJ1I8ieQ5SixQZWaOOo0KI0mS4A+POU2HsLaAlS7pGKxZMtH2f//8I1wef5LzK8cGMNKnteXXSVLaoWad/NxNh0/vPuH+/Y/kDJUSJIqHYZMawCZo9I2YP37QdMUP7dF0eQmv3oOr0dgHsaF4pbwoVlQzy/7scU03nzPoOezefJXZ1AIDLKws0aJdicALPUd1QACmj90tt68elhC9/Hx8MXPi/hDDRYB+BITg0o9LMF8zcytcfDoDN57PxM4jA6CcLEj2idt3A7uOleoVxo7jg7FiUzeZh0aaNq+9IqdZpnoBzJ3fQr4mh+O6HjwexSXqFGS/oTCiETOao049zdpH8iPi0xtez8FdHbp0ZwwF/x1i9rBVi07LedvEj4PtJ4Zh8Yau2HtqCJIo5lxtXHEWfoqBDjkScxQpmxvXGeZEl52noHXb4sxX8z+6/658cWzPDTx9rpn/1qRjBew5OQQrtvXC8nWdIHUNaf7X5vWatpAT0HG8cn2Lm7c1E2ebtiujdz0pRTuy4ypu3tLwkp+htGXFaVbuL4ChEQQfR0AILg6DYQfqmsSNq21Y/uX5GyP6bgJ76YaYyILp+/HRI2iWd4hcsSvg4JZLOHJEM1+KdlSoUDWPltZ457IrVi3XtgMqUSBtkjAnkkbtpPDzR+5g14470iVIcxnaYz08f2pG5bLnSYvS5bPDMkhLo9HLMf034JOBk0p3btIIOLsUdqit58VBBdi2XrPMi66Noe0RiGtMPrGNVwiuUFrU548faEKgLn39/BOPH73D9nUX0bTaXNy7/0FOhR4O4v/96w8e3X2NcexBWbks5IfT3z9Abx6UBhGFy4kzB12Tf1jkHbSGMkAnfT/WJWXJyH9fX+06qpm2JAXSfChlPoogzuLt5SOX/Y+3ZlItBVI6Q7uuxGKn0/j5S2M4p7A/3j7YuuosurRaAR/l8CkL/MPSUeapdLt9+Iar510xfdR29O68TmtKCosKl7sv0bK2E65cfi5388if6DkbTOnRYhGOHnGhS5m8GU5SHt4sbzmAOY7uuYnPX73kOjZuVYL5AjTdQ4pDZ1+d6RhkKyN/iQIUGqUupsTLEw06UFpSPDor4waxiBNDQAguBkJI/6GdlqFwpmHBqFTuMahfcTbGDd2OFy803RNKZ+/6C5yfdmhoXO0/bN9yI9TtUI7uuML59eVDfps23qBkZbp07G6o/BSHqEyRqTzOlVMPtPi3bNZOz2HCLq3wl29+8Hh0mDRwgyYs83B8+aEtnGoVHS+Ht2i4BLo/Px8/OE3di7J5x6BlHUf0arscbes5ojTDj9YA/vqtnR7Fb1l1ppwm1UNJFQpOQIcmi7Fu5UWQTRB6fs9d3qFjAydUKDwRnZsvQc/Wy1C79FTUqTALF84/CxajfqlJcn4NajhphXv9+I0yOUfK4a0aLeXha52OyH5Uvpu3A80EPJAdtiw/pRV+5apmoGXeuB1aYc9fa/BmUbFo+l6t8CfPvpK3IB0EYobg0il0bLrUXbenW7dPbARM1y+mXXv/9sGd6y9w+thD3Lj6Ar90NLCoqI/7+6983t2ZE4/w/KlHMA0sKvIUaUYfAkJwRR/WenP65KG9AFmXSXeBsm64uBYI/IsICMH1F1r97pUnGNlvE6fjRzUGbH1FuXL6Eecjfn1dHX1xhJ9AILYjIATXX2jhty/csWfrNU4vX34JtQQf3nzifMT/jHV5QmWOUYGisAKB8CMgBFf4sRMxBQICgb+EgBBcfwl4ka1AQCAQfgSE4Ao/diJmNCJA2yIvXt8VVavl1OSqAgaMawDyL1QwjcZfuP4WAtGWrxBc0Qa1yCgiCNy/8xblquTGrKUdMWJCPdCODU5ru6F77wrImTMZXJw/RiR5ETeGISAEVwxrsH+1uPeuPsbYYbsQoDJD+56VMHpqI1Stnhs00NGr3Up4/dFsd/OvYvQv1VsIrn+ptWN4XXetP4+KhSagV/uVfIpIu/pOqFVmBpyd3WJ4zUTxjUUgygRX8tSJQPsuKSlj5qTBykd7LCl5JLdV0MJYipA6XZJgaUl8ynOyZIHbIEPxy5g1hVbcLNk03/tTsCFpClstPmudfdCTJE8IZV7Kz64n0Q2zsVAmjbQZkyJ7rlScsmZPoRVmYWXB/aW0U6RIqBVOC42lMDqnTKUJt4lrrRU3sc62N0mShVxmZSbxEsRB9XqF0XNwdfQfXhONWxRDypSafJS8SjwzZUmmDEKwugSlESa2oZQzRRo7rTr+9vyN00fug6aHXL/yHHY6cS0U+3VpFY5dqMzNtNJKnUZ7w8H4CeNohSdKFIfF0vypLUpXyo1u/aui/8jaaNWhFDJl0v6ikYZb44qnk26WrMk1gSG47JLE1ypL+gyJ9XLq3gN0j+ilnCnlbX6khBIkiquVB8XTrXOK1Nr4x42j2YpJFy9bWxspaVjbWGmlbWurjaXMGE6HcN6UPwAAEABJREFUWTjjhRmt5/C62HtmuBbtOjoQVjo3VsnK+bR4pDipU2r2nho1q4VeHolXOnfoXArKn3W8ONh9WrsM+88OR+KEVko27m7ft5pWHhnSaT+4LbpU0grPkllz07foUlErLHtW7Zt58vz2cvi2/b14ftIhaZqkchjVo1e/ClIQPydIkkgrvN+gytyfDtkLZNQKa9asMHnL1KxzBa3wbFmC3/yN2pXFqdsT4LC8HfoNq4keg6pjimMrHL8xDgOHVQ12sy/Y1EtOc/naDnJe5GjXW4PhrhODkTpl4IukXZ+qchyqY8b0gXtzURyi5jr4Zc1iR96c+o5poIg7DIkUe5gRQ/chdRThw5HMzpq89ZJV/HhavCPG1NTim+DQVg5fs70HLBV74+cvlhWHLo/Bis3dMHBUbfQYUBVjZzbDQeY326k54sbRflkpE9a9P/adHYakiq19lLySu/+4hnJZCLPth/rBQlEeiS9L3vRafMSrj/aw9rDWefY69K0eLG7Pvtr3X7Z8GbR4+g+pImWN4hXyaoVVqZpDDusyuJYctmlvnxC3BJIjGOmIMsGlrxxxEsZDrpzab5viZbLpY40Uv8IlswUDTGVujsLFMhqdvrV1yDem0YkZESEq86U9q6bOboyECYI/7BaWFug2uDb69K9oUGmTpkqMnv00vKscjuD2nfcGxY1IHa0iqV2KlM2FWrVyB5ZXrcbkoVvg8fk3v6b97Vdu6Y706TUClQewg0qlQp3mJeG4tA2kPb+Yt9a/dAXFSCgLMbOwQJnyodz3LM3SOl/bTpg0EQrkT8ViR95f2vpamaLu9w0uHL2Ds+eeySzNO5WXX0iyp44jaeok6Ni1jOy7aOYBuEXytk7RIrhoqw6pFoWKZpKc/FwiSHDRViHcI6wDu6kun3HBRT30UmenhpLlsutNzb5EZr3+IXkmsEuARs21P/EeEm9k+7fvqf0GjKz06eYaOb6OnFyAvz92briIxfOOw81ds2NBl4E1kEJnG2Q5ksIxYGw9xI9ryX0e33uJBQ6nuDusQ3y7+GjUwj4sNr3hydMmRS0DPh+mN7LC08zCHCMnNZC1y0PbL+PwYc1SrJFTmyB+vMC6UbQzh+9g/qwjePXqC+iaqEz1gqhdOw85tYhe1oULp9Xyo4uylXPRSS9lyJEWaYO0VSVDuVDiSHxvXrjrfTYunn2MAMV+2gmS2CJvnhRSNPmcI38GJIir/ZKeOW6PvBuHdVwb9Bqg0brkiApHr2G1EC9IA3324DXWr72qCI0cp5bg8vwe+IahpJMk0f6gAfmFl1weaHaHVAquRCnskCNbUp6s8luC3COEg1rthx7Nl6CLHtq+9aZWrFLlc/Br75+/ceqEZh8m+1C+msMj6Bx6Dq2FJHZxdHyj/jJjzrRo0654lGTUomNZre6N46TdGDN4O5xmHESHpkshfbjBysYaNetotlrWV5i8xbKhYaOCPMj3jw9G9t0UbJ8tHqjn0HNILdZtCh+2g8bV16qDnuQN8mrEust5cgc+xB7vPmPymL1yvLRZU6N0KY2GfuXkPfTqsAaL5h5B+8aLtb7a1LKTRsuQEihaJjusg+y1tI+b5F+6Yi4wk5t0qXUurdC2lHHKVc6txafv4sCWy3qfja6tl8PHTyO5irFyWQR1PenrU9Ln9sytLFGocDqtpGmH300brsl+9VuXRuYMGlOJHMAc9H2EppLJgikZU0btgK/OHnCMzaA/fZFJpVLp5TVTqQM8pBDPbxrBlSptcLVY4jP2fOfGCzlKwWKZIBWlaKlscuNdv6xRR2XmCDjsUiRGzhzJeArOd15h9w7NnuQ5CwR/q3BGPYeMOdOgTfuoER56stPyGj6pISx1vkmoxRCBi8o188mxfb29sUmxtfRLl7e4fv21HF4kFA1VZWaGUVMaQuomLWbdgkcu7nLc0BwZcjBsO5QIjSXEsPwlsqNuCDuSwogfadMDhlXnMWjzw3EDN+Hbd80uqtTNUz47R/bdkfdXc3vjgZs33/C4dChQPCts42lrKxSfwojWLzsjb35om8wOBfKlIu9gVKZiTtlv9ZIzsjtHgYxIkSR8Ql5OJMhRsrymN7Jp2Sm8ePU9KASwL5lFdkuORbMO4et3b35pwYRb36GBmHEPxWHA6LqyLe7w9iu4clVzHynYDHLSl7OUZgT3j5oymqlVZvIXB354BhaMUk2Q0Abx4luTM8L0wuUdvv305ekkT5sM0kdQiwd1E39//4GHjyJ3SLt4uewIeqHg/p3XeKT4ao65lVWwtwovnJ7D8EmNokx46MlO9ipboyAqlA9+A8kMEXDEsY2PbApD/avHH/DTy08rxaeumgmdadIl1gpTXtRtWQqFCqTmXvevPcHyJee525ADCWarcAhmFROWIyc3hCQsDckrJJ7ew2vL2vSuNWdx5qz2CzRHnsC6SfFfPNUWyq+ey+99mFlYInvOQM1N4i8dpPXT9akDt+DsqvmISFk9XT/LONYoWjxQw/P38cH2tRfw1TNwB1kVs8+WqaAROJRm+EiFUmUD0wnw88PDB++h7PHoE1yenz0xf+4JObvqjYshT67k8jU5CpXOiapBBvrfnr8wa/IB8g43JU+ZSI77548vvn3RKFZM44IsuF4qGkGlUiG0GxYG/CQWNbOf3Lsd9GZi6RYqGtgwkn3rztVnMFibVJmhZsPCqK1DVjojJiXL5ZCyx/3br/GB9f2/BN0AFKCvcchfSWWqF4wy4aHMR9dtwd5owyfU0/UO8zpH3nRauGTPkUJvnFRpkzBNV9J7gY/v5VtA5l/jdBQ1S05FyZyj0Lz+Ytlf6bCJHweDR2pG5t6/+Qw/A78NWLpaAVSskFWZnMFuEpYFI8FQTV3xVoqu+JtXGqEiFSZl6kSSk5+/ffnFz9Lhq861kj9VppTInDEwvuenb3jy7AuuXnwiRUW5SsHtXAWZ1hY/yD705MEbpv154/pVTY+lrJ44coLMkTV3Gq17gJ6T3Hm1NbvUmVNCGtl96fqOvbT88fDuWxY78J+ncEbEsTILvFAct606g8fPAnf8VZmZo8dAbVtX45Yl5d7U4tmH8NFdGytFUgY506VPLPN99viJAMWHHcwCgOdSKPWnP3toDLOpQ3nTSnEMPd+58VJmLcQM9MnSJZP7ycZ0E1Uqc8xY0g5zdCiejQJoJhxLlc0m50calzrAH4/Ym0XytA/DzqUrPF6//CRFjfJzy64VkSVTYKMZk2+NJsW0cKlRK4/estraxdXy//VL0zWSAj68/YKX7EX27etvKAdXpHA6J2EjicmTaaatVK5bBKlSaK6JRx8RtrRsRwozpo5xE8TFIIWwNCaulJ90zsYecuWUhxadysndHIknnvTtxiAP3X3pda+ppxLEitJsNFF6PdxiL2cyjl+7+FQKRs7CmZEssY18TQ6KQ2eiG1cCtb+rijilmG1Msk0Rjy5VrW+vdQ/Qc9IgyP4o8ZZgvRGpXPRSJ/9Hd4MUC3ZhFScO8utZ++nv64dZik+pqVRSKiwS/RWXHm6hb5BJ7GFRaoXgou8NKPnNEOCnEecsRNlFyJs/HfOJnP/t69qCqzgzDkr1NkZwGVKa9NnTIG2q+Jz1u/sXvH4bKIwf3Qv7rcIjsUNzNuybNXOg8Hhy/yUO7n/IfKP+b5skIXoPrByYETNuOk4/FOiOxKOZ1IcOStPfYHU3KILOiWxD5EUCqVW7kuQMlZp1LIesWZJwnqcPXuHAvgfcbcihc/9qbJQzUDjeOPsQFy9o7itD4uvjkUzWKdMnl7s6Ep+ZmeKFyDylujIn/7Mm4mfpoORXCqGbQTbcW5efylqpmbk5yihsTZSGMs6NoDjXFFoajQZKXXPiDw8pp0Hcv/2KJ+Hy4C2zv3EnP4T0YldqlJwxhEN/Zuuy0ZnEHQJriN6586WVw5RyibXXTzPXT0mZMUMtW72ePmaXQex5C6YLckX8dP/WS0i9iGysS1Olak6eqPfPX3ig+EoO9wztoA7AemawXKND3r6sOkHxSrI3SpATD5h9Swp5qLBzWcVlb5X8qSW2YOfGrYIeQHZn0nCwNOoSjDGSParULQzboHlVp/bfxKXLgTeWIdl4fPwGZzaCK5GHQntWxvfW+UiFhaW5Mjh0t06o692XWLf6suzbpF0ZxLEOPT1tbHfDcGxVaBz0pZ0AP3/MmLBXNpTLBTDScXDLJYaxRvjR4m1lEn+8Au1Lkp+lDlaWQSOGUjh9pYjc5paWKFkmCzk53bga2LH5+dVTy56rtHMlTpUEuXMm4/zUQ7h1PbDtn7Eu46dvGq1YGYczKw53rz2D7rNx7YpGNyE7WQlFue6z54Oi/2LlevlGYzKw1zMgE882HgYEDWRQHCkuuYluXQusI7lTZUiOdp1KkjPclL9QBjnugztvZLdKDRf2OpnAeosq+ZX3SKGV5FNElGOF00HAPGV9fIpuxhq1as285MT96y/wx08SLdwr1INa7Y854/dgpg55/WHVCIpZSmEQfRDUMBT0UKEO03Vodi7zIKPxmYO3cPGS5sameFFJUr6+3j6YbaRxc9OSk2hUebZMmzdc11tUdzf5PcXDE+pZjpG/aGbUaVQYFavlQeGimhuIRwg60NSH4X02Yuu6y7IASZQ8EeqEMdon1fHsoVu4cNE4bKW4ezZeYAJA21AeVCyDT+5vP2Hy2L3YtUkzz6hwmVzM6BwoPCihz58CtXVyE9E3HuksUfz42l29L59/8qA8RTLDNmiWv5fnTzxSDD5du6TpLpaqkAsWQaMMJZldNsiJV8z25PE1cLCMhBgtb+IJs0No87kunXwQ7Nk4cUwzFYhGJpPYBg66+f72gquLZnDhkcLOVYC1v67duNvgmkiaOA4rAfDhpRvW6HwTc/cG1ibOmjbpOrAGkiTSxodHNuBA5ox0GQO1cmK/dytQiJMbZrjPBBcQoMJt7sEOV84/gaQO03BkZBnoWdK4zYQUnYnMglro+hVNI5J/RImEYvGSmeVk7t3SDMe+f+4mj24Sg30Ydi56MJV9eooTXbRh6Um8fK15A0Zmvp/efYZyoCJ9xqTBkm/ZpQJmL26HReu7YtqcJsHCycP9tQdcH3uA5vncuq2Zq9e6SzkozB3EGowI25kKe0kwhlA8fn3/BYeZR0LhMCyItJPvnn9w8sBtfJMGbpj9ok3nsnICL3S2y06ZWnuaUIrUgcZ3KcLLZ4GCQDml4d6NF1pzqK5e0BjobZMlQoECqXj00oppEDevaLQXClTGoaVeKZIGChAKM4ZKKbqmrkyTUyoNDxU9kjgJ40Oa20bpp82SEu07lSInJ8dpB/DHR6MskCcNws2dohlJjJ8oPnoPqkJBRlP+gumhUgXeRd5M633i8kGTRgBuccFlpoY8WeQ9M8q+fqExRCvn+yCCvzs3g79dr18KNEBGMGk5ep4imeQ3HVi38oHiLUJvrkf338u8BYplhqWOvUcOZI6NS0/hRRQJD5Z8iKzQTG4AABAASURBVP8vbl+x2PFUiOERDaAb7MoFzQuDRr+yZNQ8gDTpVDm4obyhQ8p712bNBMUcBTOjqL3GPqEvzibC9lX4BPPSuYfh8dlLX7Lh8vvz2xsH992V49ZsXAxJgtYS3mRGdTmAOQoXy8SOgX/qdhUonD7wgh2/fvzC7pfvzAVmmNeMat8MMrLzAHa4zdKUJviyS9BIocrMDKXKZaNLTjd04ii1NJWZOcoqJqnyCAYeSKuTWCXDPBDo81DR2yKfIooX++DxDeSJtM63nmH/vvvEEowun7iPC5c0XdOmHcsjc0ZtYR8skh6PitUDe2QUdJdpW/7+GiGpVuEcF1xWqj/nQU85cTG6eNaVHQP/1esWDHREwvGuYmSRkvPx8sa9uxpBQn5hkspM73QIGvZt16Mi+g6qKifhw7pbrbpXxoCRtWWyTWAlh9NbZfTUhkiXzlb2kxwRER4tmGFfmWe6tJr0LW1s5LIUK5FRyk7r7Dh1P378Cpz3phUQiRc7N2u6Ryr20Eye1xJp0tgifsK4GDWjKZIrJjoe2i0r5CGW4MieG/ilmAvWlmldITF/df+KReEUzG+efsC6VZdCSjrc/jsV3UVa1tKsVTGe1q2LrnjvFtj9I48m7cvC3j49rGws0XNYbSiX5hzddxs0ckgG9PyKyaU3dLSn399/4p7Crktdv6z5MkAzuVSNm4opEJTvS+e3cFMI65DsXDRSSs+CLtVpUhQDRtVhZU9HyXFKnzWVfC/S/Vq1Rm7uLx3qtSiBJs3tUaRcblSvnjPIW405E/fxegZ56JzUmDt5vxxOAzaDR9fS4Qn90szcDFVr55eZTh2RLVlMTMHd1d3uARdc99yWsI6pSn7lXDyj6RMXtM+IlDrqsJyikY5Xj9/jy3eNsfPhrRf4beQGcCqV/ukQc5a0w8iJ9VG2vOatZRXHBt0HVNWiPDpzWpqzEa40qbV3gqBqzZ9+AJ4/NWUlP0OpYetSWnkq07ewsZbDihTR3ERS2q53XmDn9rAFhcQf3vOl4/dw7vxzOXqhUjlw4tZEXH8yDc1b2sv+ty444/RpTddGDtBx/GbdtyOHNDdYxTqFkUbPejuKFhFs50zcgz++mrcvpRcZRFrEI9fAbh6lR0uiSBunKQAL5hwjL05koF5/cBDuvpqNvgMqcT86eP34jZWLAzsuxZmtSpqy4Ov9h72cNd1o4iXSmhZRMBMaNi5I3pzcXrnhzQeNsCRPdUAArl/WtFfJCjn19haq6JkOQc/G7IWt0b1/FdgoRvpKV84j34v0nLTrVJqykilbnnSo36QIRrDnKrDTBpw/cgeXrrySefQ5XG49x4H9inuhrj2K2Qe/1/XFJb8ixTMjafLAZ5LMVkf3y6IJagScBiYEcMFFzGqoj9OZ6NwJZ7h9CFR5zZgtqmb9QuQdYaIuyt3br+V0IrubKCccCQ7lCEkkJGdwEneZPcTwUTaDkw3OyEZLh/dYg4cPPwYPC/J57vIOA3tskN+eQd4hnpRai7mlBVp1KKWX99Y1TVdCL0OInmrc0tFEQmQ1NoDhsWvLNTlW8nTJUK1GLn69Z/15bAxhoIMYfJhmP7zXOrx9H2jIV86Wd77zEr+8g+/Oek0xxYG6nK07aITGDR0NjfIguqqIkyCxLQoVSkPeUUoFSmRH3qB1nAF+fpirsGGFljHZwHyCXjAqlQpDJ9QDO4UWRQ6r17iI7L59/SWTRUqTgvkxCtQILjPVDvIg8mNDzTs2XiEnp069KsImjiV3G3q4d+M59u24weml4tuBe7dc5X4UduKoZm7Uh9efZH8K+6kYsr9+wVUrjML10dMnmjfm4wdvQo3z9VvgiI1Un0d3Xmnxe/6QtK1ADjJkKvP8pljPphum5NN1v3geOPM4MFXA66eXVr5377yVgvjZh72xlWncuaUZFv7q4akV9/FjpjjzWIGHxw/faoV/C1prFhgKfPvkida1/+NLMx7cewev3z7w8fbFk0fvsGDGATSr6QB3ne1ITh++K6d54ugjKSl+vnPJFZvWXZHDreJYg97Uzndfy35UF88fmqF9iqjbVspy0qoKiiORrrZ1/+YLrbS99AgJyoPI39dXi/f6VW2b64Ht17XCk6UKtM3QW3/K4E3o22UdLp5/Ck9PL9BuJh+ZPXjvlitoUnU2jitG7r5/+SGns2W95jmiMkikW68j++/Icfbv0q9xXzz1SOYhPBIkiodvnzV5kV9IdEhhw6OdQA7sDHw29fFfVWh2379q0v9v0l64PtHcvx/fftYqz+vXX6Xq4f2Lj5jJBl+k9J+/+o7MmRLL4SE5UqWxQ71mReXgg7tvym6o1d4qK9+95CELrscfHa8zDxmx7RsuQTKIkdrWvF1pFmz4f/f6ixjeewOnK5dfyBGP7r7O/SjsvqKf/5AJOvKT6NNnjWBZu/CEHEcK13c+ffqxnM/uDZr89fE+fKgYpWCxDu+4ppXHR53lCif23dQKfxf0dmVRcWLfLa0wfflJfocPalRoivvd47tW3F3bb5G3TL+ZPUSKS+dtm2/IYWTvIT+JTp3U2CaJ6eR+7XK9eRd8NjPNU1q94ASasoevcKZhKJBhKOpVnI2F807gl+LlQekRzR2/Sy7vjMkHyUsmNevO0D5WUnmmjt/PVHtAF9sPbr/kOOQ4oVPOt+8CNRcK27HmnJzf8N4b8eO39prKPZu02/nbj5Btg37MCD886J6k8/o1mvlnlNd3j2+KvDZgzYqL5B1EalA5uzRZgOLZRiJf2sGoWGQSRvTfgidsZDWIiZ8cJu2R09m9Q36keJh08P75W+ahsijp7JknEpvW+cNLd604J0+44t2zj1p+ynSU7jHDd8lp/fj8HUN7BT6bSh7J7TT3uMz7/NFbOf2VS5kpXA4BHrIuoRSHztevvVaEApuWn5bjUviz51+0wvVddOtXBVZWFjzo+7ff2K3QgqFS7XJ5t5BLTllwcU6olwSewdSz7zh5+L50CdK64sazlq9N3fHJPfhDqiyzh2LPKaV/VLs9ImEpRFSXUaQfuxEI89lw07w4ohOJNOkTo1Gr4nKWa5ee4b0AyUOlxlLJrSW4zNR+m9RQf5MCF/93jGlnan6ZPKUtH4HgFzHg4BGW4PpLAiSscsUAaGNDEf/pOnwK46X9mT07AYGPfbThRPavCbOaaWlb61eck/NnJsgHzh6OssqnJbgeeSz6qVZhscTt8vAdtqy9KF2ideeyyF84g3xtao4FU/bAPssITtdvvgu1eAumKnhvhM4bakJGBp45eJOXj8q5cvklI2MLdoFA+BDw+uop33c9Oq4LNZHf3zxRLGvgc9Sj49pQeSMrsE5jeygn7S6aexQ/FdtssTHC2SwvWZxqCS4WAD8f75lMzZJnoP7HRhHcPgQqYTTCOM2xJRInCVzATPymRD5/fPHrpzengDBeGb4+fpyP+CVbXnTUxd8vQM7Xxyf4aFN0lEHk8Q8iwFQWuteJdHe00IcG8RF5eYVsM9QXLzx+mbImB+2vJsW9e/MVNq48L12CGUrvObvbbdB4AMEE1/Ovy76rYDYBQb+fP7y5IS8gaOZqluwpMX9NZ8SJo5nIGcQqTgIBgYBAwCgEkqVIiMUbusEuceCOHyQsh/VeLw8MUmIqM7PBNHeL3BKZSQ7FGc4e75aoob4j+V2/9BROMw9Ll6BlD3OXtpP7o3KAcAgEBAICAQMRSGQXF0s2dkOGTEl5DOoljR6wBcolh0zd2uHsxoa4OYfmoFdwAdv9zQLMOqsBWU9c6ngcB3drhuppLdHK7T1hp/MRUk3SwiUQEAgIBPQjkJl1DzcfHADlnltk1zq6X9aXmMxSf1IHBPTXl0IIggtw/uRwS6VWj1NGGtF3o9YUCdpdYduRQciWK5WSTbgFAgIBgUCICJSukBObmNDKmCW5zLNmyRksnHNEvmYONVRm3V0/LdC7mDlEwcUiwsUj8SxVgGovuYlotvDArmtw4tA9uuSUNn0SkPDq2KsizM1DTY7zi8PfQUDkKhD42wjY2Fhi+MQGWLa5O2wTxZWLQ0Jr5vg98nWgQz3Pxd1BM2s20FM+hiFpJgRY+6EDG2WUZ6L6+vpjULe12LTqAqQfFWjY+PpYv7cvsmRPIXmLs0BAICAQ4AhQ72z3qaHo0KMCaHYCeZJNa9aEvZg1IZjQOpLSPfFw4gmJwhBcwJ1vDt/8zNWVAwIC5IWFJLwmj9yBsYO2sKH9P3LahYpmwr6zIzB3STvkicT96uUMhEMgIBCIUQiULJsdK7b25EqNsmtIk2C7t1qK1YtPQ63WVEkN9THvuIkbnsEE7bVdGhbuClNwEdfTj/M9AixQEQHqq3QtES3EblBxFq4odnQkaVqrYWFsPzaYjxjUbVwEutvdSvHFWSAgEIgAAiYaNUmyBGjRvjTI+L5qRy+tTRVpwfq+7ddRt/wMXDit2T6LqhIA7PplZd7g5csJmoXKFKCHDBJcFI+El5nKr4papdpG1xK9ff0ZnZoswsCua/FM8aENlQooXyU3Zi1qiwsPJmPB2s6o36woaPW3FNcUz1RuC0tzJLKLi9Rp7ZArX1oULZmF16VeE3vUa2LPP9hAKi9Rr8HVMXhM3RBpwKjaXD0m3uasMes1CUyDsKF9h7KzgY0UqWxB3W0S+qaIiShTIAJmZmag+UbpMyZFvoLp+Uxvmu1dpVY+fl/Ua2KPtl3L8fbu1KuS3nuix8BqPJzuh8atisvxyrFnhdIiwzXdcxmzJAMts6N70cyMPUww3Z9KpUImNkrYskNprN7RG2fvTsT4WU1R0D6jVqFpO6N2DRaAvlOg831KNVSYkdrdrvnbt/MM2trWTCvlMC5oSZCrm0MLNdTDGcn7vpAUPbLvNuqVn4kBXdZAd6tfa2aUq1wjH2bMb41Tt8bj5M3xmM0EWgtWUVpClCBhnDByjniwtbUF0mVIwoVQvab2aN+9PAYwoTJ5bnOQUN10oD+OXBmNa09m4P7bubjsMo2Xc9eJIVi3py/XHmcubAOiKfNagIyMRH2H1USXvpVDpO79q8q8E1hjUnwimr+yYV8/7D0zHGfuTMTtV7Nx88UsnLgxDlSW/5a157OJ6QGoyx6IoqWyghah0u6QEUdDpBAMASYb6EVFHyluwF6wXVmbjp7WGE6rOmHLoYH8Xrj1ciYuOU/F0atjsO3oICzf0oPT/NWd+X1B7TpqSiPe3kPH19N7T/QfUYuH070zZV5LOd7Sjd14Wiu29gDdc4cvjeYCgO7FW+y+uPp4Oshv4/7+fAI4revrN7wW6KtENesXQiFmpqHyW1iE/oWlYPUOhwd9i8KevcxJ+M5f3QkXH07BoYujMG5mU5Qomy3YIN2ls67o1HQRWtd1xA2dLanVUH9hXcXmLm6OI88g9O4hFD+jBFdQPLWru9MslcrcHircCPLjp4AANWgeRpOqc9Gt5VK+V88PxXojzsQOBHAd1oUczyq69fBAJiym4/z9SUxA9AGxU2bJAAAQAElEQVQ1CL2VWncqyzW0yjXz8UahhgmJSpXPgep1C6JZ25J8R8ch4+ph4pzmoA897GSC54rrNCYY5uDYtbEsj76YuaANRkxqCBIqTdqUBAlVSjtDpmR/tVtLWhd9nKQQuwnpZmzXrTzoAZjFBOa63X1w4vo43H45i98kVLdhE+qjQfNiyJk3DSyDtgJh8Ip/KAjQS7JwsUxMay6OQWPq8JfWvrPDGa6zuXBavbM3prMX7CCmRdNHM2gL4QJFMnDt29raMpSUoy6IXvwJbeOAtDAqexX2TDRvXwo9B1XD6KmNQC85etmRQnCPvXTPsWeJBOuCNZ0xdkYTDBhZG517V0JT9nxUrpkPxdhLkO6xkIgM6cTXqEVxrkH2Zr2KqQ4tQV0/epZIUK1nL3MSvlVq5Ye+uZxkw9q85iKa15yHzs0W4/I5zZZTGqQC9pkFmOV19XDcrvEzzBUewcVTdnGbdz+f2/sSgGqwWq3W3mAJwPlTznwvnvL5x2FglzU4duAuvn/9zUL0/2nPr6Ils4IahN5KY6Y3BmloBD41Smi0cltPOKzowIXVgKBGasYaqWK1PHyCmy0bemXarP6Mw/D18wvAH29ffHj3Fe/ffgV1jR/ceQOiW9de4NzJR5wO772N3VuvaRFtoiaFX7/8lMeheG9ffQapyj4+odof9ZaM9ioitZzq1rFnRUx3aoXdJ4fixrMZ2HNqGKY5tkST1iWQLWdKefRGb0L/gCdNz6FBInoJzlncDieZNksPHmktpO107VuFv7Sy5UzFu+ow8kf3xWePH3j1wkNuW7L38jY/8UjrXpDujaPsOeDh7L6hr17R/UD07s0Xfn99/PCN32/SEjsjiwS6z5MlT8i7spWZkGrVsYz8Mp/EXuYLmDBby16Cm1gPIySi2QHEN5XdS6RB9mG9ikYti6OgfUataQy6ZXP/+B27Nl/lSkvFwhMwafh2aH1WLCgC02/cWDlbuLjPb+D8yeFDkLdRJzOjuHWYt2O7v4u7w39QB2SHCk5QQzPEGMTr5eWDI/vvoH/n1SiVZwzqV5iJiaxCB3bdxHvWWEzoBXFG/YmppHwU9PkTN1w5/xiH9tzChhXn4DD9IGaM241xg7eid/sVaFnbAdVLTIF9luEokmkYCmYYikqFJ6JykYmoWnQymlafy4lU3+6tloFoULe1GNVvkxbR5mkURtSuwQIeh+JWLTYZJXONRqGMw3gedN2k2lx0bLIIA5iQnzp6F5Y5ncDebdd5OV88c4fPn9CFnBXTuHLkSY2G7C05+b8WfHSX3ryzF7cF3XSkyUU9wn83B5VKhfyF0oO676u29wJ1r3YcHwx6CdZuVBip0yWGWRj2Iq/fPnjs/IG/eHduuoIl845h8ogd6NNhJdo3XIAGbDCK7gO6N+i+KJN3LGqUmCq3bcfGC/n90L31Mq17Qbo3BrDngO4HolZ1HOV4Vewn8furYsEJ/H4rnHk4SuQYhVqlp6FNPSf+/ND9OWviXj5Rc9PqCziy7w7ver167gH6hFd0ou/PXujP2XNEA3SjB2zmz0sFVnZyk9JCcz6h81MDtEXqeD8/mxzObo5bWTDzYsdw/CMkuKT8aHari5tjf5ValYkJhylQqz9JYcozvUXoptjCVMihPdejMmssenjrMdtYv06r+NdBaMdD0s6oL+zy4B1ft/T922+ERrQ5H4FIcc4ce4j9O25g46rzXCDRDUOqap2y01E063AuKGqXmc6FxODu60BCYqnDcaxdehbbN1wGfVHkzo2XPN9fP/8gPFqRss6huQkPyoM0sId333AhdXT/HS5M5009gBF9N/Jy1io1DYWYAKWbm7rgU0btxLplZ/moDL2pQxL+SZImQJ1GRTDVoSW3nR2+PBpjpzdBSTZETdpIaGWLKWE2caxQoWoekLA+y4zCW48MAg2YlCyXHfHiW+utBn/onrrh7PFHWLXoNMYP2YYOjRaChEZhhjO9XAnnMQO3wHHGIZCQOHn4Pq5degrXR++5ZkTtpjfxSPIkbY7u+RdP3XHz6nPQM0H352pW3gWzj3BhOrDrGrStPx81Sk4FPUck6BpWms0FJ5V94ZwjoO4aLdU7d9IZ1EOg9L58+hnq8yTl++DOa1y9+ITnTc/srAl70bPN8qD8hqI2e45oStQupmW9fvGJPfYhyCE1XoD1zP74qDK7uDtOev515ndE8BcpgksqA6l9rh6OY808EqcJUKtqqaFeD6hD3U6RGuiJywccP3gPKxacxKj+m/jbhRqkYeXZXJJTg4RG5Vh3lECkOD3bLsew3hswZeROkEAiFf3SWVc24unGtS2prDHtTEKOhBS9zWjLj+ljd6NriyUgYVYs20i0bTAfdGOdYA8YdV/01S9j5mRo1akMaIj63L1JXKCVq5w7BtnHAmtlzQZ7ajKDNBnOLztPweINXXn3OFmKhIEMOseP779x7WTS8B1Mw/kPRbONQO3S09GjzTLMnrgX29Zf4g/oxw+B2zfpRI8xlyRwXB6+46YL0hZJwE1ivZshPdYxYbaUG8dJgyvNej6hPU8URnxNq//HBTr1liaydFYvPo0zxx+CNDyayxkGMO+hUs8PUKvLunjYZXVhPbOX3xwiDeBIFVxSRR5hgs9jD4fDru5O7X5amadQQd0IKtV8JpLvM0EWIPGZ6pm9N3yhhkcAAp5CRQMQAUdZWTepoVrPNEoH5p6rUmOERKxe/ZjW00kfMd4exMfiTmZ1/4+lt5q51xOx6x0sn9Ms/n3G914NtR87G/2nrYduXH7GJ/P1ZV2asvnG8bchdS3IzkYPrm6iNDJEXcilm7qBBkYmsdHVPAXS6bKZzDVNCyhTMScbWGnNp9f8t6w9//YeaVzKQrI2wEvWddrJtICRrOtevfgU1s2fANJONq+5wGxRr7W2A1bGDcPNmodMIep3zHEHAeoTanXAVmpHogColrH2/I/RBN7ealVntVodwj2hGkw8RKztR7I4/6nUKkdKR61SbwP4/Xab3RsvWF7f1NBsdhBGGf9aMJWRlfUao1lmarNyLu526VzcnPo99nC6AEwIiOyCRYngUhaS5mU4uzvtdnFz6Ofi4ZTf3Mo8mcpMVUetwkxW2cPqANUrJX9UuRmgPuwmecnO5xmtZzfFNJVKNVANVRsVUE0NFICZKpONj8rO1d3RysXDMflj9/nZXNwci7q4z6/h4u7Y2tXdoZ2rh+NA5h7i7OE4UyIXD6f5rh5Oq/UR411KfCzuOBd3p8EsvU6ulA4jF3enpi4ejpVY/PyML00q98Rx1AH+adhDYc/wqc9u5j5M0M2g8gaocQVMmBqCD3tg8JzZH6hrQXa2ioUmoG65GaD1YDevPEcAS0yZjm2iuGjKRld3HBuMXczQT1pZgmiYoqIsQ0huKhuNMp9l3UCaflCvadFgI7+ktR8/dI+v5KC61mRdpzHM7rKHDZa8fvmJNXtIqWv8GWa/GM6P1VAdY5ivVkE1Tg20ZSaxEmqVZWYfXy871lY2rM3Suro7FXL55FTV1WN+C1fWjkSP3R26u1D7ujtN5O3t4bDKNcR7wuE/4iFibT+D4jl7OAxwpbTcnJq7BN5vhV08HDOzvNj9+D4O3ZfmarNsCFDbB7DejApoz0o/hJ1nQ40tAez+UKsD3sCg2rKYEfv7M2yeqALUe1ky49UqVWVrlSUrp1NxVt7hjzzmnY8KYcXykv9RLrjknIIcD9/O++L80eGgq5vjCFd3x1qunxwymql9E6hU6nzshqmrhqoXYx2vBhax8051QMAeTgCT3KC9jnUo4CgPV6tXBKiwgMWZxLSi/iy9lqxRq7FzPljGTcoAtXHxcMrEzuUYtWM3xWhnNwcHV3eHjc7ujsdd3R3vuXx0eHknEtVZVhaj/mcwwY/bCz853WT47GM380Im6EZSeR97OJZkZU7ORjltA8xQDCpVK5b4eJUK21VqtbMaoWtrT10/ghaztqnvhIpMkE0ctp0PUfsHbRDJ0uL/XHnTcDsYCYqJbBSK5o7xgGg+0GDCKDbUf+bORPQfUQuJdXbd9WYjvdQtJlspdX36dVwFMhS7BX0PNKTiqqH2CQgIeMjCN0GtGgVVQD1/lVkWVw+nBAznHK7uDtUZ5p2c3R0mu7o7bnjk5njV1W3Oi+dfl0XYLsPyDOd/uz/dlw895j11YffGYw+Hw87ujutc3B3nsvMwFw/Hlo/Z/eHqMT+9i7uTuZq9/MzUAYVVanVt9hy1ZVrcAJUaU1jmSxmtUbNnip1PMdJ5lkDXpyicCGpsYffZfBZ/DHuOutLzZIGArH4JA+K5ujtmd/7k1ICVYZKrm8Ope25zgs0sYOkb8g8XT7QLLn2lpImtzm5OD9gNc8DV3WExB8PdsTc7N3H9NL8hJ3fHsuy6dHCaX4OHezh1fezm2JeFj3f1cHRi6W1hjXqcnR+4vJv+meXL2pAdY/j/6Zf5no8/Ol53cXPYzOo6ydnNsZmzh1Nuc7WfHd1YUGEa1AFnWDU9Gen9u7Nh6y1rL4ImBZZj3UoaoHjs/F6LN05cKz4v7vCl0aBuZKo0dlrhUXWRMUsyPjmZJnm27VIONnG05049YAbj8UO3oSwbzevLusU0Oh2aoZy9xD6zhj+sVqnGIMCswi8r80SPP83Py7Br7eLhMN3Fbf7+J27znrP6MDZ2jPl/teunBe8fecy/ze6LQ65M+Lq6OTk6eziOZXXuwagjPS/sXJmRnufJsTKFE7kwgeji5tDP1c1pKnuOVtDz9MB9/rOnT+f/+dswmYTg+tsgxIb8ufBnmqOLm+NoF4/5FVO62yVhb8l87MHtz+p3BGq1NzsH+3/5/JOPYtavMAs0PE9TMLwV+4xbWprzbuShS6P4EpaEtnGCpREZHrS+jaYt7DszHHUaF4G5uebW9PzuhfXLz6ERG6whg/G2dZdAdj19+arV6l+s23SAaVY91QHI6ephl5w9vLVc3Rymunyad5ZMF/riCb+YhYDm7ohZ5RalDQOBM6zbyd6SD1yZ9snerDXN4JeMRWmi5gZl/GTuYH+aEDmi70aULzAO86YdwLevGu3fho3kdelbGaQJte9eIdK27Y4bzxpkwzrMBCNNFFWuAHj/9iufqlA231hMG7MLzg/eBSsz91CrX0INpwBm+/G3VSd57OFY19XdaYnrJ0fXqLa18PzFIdoREIIr2iE3KsNIYyaNzMXdcacrMyjHt/BKwRJuwmgne+CDqf2k4SxzPMGnWjhMO4hvXzQCLJFdPIyY1AD7zg7n88FYGuH+V6yeF/tZOmTDUg4GkMCawLqDNUpM4VMV9E2+VTPNSs1Gec1U6iouHh+yung49n/MbD+m0I0JNyAiosEICMFlMFSxh/Hm+2W/SYgxagIrvzSsG9mPCbB7ujUk29FSx+OoUnQynGYe0ppGkCFzMqzc3osvObJNFFc3aqjX1C10WtURi9Z14bPZJeYfnl58QnANNiq4lXUHg88VUjOlCofMcYopLwAABItJREFU1Orm1mZWKVzdHdo9cnM6Sd9IkNIQ538DASG4/o12DrGWLu8WfnbxcJrPNJYCgKoUaTFqnXlDv356Y/F/x/jcsBOHNPJNxUYDaJH37lNDUbxMNhjyq1AtD/Yw/qq1WXaKCPt33uCTQmkJFn3zUhHERvhp/lTAcn9zs7yubo61H3k4bYvuUSyt8oiLv46AEFx/vQlMpwAu7g6XSYsJUJnlZIb9VboCjBaa9+24CrQO783LT3LBU7ERx1VM++o3vBZCWgtoZW3Bp1ksWtcVtKBeivzs8Ud0aLwQw3ptgIe79kAodQehUs338w/I6uI+v9uTDw7OUryYfBZljzgCQnBFHMNYlwJND2CG/c7+CMjFKreGqTwB7Cz/z514hPpsFHL98rOsl8nEGwshgUXbrNAkUTudOVcZWLdy0/7+fLkRaWmMHTR/bJnjcTSoNBtXFTvoUhhL1Ispc7P9zKwyu7Dh+Kdf5r/l/uIgEAhCQAiuICDEKTgCT93nP3Nxd+xopjYrggD1CSWHl5cPpo3ZDVrATpqYFFaqfA5sPzqI7xxLfiXKZseWQwOgXE708pk7Xxw8jxn+g+0ioMZufzPzvM7ujsOeuc1xpzQECQR0ERCCSxcRcR0MgUceDndcPjlVVavRTA31ByXD5XOP0aDiLL4Fj+RPs9437uuHcTOaYNmmbkhkF48Hsa4fNq++gMZV54KmXnBP6aBWv1CrzWoyW1sj0vgkb3EWCOhDwOQEl75CCj/TQMDVw3G7r693LlUAlii7j57fvUDzv6YzDSwgILBXSTPvW3YsA2leFm0PNKr/ZkwasQO/f2nNwPCnbmE8y8R5XT3mHTGNmopSmDoCQnCZeguZWPmef1323fmTY0+1yqwqs269VhZvHbN5Dey6FrrTGLx++6B3uxWgRc9KfpVa7QyoylK38Ob7CSFvjwvxEwhoIyAElzYe4spABFzdHE6pLP0Kq1U4pIxCG951broIpIWRv4ebJ98r7MJpF7qUSa1Wr1DBr5gLG8mUPYVDIGAgAkJwGQiUYAuOAM0BYwKsDguZy0j+X7/8jBntF8H5/lu0qDUPD+++kcOYw5/Zyvq7ejh1pdn87Fr8BQJGIyAEl9GQiQjaCKjULu6OQwBVd2a490PQ78GdN9wI//7t1yAfdlLjj0qN1sxW5sSuxF8gEG4EhOAKN3QiohIBF3eHZWYq85rMz5MR/7PuID/zA22CqFJXcvZw3MqvxUEgEAEEhOCKAHgiqjYCzm7zTgBqLeFFHKxr+MZCFVDSxd2JNqojL0ExHoG/WwEhuP4u/rEu90DhpBBeavUnC/hWeuA+/1msq6yo0F9DQAiuvwZ97M1YFl5q9UszmFV96LHoaeytrajZ30BACK6/gfo/kCcJL7NkH3I88nC48w9UV1QxmhEQgitKABeJEgKPHm33obMggUBkIyAEV2QjKtITCAgEohwBIbiiHGKRgUBAIBDZCAjBFdmIivRiKwKiXiaEgBBcJtQYoigCAYGAYQgIwWUYToJLICAQMCEEhOAyocYQRREICAQMQ+B/AAAA///KuLZIAAAABklEQVQDAP4YxaHVskhHAAAAAElFTkSuQmCC"/>
          <p:cNvSpPr>
            <a:spLocks noChangeAspect="1" noChangeArrowheads="1"/>
          </p:cNvSpPr>
          <p:nvPr/>
        </p:nvSpPr>
        <p:spPr bwMode="auto">
          <a:xfrm>
            <a:off x="307975" y="-487363"/>
            <a:ext cx="1076325" cy="1333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68" y="116632"/>
            <a:ext cx="1168102" cy="136237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526" y="3524812"/>
            <a:ext cx="4228944"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8508"/>
            <a:ext cx="4978945" cy="311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Овал 6"/>
          <p:cNvSpPr/>
          <p:nvPr/>
        </p:nvSpPr>
        <p:spPr>
          <a:xfrm>
            <a:off x="151996" y="1290463"/>
            <a:ext cx="8740484" cy="2234349"/>
          </a:xfrm>
          <a:prstGeom prst="ellipse">
            <a:avLst/>
          </a:prstGeom>
          <a:solidFill>
            <a:srgbClr val="92D05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800" b="1" dirty="0">
                <a:solidFill>
                  <a:prstClr val="black"/>
                </a:solidFill>
                <a:latin typeface="Times New Roman" pitchFamily="18" charset="0"/>
                <a:cs typeface="Times New Roman" pitchFamily="18" charset="0"/>
              </a:rPr>
              <a:t>Сестринский уход </a:t>
            </a:r>
            <a:r>
              <a:rPr lang="ru-RU" sz="2800" b="1" dirty="0" smtClean="0">
                <a:solidFill>
                  <a:prstClr val="black"/>
                </a:solidFill>
                <a:latin typeface="Times New Roman" pitchFamily="18" charset="0"/>
                <a:cs typeface="Times New Roman" pitchFamily="18" charset="0"/>
              </a:rPr>
              <a:t>за пациентами </a:t>
            </a:r>
            <a:r>
              <a:rPr lang="ru-RU" sz="2800" b="1" dirty="0">
                <a:solidFill>
                  <a:prstClr val="black"/>
                </a:solidFill>
                <a:latin typeface="Times New Roman" pitchFamily="18" charset="0"/>
                <a:cs typeface="Times New Roman" pitchFamily="18" charset="0"/>
              </a:rPr>
              <a:t>с ограничениями </a:t>
            </a:r>
          </a:p>
          <a:p>
            <a:pPr lvl="0" algn="ctr"/>
            <a:r>
              <a:rPr lang="ru-RU" sz="2800" b="1" dirty="0">
                <a:solidFill>
                  <a:prstClr val="black"/>
                </a:solidFill>
                <a:latin typeface="Times New Roman" pitchFamily="18" charset="0"/>
                <a:cs typeface="Times New Roman" pitchFamily="18" charset="0"/>
              </a:rPr>
              <a:t>жизнедеятельности, профилактика пролежней, пневмоний, контрактур</a:t>
            </a:r>
            <a:endParaRPr lang="ru-RU"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91055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6632"/>
            <a:ext cx="7848872"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Современные принципы ухода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538" y="2060848"/>
            <a:ext cx="3590925"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917" y="1089248"/>
            <a:ext cx="193198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052736"/>
            <a:ext cx="17319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5373216"/>
            <a:ext cx="2689225"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5310588"/>
            <a:ext cx="200025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5042585"/>
            <a:ext cx="19018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Двойная стрелка влево/вправо 2"/>
          <p:cNvSpPr/>
          <p:nvPr/>
        </p:nvSpPr>
        <p:spPr>
          <a:xfrm rot="1389751">
            <a:off x="2010680" y="1637272"/>
            <a:ext cx="1139973" cy="5404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47898">
            <a:off x="6286201" y="3945939"/>
            <a:ext cx="1401500" cy="100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839265">
            <a:off x="903268" y="4289099"/>
            <a:ext cx="216805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881449">
            <a:off x="4178247" y="4336864"/>
            <a:ext cx="10795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66065">
            <a:off x="6130220" y="1400529"/>
            <a:ext cx="96562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22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352928"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Стадии развития пролежней</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323528" y="896526"/>
            <a:ext cx="8640960" cy="3147015"/>
          </a:xfrm>
          <a:prstGeom prst="rect">
            <a:avLst/>
          </a:prstGeom>
        </p:spPr>
        <p:txBody>
          <a:bodyPr wrap="square">
            <a:spAutoFit/>
          </a:bodyPr>
          <a:lstStyle/>
          <a:p>
            <a:pPr marL="365760" marR="0" lvl="0" indent="-256032" defTabSz="914400" eaLnBrk="1" fontAlgn="auto" latinLnBrk="0" hangingPunct="1">
              <a:lnSpc>
                <a:spcPct val="100000"/>
              </a:lnSpc>
              <a:spcBef>
                <a:spcPts val="300"/>
              </a:spcBef>
              <a:spcAft>
                <a:spcPts val="0"/>
              </a:spcAft>
              <a:buClr>
                <a:srgbClr val="9BBB59"/>
              </a:buClr>
              <a:buSzTx/>
              <a:buFontTx/>
              <a:buNone/>
              <a:tabLst/>
              <a:defRPr/>
            </a:pPr>
            <a:r>
              <a:rPr kumimoji="0" lang="ru-RU" sz="2800" b="0" i="0" u="none" strike="noStrike" kern="0" cap="none" spc="0" normalizeH="0" baseline="0" noProof="0" dirty="0" smtClean="0">
                <a:ln>
                  <a:noFill/>
                </a:ln>
                <a:solidFill>
                  <a:srgbClr val="FF0000"/>
                </a:solidFill>
                <a:effectLst/>
                <a:uLnTx/>
                <a:uFillTx/>
                <a:latin typeface="Georgia"/>
              </a:rPr>
              <a:t>Важно! </a:t>
            </a:r>
            <a:r>
              <a:rPr kumimoji="0" lang="ru-RU" sz="2800" b="0" i="0" u="none" strike="noStrike" kern="0" cap="none" spc="0" normalizeH="0" baseline="0" noProof="0" dirty="0" smtClean="0">
                <a:ln>
                  <a:noFill/>
                </a:ln>
                <a:solidFill>
                  <a:prstClr val="black"/>
                </a:solidFill>
                <a:effectLst/>
                <a:uLnTx/>
                <a:uFillTx/>
                <a:latin typeface="Georgia"/>
              </a:rPr>
              <a:t>Образованию пролежней предшествует местное покраснение кожи, которое при диаскопии (слегка придавить это покраснение предметным стеклом) сменяется побледнением.</a:t>
            </a:r>
          </a:p>
          <a:p>
            <a:pPr marL="365760" marR="0" lvl="0" indent="-256032" defTabSz="914400" eaLnBrk="1" fontAlgn="auto" latinLnBrk="0" hangingPunct="1">
              <a:lnSpc>
                <a:spcPct val="100000"/>
              </a:lnSpc>
              <a:spcBef>
                <a:spcPts val="300"/>
              </a:spcBef>
              <a:spcAft>
                <a:spcPts val="0"/>
              </a:spcAft>
              <a:buClr>
                <a:srgbClr val="9BBB59"/>
              </a:buClr>
              <a:buSzTx/>
              <a:buFontTx/>
              <a:buNone/>
              <a:tabLst/>
              <a:defRPr/>
            </a:pPr>
            <a:r>
              <a:rPr kumimoji="0" lang="en-US" sz="2800" b="0" i="0" u="none" strike="noStrike" kern="0" cap="none" spc="0" normalizeH="0" baseline="0" noProof="0" dirty="0" smtClean="0">
                <a:ln>
                  <a:noFill/>
                </a:ln>
                <a:solidFill>
                  <a:srgbClr val="FF0000"/>
                </a:solidFill>
                <a:effectLst/>
                <a:uLnTx/>
                <a:uFillTx/>
                <a:latin typeface="Georgia"/>
              </a:rPr>
              <a:t>I</a:t>
            </a:r>
            <a:r>
              <a:rPr kumimoji="0" lang="ru-RU" sz="2800" b="0" i="0" u="none" strike="noStrike" kern="0" cap="none" spc="0" normalizeH="0" baseline="0" noProof="0" dirty="0" smtClean="0">
                <a:ln>
                  <a:noFill/>
                </a:ln>
                <a:solidFill>
                  <a:srgbClr val="FF0000"/>
                </a:solidFill>
                <a:effectLst/>
                <a:uLnTx/>
                <a:uFillTx/>
                <a:latin typeface="Georgia"/>
              </a:rPr>
              <a:t> стадия: </a:t>
            </a:r>
            <a:r>
              <a:rPr kumimoji="0" lang="ru-RU" sz="2800" b="0" i="0" u="none" strike="noStrike" kern="0" cap="none" spc="0" normalizeH="0" baseline="0" noProof="0" dirty="0" smtClean="0">
                <a:ln>
                  <a:noFill/>
                </a:ln>
                <a:solidFill>
                  <a:prstClr val="black"/>
                </a:solidFill>
                <a:effectLst/>
                <a:uLnTx/>
                <a:uFillTx/>
                <a:latin typeface="Georgia"/>
              </a:rPr>
              <a:t>появление бледного участка кожи или эритемы (покраснение кожи), не исчезающее при диаскопии. Целостность кожи не нарушена.</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2024"/>
            <a:ext cx="3960440" cy="281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043542"/>
            <a:ext cx="3672408" cy="269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360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1313" y="160041"/>
            <a:ext cx="419377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effectLst/>
                <a:uLnTx/>
                <a:uFillTx/>
                <a:latin typeface="Times New Roman" pitchFamily="18" charset="0"/>
                <a:ea typeface="+mj-ea"/>
                <a:cs typeface="Times New Roman" pitchFamily="18" charset="0"/>
              </a:rPr>
              <a:t>Стадии развития пролежней</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7" y="1376609"/>
            <a:ext cx="4071937" cy="457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103624" y="621706"/>
            <a:ext cx="4964185" cy="6063198"/>
          </a:xfrm>
          <a:prstGeom prst="rect">
            <a:avLst/>
          </a:prstGeom>
        </p:spPr>
        <p:txBody>
          <a:bodyPr wrap="square">
            <a:spAutoFit/>
          </a:bodyPr>
          <a:lstStyle/>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en-US" sz="1800" b="0" i="0" u="none" strike="noStrike" kern="0" cap="none" spc="0" normalizeH="0" baseline="0" noProof="0" dirty="0" smtClean="0">
                <a:ln>
                  <a:noFill/>
                </a:ln>
                <a:solidFill>
                  <a:srgbClr val="FF0000"/>
                </a:solidFill>
                <a:effectLst/>
                <a:uLnTx/>
                <a:uFillTx/>
                <a:latin typeface="Georgia"/>
              </a:rPr>
              <a:t>II</a:t>
            </a:r>
            <a:r>
              <a:rPr kumimoji="0" lang="ru-RU" sz="1800" b="0" i="0" u="none" strike="noStrike" kern="0" cap="none" spc="0" normalizeH="0" baseline="0" noProof="0" dirty="0" smtClean="0">
                <a:ln>
                  <a:noFill/>
                </a:ln>
                <a:solidFill>
                  <a:srgbClr val="FF0000"/>
                </a:solidFill>
                <a:effectLst/>
                <a:uLnTx/>
                <a:uFillTx/>
                <a:latin typeface="Georgia"/>
              </a:rPr>
              <a:t> стадия: </a:t>
            </a:r>
            <a:r>
              <a:rPr kumimoji="0" lang="ru-RU" sz="1800" b="0" i="0" u="none" strike="noStrike" kern="0" cap="none" spc="0" normalizeH="0" baseline="0" noProof="0" dirty="0" smtClean="0">
                <a:ln>
                  <a:noFill/>
                </a:ln>
                <a:solidFill>
                  <a:prstClr val="black"/>
                </a:solidFill>
                <a:effectLst/>
                <a:uLnTx/>
                <a:uFillTx/>
                <a:latin typeface="Georgia"/>
              </a:rPr>
              <a:t>появление синюшно-красного цвета кожи, с четкими границами; стойкая гиперемия кожи; отслойка эпидермиса; поверхностное нарушение целостности кожных покровов (поверхностная язва, которая клинически проявляется в виде потертости, пузыря или плоского кратера) с распространением на подкожную клетчатку.</a:t>
            </a:r>
          </a:p>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en-US" sz="1800" b="0" i="0" u="none" strike="noStrike" kern="0" cap="none" spc="0" normalizeH="0" baseline="0" noProof="0" dirty="0" smtClean="0">
                <a:ln>
                  <a:noFill/>
                </a:ln>
                <a:solidFill>
                  <a:srgbClr val="FF0000"/>
                </a:solidFill>
                <a:effectLst/>
                <a:uLnTx/>
                <a:uFillTx/>
                <a:latin typeface="Georgia"/>
              </a:rPr>
              <a:t>III</a:t>
            </a:r>
            <a:r>
              <a:rPr kumimoji="0" lang="ru-RU" sz="1800" b="0" i="0" u="none" strike="noStrike" kern="0" cap="none" spc="0" normalizeH="0" baseline="0" noProof="0" dirty="0" smtClean="0">
                <a:ln>
                  <a:noFill/>
                </a:ln>
                <a:solidFill>
                  <a:srgbClr val="FF0000"/>
                </a:solidFill>
                <a:effectLst/>
                <a:uLnTx/>
                <a:uFillTx/>
                <a:latin typeface="Georgia"/>
              </a:rPr>
              <a:t> стадия: </a:t>
            </a:r>
            <a:r>
              <a:rPr kumimoji="0" lang="ru-RU" sz="1800" b="0" i="0" u="none" strike="noStrike" kern="0" cap="none" spc="0" normalizeH="0" baseline="0" noProof="0" dirty="0" smtClean="0">
                <a:ln>
                  <a:noFill/>
                </a:ln>
                <a:solidFill>
                  <a:prstClr val="black"/>
                </a:solidFill>
                <a:effectLst/>
                <a:uLnTx/>
                <a:uFillTx/>
                <a:latin typeface="Georgia"/>
              </a:rPr>
              <a:t>некроз всех слоев кожи (вплоть до фасций) с образованием глубокой </a:t>
            </a:r>
            <a:r>
              <a:rPr kumimoji="0" lang="ru-RU" sz="1800" b="0" i="0" u="none" strike="noStrike" kern="0" cap="none" spc="0" normalizeH="0" baseline="0" noProof="0" dirty="0" err="1" smtClean="0">
                <a:ln>
                  <a:noFill/>
                </a:ln>
                <a:solidFill>
                  <a:prstClr val="black"/>
                </a:solidFill>
                <a:effectLst/>
                <a:uLnTx/>
                <a:uFillTx/>
                <a:latin typeface="Georgia"/>
              </a:rPr>
              <a:t>кратерообразной</a:t>
            </a:r>
            <a:r>
              <a:rPr kumimoji="0" lang="ru-RU" sz="1800" b="0" i="0" u="none" strike="noStrike" kern="0" cap="none" spc="0" normalizeH="0" baseline="0" noProof="0" dirty="0" smtClean="0">
                <a:ln>
                  <a:noFill/>
                </a:ln>
                <a:solidFill>
                  <a:prstClr val="black"/>
                </a:solidFill>
                <a:effectLst/>
                <a:uLnTx/>
                <a:uFillTx/>
                <a:latin typeface="Georgia"/>
              </a:rPr>
              <a:t> раны с жидкими выделениями.</a:t>
            </a:r>
          </a:p>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en-US" sz="1800" b="0" i="0" u="none" strike="noStrike" kern="0" cap="none" spc="0" normalizeH="0" baseline="0" noProof="0" dirty="0" smtClean="0">
                <a:ln>
                  <a:noFill/>
                </a:ln>
                <a:solidFill>
                  <a:srgbClr val="FF0000"/>
                </a:solidFill>
                <a:effectLst/>
                <a:uLnTx/>
                <a:uFillTx/>
                <a:latin typeface="Georgia"/>
              </a:rPr>
              <a:t>IV</a:t>
            </a:r>
            <a:r>
              <a:rPr kumimoji="0" lang="ru-RU" sz="1800" b="0" i="0" u="none" strike="noStrike" kern="0" cap="none" spc="0" normalizeH="0" baseline="0" noProof="0" dirty="0" smtClean="0">
                <a:ln>
                  <a:noFill/>
                </a:ln>
                <a:solidFill>
                  <a:srgbClr val="FF0000"/>
                </a:solidFill>
                <a:effectLst/>
                <a:uLnTx/>
                <a:uFillTx/>
                <a:latin typeface="Georgia"/>
              </a:rPr>
              <a:t> стадия: </a:t>
            </a:r>
            <a:r>
              <a:rPr kumimoji="0" lang="ru-RU" sz="1800" b="0" i="0" u="none" strike="noStrike" kern="0" cap="none" spc="0" normalizeH="0" baseline="0" noProof="0" dirty="0" smtClean="0">
                <a:ln>
                  <a:noFill/>
                </a:ln>
                <a:solidFill>
                  <a:prstClr val="black"/>
                </a:solidFill>
                <a:effectLst/>
                <a:uLnTx/>
                <a:uFillTx/>
                <a:latin typeface="Georgia"/>
              </a:rPr>
              <a:t>некроз всех слоев кожи, мышц, с образованием полости, в которой видны сухожилия и/или костные образования.</a:t>
            </a:r>
          </a:p>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ru-RU" sz="1800" b="0" i="0" u="none" strike="noStrike" kern="0" cap="none" spc="0" normalizeH="0" baseline="0" noProof="0" dirty="0" smtClean="0">
                <a:ln>
                  <a:noFill/>
                </a:ln>
                <a:solidFill>
                  <a:prstClr val="black"/>
                </a:solidFill>
                <a:effectLst/>
                <a:uLnTx/>
                <a:uFillTx/>
                <a:latin typeface="Georgia"/>
              </a:rPr>
              <a:t> </a:t>
            </a:r>
            <a:r>
              <a:rPr kumimoji="0" lang="ru-RU" sz="1800" b="0" i="0" u="none" strike="noStrike" kern="0" cap="none" spc="0" normalizeH="0" baseline="0" noProof="0" dirty="0" smtClean="0">
                <a:ln>
                  <a:noFill/>
                </a:ln>
                <a:solidFill>
                  <a:srgbClr val="FF0000"/>
                </a:solidFill>
                <a:effectLst/>
                <a:uLnTx/>
                <a:uFillTx/>
                <a:latin typeface="Georgia"/>
              </a:rPr>
              <a:t>Внимание! </a:t>
            </a:r>
            <a:r>
              <a:rPr kumimoji="0" lang="ru-RU" sz="1800" b="0" i="0" u="none" strike="noStrike" kern="0" cap="none" spc="0" normalizeH="0" baseline="0" noProof="0" dirty="0" smtClean="0">
                <a:ln>
                  <a:noFill/>
                </a:ln>
                <a:solidFill>
                  <a:prstClr val="black"/>
                </a:solidFill>
                <a:effectLst/>
                <a:uLnTx/>
                <a:uFillTx/>
                <a:latin typeface="Georgia"/>
              </a:rPr>
              <a:t>На пятках образование пролежней может протекать незаметно из-за толстого слоя кожи.</a:t>
            </a:r>
          </a:p>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ru-RU" sz="1800" b="0" i="0" u="none" strike="noStrike" kern="0" cap="none" spc="0" normalizeH="0" baseline="0" noProof="0" dirty="0" smtClean="0">
                <a:ln>
                  <a:noFill/>
                </a:ln>
                <a:solidFill>
                  <a:prstClr val="black"/>
                </a:solidFill>
                <a:effectLst/>
                <a:uLnTx/>
                <a:uFillTx/>
                <a:latin typeface="Georgia"/>
              </a:rPr>
              <a:t>Признаком </a:t>
            </a:r>
            <a:r>
              <a:rPr kumimoji="0" lang="en-US" sz="1800" b="0" i="0" u="none" strike="noStrike" kern="0" cap="none" spc="0" normalizeH="0" baseline="0" noProof="0" dirty="0" smtClean="0">
                <a:ln>
                  <a:noFill/>
                </a:ln>
                <a:solidFill>
                  <a:prstClr val="black"/>
                </a:solidFill>
                <a:effectLst/>
                <a:uLnTx/>
                <a:uFillTx/>
                <a:latin typeface="Georgia"/>
              </a:rPr>
              <a:t>I</a:t>
            </a:r>
            <a:r>
              <a:rPr kumimoji="0" lang="ru-RU" sz="1800" b="0" i="0" u="none" strike="noStrike" kern="0" cap="none" spc="0" normalizeH="0" baseline="0" noProof="0" dirty="0" smtClean="0">
                <a:ln>
                  <a:noFill/>
                </a:ln>
                <a:solidFill>
                  <a:prstClr val="black"/>
                </a:solidFill>
                <a:effectLst/>
                <a:uLnTx/>
                <a:uFillTx/>
                <a:latin typeface="Georgia"/>
              </a:rPr>
              <a:t> стадии может служить наличие белого пятна.</a:t>
            </a: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3576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8136904"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effectLst/>
                <a:uLnTx/>
                <a:uFillTx/>
                <a:latin typeface="Times New Roman" pitchFamily="18" charset="0"/>
                <a:ea typeface="+mj-ea"/>
                <a:cs typeface="Times New Roman" pitchFamily="18" charset="0"/>
              </a:rPr>
              <a:t>Общие принципы профилактики пролежней</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4283968" y="980728"/>
            <a:ext cx="4572000" cy="5586145"/>
          </a:xfrm>
          <a:prstGeom prst="rect">
            <a:avLst/>
          </a:prstGeom>
        </p:spPr>
        <p:txBody>
          <a:bodyPr>
            <a:spAutoFit/>
          </a:bodyPr>
          <a:lstStyle/>
          <a:p>
            <a:pPr marL="9144" lvl="0">
              <a:spcBef>
                <a:spcPts val="300"/>
              </a:spcBef>
              <a:buClr>
                <a:srgbClr val="9BBB59"/>
              </a:buClr>
              <a:buFont typeface="Wingdings" pitchFamily="2" charset="2"/>
              <a:buChar char="§"/>
            </a:pPr>
            <a:r>
              <a:rPr lang="ru-RU" sz="1400" dirty="0">
                <a:solidFill>
                  <a:prstClr val="black"/>
                </a:solidFill>
                <a:latin typeface="Georgia"/>
              </a:rPr>
              <a:t> </a:t>
            </a:r>
            <a:r>
              <a:rPr lang="ru-RU" dirty="0">
                <a:latin typeface="Georgia"/>
              </a:rPr>
              <a:t>Уменьшение давления на костные ткани пациента;</a:t>
            </a:r>
          </a:p>
          <a:p>
            <a:pPr marL="9144" lvl="0">
              <a:spcBef>
                <a:spcPts val="300"/>
              </a:spcBef>
              <a:buClr>
                <a:srgbClr val="9BBB59"/>
              </a:buClr>
              <a:buFont typeface="Wingdings" pitchFamily="2" charset="2"/>
              <a:buChar char="§"/>
            </a:pPr>
            <a:r>
              <a:rPr lang="ru-RU" dirty="0">
                <a:latin typeface="Georgia"/>
              </a:rPr>
              <a:t> Предупреждение трения и сдвигов тканей во время перемещения больного или при его неправильном размещении («сползание» с подушек в положении сидя);</a:t>
            </a:r>
          </a:p>
          <a:p>
            <a:pPr marL="9144" lvl="0">
              <a:spcBef>
                <a:spcPts val="300"/>
              </a:spcBef>
              <a:buClr>
                <a:srgbClr val="9BBB59"/>
              </a:buClr>
              <a:buFont typeface="Wingdings" pitchFamily="2" charset="2"/>
              <a:buChar char="§"/>
            </a:pPr>
            <a:r>
              <a:rPr lang="ru-RU" dirty="0">
                <a:latin typeface="Georgia"/>
              </a:rPr>
              <a:t> Ежедневное и внимательное наблюдение за кожей над костными выступами;</a:t>
            </a:r>
          </a:p>
          <a:p>
            <a:pPr marL="9144" lvl="0">
              <a:spcBef>
                <a:spcPts val="300"/>
              </a:spcBef>
              <a:buClr>
                <a:srgbClr val="9BBB59"/>
              </a:buClr>
              <a:buFont typeface="Wingdings" pitchFamily="2" charset="2"/>
              <a:buChar char="§"/>
            </a:pPr>
            <a:r>
              <a:rPr lang="ru-RU" dirty="0">
                <a:latin typeface="Georgia"/>
              </a:rPr>
              <a:t> Поддержание чистоты кожи и ее умеренной влажности (не слишком сухая и не слишком влажная); мыть тело больного не реже 1 раза в неделю;</a:t>
            </a:r>
          </a:p>
          <a:p>
            <a:pPr marL="9144" lvl="0">
              <a:spcBef>
                <a:spcPts val="300"/>
              </a:spcBef>
              <a:buClr>
                <a:srgbClr val="9BBB59"/>
              </a:buClr>
              <a:buFont typeface="Wingdings" pitchFamily="2" charset="2"/>
              <a:buChar char="§"/>
            </a:pPr>
            <a:r>
              <a:rPr lang="ru-RU" dirty="0">
                <a:latin typeface="Georgia"/>
              </a:rPr>
              <a:t> Обеспечение пациента адекватным питанием и питьем;</a:t>
            </a:r>
          </a:p>
          <a:p>
            <a:pPr marL="9144" lvl="0">
              <a:spcBef>
                <a:spcPts val="300"/>
              </a:spcBef>
              <a:buClr>
                <a:srgbClr val="9BBB59"/>
              </a:buClr>
              <a:buFont typeface="Wingdings" pitchFamily="2" charset="2"/>
              <a:buChar char="§"/>
            </a:pPr>
            <a:r>
              <a:rPr lang="ru-RU" dirty="0">
                <a:latin typeface="Georgia"/>
              </a:rPr>
              <a:t> Обучение пациента приемам самопомощи для перемещения;</a:t>
            </a:r>
          </a:p>
          <a:p>
            <a:pPr marL="9144" lvl="0">
              <a:spcBef>
                <a:spcPts val="300"/>
              </a:spcBef>
              <a:buClr>
                <a:srgbClr val="9BBB59"/>
              </a:buClr>
              <a:buFont typeface="Wingdings" pitchFamily="2" charset="2"/>
              <a:buChar char="§"/>
            </a:pPr>
            <a:r>
              <a:rPr lang="ru-RU" dirty="0">
                <a:latin typeface="Georgia"/>
              </a:rPr>
              <a:t>Обучение близких пациента.</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55" y="1237739"/>
            <a:ext cx="351472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688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12968"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Шкала оценки риска падений Морса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92" y="1021760"/>
            <a:ext cx="7578725"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18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36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22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7848872" cy="15696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effectLst/>
                <a:uLnTx/>
                <a:uFillTx/>
                <a:latin typeface="Times New Roman" pitchFamily="18" charset="0"/>
                <a:ea typeface="+mj-ea"/>
                <a:cs typeface="Times New Roman" pitchFamily="18" charset="0"/>
              </a:rPr>
              <a:t>Применение вспомогательных средств не должно ослаблять внимания ухаживающего!</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326630" y="1687354"/>
            <a:ext cx="8496944" cy="5170646"/>
          </a:xfrm>
          <a:prstGeom prst="rect">
            <a:avLst/>
          </a:prstGeom>
        </p:spPr>
        <p:txBody>
          <a:bodyPr wrap="square">
            <a:spAutoFit/>
          </a:bodyPr>
          <a:lstStyle/>
          <a:p>
            <a:pPr lvl="0"/>
            <a:r>
              <a:rPr lang="ru-RU" sz="2000" dirty="0">
                <a:solidFill>
                  <a:prstClr val="black"/>
                </a:solidFill>
                <a:latin typeface="Georgia"/>
              </a:rPr>
              <a:t> </a:t>
            </a:r>
            <a:r>
              <a:rPr lang="ru-RU" sz="2200" dirty="0">
                <a:latin typeface="Georgia"/>
              </a:rPr>
              <a:t>В настоящее время очень распространены средства ослабляющие давление на тело больного, делающие такое давление непостоянным, прерывистым (различные шины, специальные кровати, а также </a:t>
            </a:r>
            <a:r>
              <a:rPr lang="ru-RU" sz="2200" dirty="0" err="1">
                <a:latin typeface="Georgia"/>
              </a:rPr>
              <a:t>противопролежневые</a:t>
            </a:r>
            <a:r>
              <a:rPr lang="ru-RU" sz="2200" dirty="0">
                <a:latin typeface="Georgia"/>
              </a:rPr>
              <a:t> матрасы, подушки и прокладки, которые заполняются пеной, водой, гелем, воздухом или комбинацией материалов).  Специальная конструкция некоторых моделей позволяет оказывать определенный «массирующий» эффект на ткани больного. Эти устройства действительно могут снижать риск образования пролежней, но их применение не должно снижать бдительность.</a:t>
            </a:r>
          </a:p>
          <a:p>
            <a:pPr lvl="0" algn="ctr"/>
            <a:r>
              <a:rPr lang="ru-RU" sz="2200" dirty="0">
                <a:solidFill>
                  <a:prstClr val="black"/>
                </a:solidFill>
                <a:latin typeface="Georgia"/>
              </a:rPr>
              <a:t>        </a:t>
            </a:r>
            <a:r>
              <a:rPr lang="ru-RU" sz="2200" dirty="0">
                <a:solidFill>
                  <a:srgbClr val="FF0000"/>
                </a:solidFill>
                <a:latin typeface="Georgia"/>
              </a:rPr>
              <a:t>Ведущим фактором в успешной борьбе с пролежнями является устранение непрерывного </a:t>
            </a:r>
            <a:r>
              <a:rPr lang="ru-RU" sz="2200" dirty="0" smtClean="0">
                <a:solidFill>
                  <a:srgbClr val="FF0000"/>
                </a:solidFill>
                <a:latin typeface="Georgia"/>
              </a:rPr>
              <a:t>давления</a:t>
            </a:r>
            <a:endParaRPr lang="ru-RU" sz="2200" dirty="0">
              <a:solidFill>
                <a:srgbClr val="FF0000"/>
              </a:solidFill>
              <a:latin typeface="Georgia"/>
            </a:endParaRPr>
          </a:p>
          <a:p>
            <a:pPr lvl="0" algn="ctr"/>
            <a:r>
              <a:rPr lang="ru-RU" sz="2200" dirty="0">
                <a:solidFill>
                  <a:srgbClr val="FF0000"/>
                </a:solidFill>
                <a:latin typeface="Georgia"/>
              </a:rPr>
              <a:t>Переворачивание пациента в кровати через каждые 2 часа может надежно предупредить образование пролежней</a:t>
            </a:r>
            <a:endParaRPr lang="ru-RU" dirty="0">
              <a:solidFill>
                <a:srgbClr val="FF0000"/>
              </a:solidFill>
              <a:latin typeface="Georgia"/>
            </a:endParaRPr>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194" y="188640"/>
            <a:ext cx="1124806" cy="97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674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88640"/>
            <a:ext cx="8864600"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8394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9525"/>
            <a:ext cx="8864600"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99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88640"/>
            <a:ext cx="9004300" cy="655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0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05" y="4125720"/>
            <a:ext cx="4005263"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38703"/>
            <a:ext cx="4572000" cy="584775"/>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a:noFill/>
                </a:ln>
                <a:solidFill>
                  <a:srgbClr val="1F497D"/>
                </a:solidFill>
                <a:effectLst/>
                <a:uLnTx/>
                <a:uFillTx/>
                <a:latin typeface="Times New Roman" pitchFamily="18" charset="0"/>
                <a:ea typeface="+mj-ea"/>
                <a:cs typeface="Times New Roman" pitchFamily="18" charset="0"/>
              </a:rPr>
              <a:t>Что такое</a:t>
            </a:r>
            <a:r>
              <a:rPr kumimoji="0" lang="ru-RU" sz="3200" b="1" i="0" u="none" strike="noStrike" kern="0" cap="none" spc="0" normalizeH="0" noProof="0" dirty="0" smtClean="0">
                <a:ln>
                  <a:noFill/>
                </a:ln>
                <a:solidFill>
                  <a:srgbClr val="1F497D"/>
                </a:solidFill>
                <a:effectLst/>
                <a:uLnTx/>
                <a:uFillTx/>
                <a:latin typeface="Times New Roman" pitchFamily="18" charset="0"/>
                <a:ea typeface="+mj-ea"/>
                <a:cs typeface="Times New Roman" pitchFamily="18" charset="0"/>
              </a:rPr>
              <a:t> </a:t>
            </a:r>
            <a:r>
              <a:rPr kumimoji="0" lang="ru-RU" sz="3200" b="1" i="0" u="none" strike="noStrike" kern="0" cap="none" spc="0" normalizeH="0" baseline="0" noProof="0" dirty="0" smtClean="0">
                <a:ln>
                  <a:noFill/>
                </a:ln>
                <a:solidFill>
                  <a:srgbClr val="1F497D"/>
                </a:solidFill>
                <a:effectLst/>
                <a:uLnTx/>
                <a:uFillTx/>
                <a:latin typeface="Times New Roman" pitchFamily="18" charset="0"/>
                <a:ea typeface="+mj-ea"/>
                <a:cs typeface="Times New Roman" pitchFamily="18" charset="0"/>
              </a:rPr>
              <a:t>пролежень?</a:t>
            </a:r>
            <a:endParaRPr kumimoji="0" lang="ru-RU" sz="18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653819"/>
            <a:ext cx="3384376" cy="291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34861" y="836712"/>
            <a:ext cx="5301407" cy="3046988"/>
          </a:xfrm>
          <a:prstGeom prst="rect">
            <a:avLst/>
          </a:prstGeom>
        </p:spPr>
        <p:txBody>
          <a:bodyPr wrap="square">
            <a:spAutoFit/>
          </a:bodyPr>
          <a:lstStyle/>
          <a:p>
            <a:pPr marL="9144" lvl="0" algn="just">
              <a:spcBef>
                <a:spcPts val="300"/>
              </a:spcBef>
              <a:buClr>
                <a:srgbClr val="9BBB59"/>
              </a:buClr>
            </a:pPr>
            <a:r>
              <a:rPr lang="ru-RU" sz="2400" dirty="0">
                <a:latin typeface="Times New Roman" pitchFamily="18" charset="0"/>
                <a:cs typeface="Times New Roman" pitchFamily="18" charset="0"/>
              </a:rPr>
              <a:t>Пролежень язвенно-некротическое повреждение кожных покровов у ослабленных лежачих больных, вследствие нарушения кровообращения, которое развивается под действием длительного механического давления, трения, срезывающей силы или растяжения. </a:t>
            </a:r>
          </a:p>
        </p:txBody>
      </p:sp>
      <p:sp>
        <p:nvSpPr>
          <p:cNvPr id="5" name="Прямоугольник 4"/>
          <p:cNvSpPr/>
          <p:nvPr/>
        </p:nvSpPr>
        <p:spPr>
          <a:xfrm>
            <a:off x="107505" y="4437112"/>
            <a:ext cx="4572000" cy="830997"/>
          </a:xfrm>
          <a:prstGeom prst="rect">
            <a:avLst/>
          </a:prstGeom>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Другое название пролежней – </a:t>
            </a:r>
            <a:r>
              <a:rPr kumimoji="0" lang="ru-RU" sz="24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декубитальная</a:t>
            </a:r>
            <a:r>
              <a:rPr kumimoji="0" lang="ru-RU"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гангрена.</a:t>
            </a:r>
            <a:endParaRPr kumimoji="0" lang="ru-RU" sz="18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65774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907732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24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16632"/>
            <a:ext cx="893762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458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1200329"/>
          </a:xfrm>
          <a:prstGeom prst="rect">
            <a:avLst/>
          </a:prstGeom>
        </p:spPr>
        <p:txBody>
          <a:bodyPr wrap="square">
            <a:spAutoFit/>
          </a:bodyPr>
          <a:lstStyle/>
          <a:p>
            <a:pPr lvl="0" algn="ctr"/>
            <a:r>
              <a:rPr lang="ru-RU" sz="2400" dirty="0">
                <a:latin typeface="Times New Roman" pitchFamily="18" charset="0"/>
                <a:cs typeface="Times New Roman" pitchFamily="18" charset="0"/>
              </a:rPr>
              <a:t>Дифференциально-диагностические признаки контактного дерматита, вызванного недержанием и пролежней начальных стадий</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1" y="1388969"/>
            <a:ext cx="871855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321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40768"/>
            <a:ext cx="388843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6044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400" y="4699249"/>
            <a:ext cx="3537956" cy="523220"/>
          </a:xfrm>
          <a:prstGeom prst="rect">
            <a:avLst/>
          </a:prstGeom>
        </p:spPr>
        <p:txBody>
          <a:bodyPr wrap="none">
            <a:spAutoFit/>
          </a:bodyPr>
          <a:lstStyle/>
          <a:p>
            <a:r>
              <a:rPr lang="ru-RU" sz="2800" dirty="0">
                <a:latin typeface="Times New Roman" pitchFamily="18" charset="0"/>
                <a:cs typeface="Times New Roman" pitchFamily="18" charset="0"/>
              </a:rPr>
              <a:t>Контактный дерматит</a:t>
            </a:r>
          </a:p>
        </p:txBody>
      </p:sp>
      <p:sp>
        <p:nvSpPr>
          <p:cNvPr id="5" name="Прямоугольник 4"/>
          <p:cNvSpPr/>
          <p:nvPr/>
        </p:nvSpPr>
        <p:spPr>
          <a:xfrm>
            <a:off x="4932040" y="4699249"/>
            <a:ext cx="3405228" cy="523220"/>
          </a:xfrm>
          <a:prstGeom prst="rect">
            <a:avLst/>
          </a:prstGeom>
        </p:spPr>
        <p:txBody>
          <a:bodyPr wrap="none">
            <a:spAutoFit/>
          </a:bodyPr>
          <a:lstStyle/>
          <a:p>
            <a:r>
              <a:rPr lang="ru-RU" sz="2800" dirty="0">
                <a:latin typeface="Times New Roman" pitchFamily="18" charset="0"/>
                <a:cs typeface="Times New Roman" pitchFamily="18" charset="0"/>
              </a:rPr>
              <a:t>Пролежень </a:t>
            </a:r>
            <a:r>
              <a:rPr lang="en-US" sz="2800" dirty="0">
                <a:latin typeface="Times New Roman" pitchFamily="18" charset="0"/>
                <a:cs typeface="Times New Roman" pitchFamily="18" charset="0"/>
              </a:rPr>
              <a:t>I</a:t>
            </a:r>
            <a:r>
              <a:rPr lang="ru-RU" sz="2800" dirty="0">
                <a:latin typeface="Times New Roman" pitchFamily="18" charset="0"/>
                <a:cs typeface="Times New Roman" pitchFamily="18" charset="0"/>
              </a:rPr>
              <a:t> степени</a:t>
            </a:r>
          </a:p>
        </p:txBody>
      </p:sp>
    </p:spTree>
    <p:extLst>
      <p:ext uri="{BB962C8B-B14F-4D97-AF65-F5344CB8AC3E}">
        <p14:creationId xmlns:p14="http://schemas.microsoft.com/office/powerpoint/2010/main" val="903691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smtClean="0">
                <a:ln>
                  <a:noFill/>
                </a:ln>
                <a:effectLst/>
                <a:uLnTx/>
                <a:uFillTx/>
                <a:latin typeface="Times New Roman" pitchFamily="18" charset="0"/>
                <a:ea typeface="+mj-ea"/>
                <a:cs typeface="Times New Roman" pitchFamily="18" charset="0"/>
              </a:rPr>
              <a:t>Шкала Нортон для оценки риска развития пролежней</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860"/>
            <a:ext cx="9144000" cy="588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287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116632"/>
            <a:ext cx="3837910"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solidFill>
                  <a:srgbClr val="1F497D"/>
                </a:solidFill>
                <a:effectLst/>
                <a:uLnTx/>
                <a:uFillTx/>
                <a:latin typeface="Times New Roman" pitchFamily="18" charset="0"/>
                <a:ea typeface="+mj-ea"/>
                <a:cs typeface="Times New Roman" pitchFamily="18" charset="0"/>
              </a:rPr>
              <a:t>Шкала </a:t>
            </a:r>
            <a:r>
              <a:rPr kumimoji="0" lang="ru-RU" sz="4000" b="0" i="0" u="none" strike="noStrike" kern="0" cap="none" spc="0" normalizeH="0" baseline="0" noProof="0" dirty="0" err="1" smtClean="0">
                <a:ln>
                  <a:noFill/>
                </a:ln>
                <a:solidFill>
                  <a:srgbClr val="1F497D"/>
                </a:solidFill>
                <a:effectLst/>
                <a:uLnTx/>
                <a:uFillTx/>
                <a:latin typeface="Times New Roman" pitchFamily="18" charset="0"/>
                <a:ea typeface="+mj-ea"/>
                <a:cs typeface="Times New Roman" pitchFamily="18" charset="0"/>
              </a:rPr>
              <a:t>Ватерлоу</a:t>
            </a:r>
            <a:endParaRPr kumimoji="0" lang="ru-RU" sz="18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889618"/>
            <a:ext cx="8718550" cy="577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513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116632"/>
            <a:ext cx="3837910"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Шкала </a:t>
            </a:r>
            <a:r>
              <a:rPr kumimoji="0" lang="ru-RU" sz="4000" b="0" i="0" u="none" strike="noStrike" kern="0" cap="none" spc="0" normalizeH="0" baseline="0" noProof="0" dirty="0" err="1" smtClean="0">
                <a:ln>
                  <a:noFill/>
                </a:ln>
                <a:effectLst/>
                <a:uLnTx/>
                <a:uFillTx/>
                <a:latin typeface="Times New Roman" pitchFamily="18" charset="0"/>
                <a:ea typeface="+mj-ea"/>
                <a:cs typeface="Times New Roman" pitchFamily="18" charset="0"/>
              </a:rPr>
              <a:t>Ватерлоу</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868363"/>
            <a:ext cx="8718550" cy="598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350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2741" y="188640"/>
            <a:ext cx="3837909"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Шкала </a:t>
            </a:r>
            <a:r>
              <a:rPr kumimoji="0" lang="ru-RU" sz="4000" b="0" i="0" u="none" strike="noStrike" kern="0" cap="none" spc="0" normalizeH="0" baseline="0" noProof="0" dirty="0" err="1" smtClean="0">
                <a:ln>
                  <a:noFill/>
                </a:ln>
                <a:effectLst/>
                <a:uLnTx/>
                <a:uFillTx/>
                <a:latin typeface="Times New Roman" pitchFamily="18" charset="0"/>
                <a:ea typeface="+mj-ea"/>
                <a:cs typeface="Times New Roman" pitchFamily="18" charset="0"/>
              </a:rPr>
              <a:t>Ватерлоу</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17141706"/>
              </p:ext>
            </p:extLst>
          </p:nvPr>
        </p:nvGraphicFramePr>
        <p:xfrm>
          <a:off x="428565" y="1196752"/>
          <a:ext cx="8463915" cy="3600401"/>
        </p:xfrm>
        <a:graphic>
          <a:graphicData uri="http://schemas.openxmlformats.org/drawingml/2006/table">
            <a:tbl>
              <a:tblPr/>
              <a:tblGrid>
                <a:gridCol w="1612383">
                  <a:extLst>
                    <a:ext uri="{9D8B030D-6E8A-4147-A177-3AD203B41FA5}">
                      <a16:colId xmlns="" xmlns:a16="http://schemas.microsoft.com/office/drawing/2014/main" val="20000"/>
                    </a:ext>
                  </a:extLst>
                </a:gridCol>
                <a:gridCol w="671705">
                  <a:extLst>
                    <a:ext uri="{9D8B030D-6E8A-4147-A177-3AD203B41FA5}">
                      <a16:colId xmlns="" xmlns:a16="http://schemas.microsoft.com/office/drawing/2014/main" val="20001"/>
                    </a:ext>
                  </a:extLst>
                </a:gridCol>
                <a:gridCol w="1477894">
                  <a:extLst>
                    <a:ext uri="{9D8B030D-6E8A-4147-A177-3AD203B41FA5}">
                      <a16:colId xmlns="" xmlns:a16="http://schemas.microsoft.com/office/drawing/2014/main" val="20002"/>
                    </a:ext>
                  </a:extLst>
                </a:gridCol>
                <a:gridCol w="671705">
                  <a:extLst>
                    <a:ext uri="{9D8B030D-6E8A-4147-A177-3AD203B41FA5}">
                      <a16:colId xmlns="" xmlns:a16="http://schemas.microsoft.com/office/drawing/2014/main" val="20003"/>
                    </a:ext>
                  </a:extLst>
                </a:gridCol>
                <a:gridCol w="1208924">
                  <a:extLst>
                    <a:ext uri="{9D8B030D-6E8A-4147-A177-3AD203B41FA5}">
                      <a16:colId xmlns="" xmlns:a16="http://schemas.microsoft.com/office/drawing/2014/main" val="20004"/>
                    </a:ext>
                  </a:extLst>
                </a:gridCol>
                <a:gridCol w="671705">
                  <a:extLst>
                    <a:ext uri="{9D8B030D-6E8A-4147-A177-3AD203B41FA5}">
                      <a16:colId xmlns="" xmlns:a16="http://schemas.microsoft.com/office/drawing/2014/main" val="20005"/>
                    </a:ext>
                  </a:extLst>
                </a:gridCol>
                <a:gridCol w="1178331">
                  <a:extLst>
                    <a:ext uri="{9D8B030D-6E8A-4147-A177-3AD203B41FA5}">
                      <a16:colId xmlns="" xmlns:a16="http://schemas.microsoft.com/office/drawing/2014/main" val="20006"/>
                    </a:ext>
                  </a:extLst>
                </a:gridCol>
                <a:gridCol w="971268">
                  <a:extLst>
                    <a:ext uri="{9D8B030D-6E8A-4147-A177-3AD203B41FA5}">
                      <a16:colId xmlns="" xmlns:a16="http://schemas.microsoft.com/office/drawing/2014/main" val="20007"/>
                    </a:ext>
                  </a:extLst>
                </a:gridCol>
              </a:tblGrid>
              <a:tr h="1107815">
                <a:tc>
                  <a:txBody>
                    <a:bodyPr/>
                    <a:lstStyle/>
                    <a:p>
                      <a:pPr algn="ctr" fontAlgn="base">
                        <a:lnSpc>
                          <a:spcPts val="1575"/>
                        </a:lnSpc>
                        <a:spcAft>
                          <a:spcPts val="0"/>
                        </a:spcAft>
                      </a:pPr>
                      <a:r>
                        <a:rPr lang="ru-RU" sz="1400" b="1" dirty="0">
                          <a:solidFill>
                            <a:srgbClr val="000000"/>
                          </a:solidFill>
                          <a:latin typeface="Times New Roman"/>
                          <a:ea typeface="Times New Roman"/>
                        </a:rPr>
                        <a:t>Обширное оперативное вмешательство/</a:t>
                      </a:r>
                      <a:br>
                        <a:rPr lang="ru-RU" sz="1400" b="1" dirty="0">
                          <a:solidFill>
                            <a:srgbClr val="000000"/>
                          </a:solidFill>
                          <a:latin typeface="Times New Roman"/>
                          <a:ea typeface="Times New Roman"/>
                        </a:rPr>
                      </a:br>
                      <a:r>
                        <a:rPr lang="ru-RU" sz="1400" b="1" dirty="0">
                          <a:solidFill>
                            <a:srgbClr val="000000"/>
                          </a:solidFill>
                          <a:latin typeface="Times New Roman"/>
                          <a:ea typeface="Times New Roman"/>
                        </a:rPr>
                        <a:t>травма</a:t>
                      </a:r>
                      <a:endParaRPr lang="ru-RU" sz="1200" b="1"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b="1" dirty="0">
                          <a:solidFill>
                            <a:srgbClr val="000000"/>
                          </a:solidFill>
                          <a:latin typeface="Times New Roman"/>
                          <a:ea typeface="Times New Roman"/>
                        </a:rPr>
                        <a:t>Балл</a:t>
                      </a:r>
                      <a:endParaRPr lang="ru-RU" sz="1200" b="1"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b="1" dirty="0">
                          <a:solidFill>
                            <a:srgbClr val="000000"/>
                          </a:solidFill>
                          <a:latin typeface="Times New Roman"/>
                          <a:ea typeface="Times New Roman"/>
                        </a:rPr>
                        <a:t>Лекарственная терапия</a:t>
                      </a:r>
                      <a:endParaRPr lang="ru-RU" sz="1200" b="1"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b="1" dirty="0">
                          <a:solidFill>
                            <a:srgbClr val="000000"/>
                          </a:solidFill>
                          <a:latin typeface="Times New Roman"/>
                          <a:ea typeface="Times New Roman"/>
                        </a:rPr>
                        <a:t>Балл</a:t>
                      </a:r>
                      <a:endParaRPr lang="ru-RU" sz="1200" b="1"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b="1" dirty="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b="1" dirty="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b="1" dirty="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endParaRPr lang="ru-RU" sz="1200" b="1"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830862">
                <a:tc>
                  <a:txBody>
                    <a:bodyPr/>
                    <a:lstStyle/>
                    <a:p>
                      <a:pPr fontAlgn="base">
                        <a:lnSpc>
                          <a:spcPts val="1575"/>
                        </a:lnSpc>
                        <a:spcAft>
                          <a:spcPts val="0"/>
                        </a:spcAft>
                      </a:pPr>
                      <a:r>
                        <a:rPr lang="ru-RU" sz="1400" dirty="0">
                          <a:solidFill>
                            <a:srgbClr val="000000"/>
                          </a:solidFill>
                          <a:latin typeface="Times New Roman"/>
                          <a:ea typeface="Times New Roman"/>
                        </a:rPr>
                        <a:t>Ортопедическое - ниже пояса, позвоночник</a:t>
                      </a:r>
                      <a:endParaRPr lang="ru-RU" sz="1200"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a:solidFill>
                            <a:srgbClr val="000000"/>
                          </a:solidFill>
                          <a:latin typeface="Times New Roman"/>
                          <a:ea typeface="Times New Roman"/>
                        </a:rPr>
                        <a:t>5</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575"/>
                        </a:lnSpc>
                        <a:spcAft>
                          <a:spcPts val="0"/>
                        </a:spcAft>
                      </a:pPr>
                      <a:r>
                        <a:rPr lang="ru-RU" sz="1400">
                          <a:solidFill>
                            <a:srgbClr val="000000"/>
                          </a:solidFill>
                          <a:latin typeface="Times New Roman"/>
                          <a:ea typeface="Times New Roman"/>
                        </a:rPr>
                        <a:t>Цитостатические препараты</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a:solidFill>
                            <a:srgbClr val="000000"/>
                          </a:solidFill>
                          <a:latin typeface="Times New Roman"/>
                          <a:ea typeface="Times New Roman"/>
                        </a:rPr>
                        <a:t>4</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dirty="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30862">
                <a:tc>
                  <a:txBody>
                    <a:bodyPr/>
                    <a:lstStyle/>
                    <a:p>
                      <a:pPr fontAlgn="base">
                        <a:lnSpc>
                          <a:spcPts val="1575"/>
                        </a:lnSpc>
                        <a:spcAft>
                          <a:spcPts val="0"/>
                        </a:spcAft>
                      </a:pPr>
                      <a:r>
                        <a:rPr lang="ru-RU" sz="1400">
                          <a:solidFill>
                            <a:srgbClr val="000000"/>
                          </a:solidFill>
                          <a:latin typeface="Times New Roman"/>
                          <a:ea typeface="Times New Roman"/>
                        </a:rPr>
                        <a:t>Оперативное вмешательство (более 2 ч)</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a:solidFill>
                            <a:srgbClr val="000000"/>
                          </a:solidFill>
                          <a:latin typeface="Times New Roman"/>
                          <a:ea typeface="Times New Roman"/>
                        </a:rPr>
                        <a:t>5</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575"/>
                        </a:lnSpc>
                        <a:spcAft>
                          <a:spcPts val="0"/>
                        </a:spcAft>
                      </a:pPr>
                      <a:r>
                        <a:rPr lang="ru-RU" sz="1400" dirty="0">
                          <a:solidFill>
                            <a:srgbClr val="000000"/>
                          </a:solidFill>
                          <a:latin typeface="Times New Roman"/>
                          <a:ea typeface="Times New Roman"/>
                        </a:rPr>
                        <a:t>Высокие дозы стероидов</a:t>
                      </a:r>
                      <a:endParaRPr lang="ru-RU" sz="1200"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a:solidFill>
                            <a:srgbClr val="000000"/>
                          </a:solidFill>
                          <a:latin typeface="Times New Roman"/>
                          <a:ea typeface="Times New Roman"/>
                        </a:rPr>
                        <a:t>4</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30862">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575"/>
                        </a:lnSpc>
                        <a:spcAft>
                          <a:spcPts val="0"/>
                        </a:spcAft>
                      </a:pPr>
                      <a:r>
                        <a:rPr lang="ru-RU" sz="1400">
                          <a:solidFill>
                            <a:srgbClr val="000000"/>
                          </a:solidFill>
                          <a:latin typeface="Times New Roman"/>
                          <a:ea typeface="Times New Roman"/>
                        </a:rPr>
                        <a:t>Противовос-</a:t>
                      </a:r>
                      <a:br>
                        <a:rPr lang="ru-RU" sz="1400">
                          <a:solidFill>
                            <a:srgbClr val="000000"/>
                          </a:solidFill>
                          <a:latin typeface="Times New Roman"/>
                          <a:ea typeface="Times New Roman"/>
                        </a:rPr>
                      </a:br>
                      <a:r>
                        <a:rPr lang="ru-RU" sz="1400">
                          <a:solidFill>
                            <a:srgbClr val="000000"/>
                          </a:solidFill>
                          <a:latin typeface="Times New Roman"/>
                          <a:ea typeface="Times New Roman"/>
                        </a:rPr>
                        <a:t>палительные препараты</a:t>
                      </a:r>
                      <a:endParaRPr lang="ru-RU" sz="120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ts val="1575"/>
                        </a:lnSpc>
                        <a:spcAft>
                          <a:spcPts val="0"/>
                        </a:spcAft>
                      </a:pPr>
                      <a:r>
                        <a:rPr lang="ru-RU" sz="1400" dirty="0">
                          <a:solidFill>
                            <a:srgbClr val="000000"/>
                          </a:solidFill>
                          <a:latin typeface="Times New Roman"/>
                          <a:ea typeface="Times New Roman"/>
                        </a:rPr>
                        <a:t>4</a:t>
                      </a:r>
                      <a:endParaRPr lang="ru-RU" sz="1200" dirty="0">
                        <a:latin typeface="Times New Roman"/>
                        <a:ea typeface="Times New Roman"/>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ru-RU" sz="1100" dirty="0">
                        <a:latin typeface="Calibri"/>
                      </a:endParaRPr>
                    </a:p>
                  </a:txBody>
                  <a:tcPr marL="94615" marR="946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4" name="Прямоугольник 3"/>
          <p:cNvSpPr/>
          <p:nvPr/>
        </p:nvSpPr>
        <p:spPr>
          <a:xfrm>
            <a:off x="675688" y="5013176"/>
            <a:ext cx="6696744" cy="1569660"/>
          </a:xfrm>
          <a:prstGeom prst="rect">
            <a:avLst/>
          </a:prstGeom>
        </p:spPr>
        <p:txBody>
          <a:bodyPr wrap="square">
            <a:spAutoFit/>
          </a:bodyPr>
          <a:lstStyle/>
          <a:p>
            <a:pPr lvl="0"/>
            <a:r>
              <a:rPr lang="ru-RU" sz="2400" dirty="0">
                <a:solidFill>
                  <a:prstClr val="black"/>
                </a:solidFill>
                <a:latin typeface="Georgia"/>
              </a:rPr>
              <a:t>1-9 баллов – нет риска</a:t>
            </a:r>
          </a:p>
          <a:p>
            <a:pPr lvl="0"/>
            <a:r>
              <a:rPr lang="ru-RU" sz="2400" dirty="0">
                <a:solidFill>
                  <a:prstClr val="black"/>
                </a:solidFill>
                <a:latin typeface="Georgia"/>
              </a:rPr>
              <a:t>10 баллов есть риск</a:t>
            </a:r>
          </a:p>
          <a:p>
            <a:pPr lvl="0"/>
            <a:r>
              <a:rPr lang="ru-RU" sz="2400" dirty="0">
                <a:solidFill>
                  <a:prstClr val="black"/>
                </a:solidFill>
                <a:latin typeface="Georgia"/>
              </a:rPr>
              <a:t>15 баллов – высокая степень риска</a:t>
            </a:r>
          </a:p>
          <a:p>
            <a:pPr lvl="0"/>
            <a:r>
              <a:rPr lang="ru-RU" sz="2400" dirty="0">
                <a:solidFill>
                  <a:prstClr val="black"/>
                </a:solidFill>
                <a:latin typeface="Georgia"/>
              </a:rPr>
              <a:t>20 баллов – очень высокая степень риска</a:t>
            </a:r>
            <a:r>
              <a:rPr lang="ru-RU" dirty="0">
                <a:solidFill>
                  <a:prstClr val="black"/>
                </a:solidFill>
                <a:latin typeface="Georgia"/>
              </a:rPr>
              <a:t>.</a:t>
            </a:r>
          </a:p>
        </p:txBody>
      </p:sp>
    </p:spTree>
    <p:extLst>
      <p:ext uri="{BB962C8B-B14F-4D97-AF65-F5344CB8AC3E}">
        <p14:creationId xmlns:p14="http://schemas.microsoft.com/office/powerpoint/2010/main" val="1302010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352928"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Позиционирование пациента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95106"/>
            <a:ext cx="74310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212976"/>
            <a:ext cx="4572000" cy="242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39" y="5445224"/>
            <a:ext cx="4786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001" y="3212976"/>
            <a:ext cx="234791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кругленный прямоугольник 2"/>
          <p:cNvSpPr/>
          <p:nvPr/>
        </p:nvSpPr>
        <p:spPr>
          <a:xfrm>
            <a:off x="6513001" y="6237312"/>
            <a:ext cx="2347913" cy="6194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78902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149080"/>
            <a:ext cx="3312368" cy="250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167" y="4149079"/>
            <a:ext cx="3528392"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9448" y="202705"/>
            <a:ext cx="8567047" cy="378565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w="12700">
                  <a:solidFill>
                    <a:srgbClr val="C0504D">
                      <a:shade val="90000"/>
                      <a:satMod val="150000"/>
                    </a:srgbClr>
                  </a:solidFill>
                </a:ln>
                <a:effectLst/>
                <a:uLnTx/>
                <a:uFillTx/>
                <a:latin typeface="Times New Roman" pitchFamily="18" charset="0"/>
                <a:ea typeface="+mj-ea"/>
                <a:cs typeface="Times New Roman" pitchFamily="18" charset="0"/>
              </a:rPr>
              <a:t>Старость и тяжелая болезнь могут приводить людей к ограничению</a:t>
            </a:r>
            <a:r>
              <a:rPr kumimoji="0" lang="ru-RU" sz="2400" b="1" i="0" u="none" strike="noStrike" kern="0" cap="none" spc="0" normalizeH="0" noProof="0" dirty="0" smtClean="0">
                <a:ln w="12700">
                  <a:solidFill>
                    <a:srgbClr val="C0504D">
                      <a:shade val="90000"/>
                      <a:satMod val="150000"/>
                    </a:srgbClr>
                  </a:solidFill>
                </a:ln>
                <a:effectLst/>
                <a:uLnTx/>
                <a:uFillTx/>
                <a:latin typeface="Times New Roman" pitchFamily="18" charset="0"/>
                <a:ea typeface="+mj-ea"/>
                <a:cs typeface="Times New Roman" pitchFamily="18" charset="0"/>
              </a:rPr>
              <a:t> </a:t>
            </a:r>
            <a:r>
              <a:rPr kumimoji="0" lang="ru-RU" sz="2400" b="1" i="0" u="none" strike="noStrike" kern="0" cap="none" spc="0" normalizeH="0" baseline="0" noProof="0" dirty="0" smtClean="0">
                <a:ln w="12700">
                  <a:solidFill>
                    <a:srgbClr val="C0504D">
                      <a:shade val="90000"/>
                      <a:satMod val="150000"/>
                    </a:srgbClr>
                  </a:solidFill>
                </a:ln>
                <a:effectLst/>
                <a:uLnTx/>
                <a:uFillTx/>
                <a:latin typeface="Times New Roman" pitchFamily="18" charset="0"/>
                <a:ea typeface="+mj-ea"/>
                <a:cs typeface="Times New Roman" pitchFamily="18" charset="0"/>
              </a:rPr>
              <a:t>подвижности, вызывать снижение физической силы, слуха, зрения или памяти, лишать человека активности, самодостаточности и самостоятельности. Эти проблемы становятся одинаково тяжелыми для любого человека и семьи, независимо от того, насколько они богаты, влиятельны, знамениты или образованы. Утрата возможности самостоятельно удовлетворить свои базовые потребности должна быть компенсирована действиями других людей.</a:t>
            </a:r>
            <a:endParaRPr kumimoji="0" lang="ru-RU" sz="2400" b="0" i="0" u="none" strike="noStrike" kern="0" cap="none" spc="0" normalizeH="0" baseline="0" noProof="0" dirty="0" smtClean="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98519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3998913"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32969"/>
            <a:ext cx="3925887"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27984" y="323350"/>
            <a:ext cx="4572000" cy="6532558"/>
          </a:xfrm>
          <a:prstGeom prst="rect">
            <a:avLst/>
          </a:prstGeom>
        </p:spPr>
        <p:txBody>
          <a:bodyPr>
            <a:spAutoFit/>
          </a:bodyPr>
          <a:lstStyle/>
          <a:p>
            <a:pPr marL="9144" lvl="0">
              <a:spcBef>
                <a:spcPts val="300"/>
              </a:spcBef>
              <a:buClr>
                <a:srgbClr val="9BBB59"/>
              </a:buClr>
            </a:pPr>
            <a:r>
              <a:rPr lang="ru-RU" sz="3200" dirty="0">
                <a:latin typeface="Times New Roman" pitchFamily="18" charset="0"/>
                <a:cs typeface="Times New Roman" pitchFamily="18" charset="0"/>
              </a:rPr>
              <a:t>Пролежни образуются там, где мягкие ткани оказываются «зажатыми» между костным выступом и опорной поверхностью.</a:t>
            </a:r>
          </a:p>
          <a:p>
            <a:pPr marL="9144" lvl="0">
              <a:spcBef>
                <a:spcPts val="300"/>
              </a:spcBef>
              <a:buClr>
                <a:srgbClr val="9BBB59"/>
              </a:buClr>
            </a:pPr>
            <a:r>
              <a:rPr lang="ru-RU" sz="3200" dirty="0">
                <a:solidFill>
                  <a:prstClr val="black"/>
                </a:solidFill>
                <a:latin typeface="Times New Roman" pitchFamily="18" charset="0"/>
                <a:cs typeface="Times New Roman" pitchFamily="18" charset="0"/>
              </a:rPr>
              <a:t>Чаще всего от пролежней страдают прикованные к постели больные с нарушениями чувствительности или психическими расстройствами</a:t>
            </a:r>
          </a:p>
        </p:txBody>
      </p:sp>
    </p:spTree>
    <p:extLst>
      <p:ext uri="{BB962C8B-B14F-4D97-AF65-F5344CB8AC3E}">
        <p14:creationId xmlns:p14="http://schemas.microsoft.com/office/powerpoint/2010/main" val="1327442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39"/>
            <a:ext cx="8496944" cy="132343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100" b="0" i="0" u="none" strike="noStrike" kern="0" cap="none" spc="0" normalizeH="0" baseline="0" noProof="0" dirty="0" smtClean="0">
                <a:ln>
                  <a:noFill/>
                </a:ln>
                <a:effectLst/>
                <a:uLnTx/>
                <a:uFillTx/>
                <a:latin typeface="Times New Roman" pitchFamily="18" charset="0"/>
                <a:ea typeface="+mj-ea"/>
                <a:cs typeface="Times New Roman" pitchFamily="18" charset="0"/>
              </a:rPr>
              <a:t>ОСНОВНЫЕ КАТЕГОРИИ</a:t>
            </a:r>
            <a:r>
              <a:rPr kumimoji="0" lang="ru-RU" sz="3100" b="0" i="0" u="none" strike="noStrike" kern="0" cap="none" spc="0" normalizeH="0" noProof="0" dirty="0" smtClean="0">
                <a:ln>
                  <a:noFill/>
                </a:ln>
                <a:effectLst/>
                <a:uLnTx/>
                <a:uFillTx/>
                <a:latin typeface="Times New Roman" pitchFamily="18" charset="0"/>
                <a:ea typeface="+mj-ea"/>
                <a:cs typeface="Times New Roman" pitchFamily="18" charset="0"/>
              </a:rPr>
              <a:t> </a:t>
            </a:r>
            <a:r>
              <a:rPr kumimoji="0" lang="ru-RU" sz="3100" b="0" i="0" u="none" strike="noStrike" kern="0" cap="none" spc="0" normalizeH="0" baseline="0" noProof="0" dirty="0" smtClean="0">
                <a:ln>
                  <a:noFill/>
                </a:ln>
                <a:effectLst/>
                <a:uLnTx/>
                <a:uFillTx/>
                <a:latin typeface="Times New Roman" pitchFamily="18" charset="0"/>
                <a:ea typeface="+mj-ea"/>
                <a:cs typeface="Times New Roman" pitchFamily="18" charset="0"/>
              </a:rPr>
              <a:t>ЖИЗНЕДЕЯТЕЛЬНОСТИ</a:t>
            </a:r>
            <a:r>
              <a:rPr kumimoji="0" lang="ru-RU" sz="4000" b="0" i="0" u="none" strike="noStrike" kern="0" cap="none" spc="0" normalizeH="0" baseline="0" noProof="0" dirty="0" smtClean="0">
                <a:ln>
                  <a:noFill/>
                </a:ln>
                <a:solidFill>
                  <a:srgbClr val="1F497D"/>
                </a:solidFill>
                <a:effectLst/>
                <a:uLnTx/>
                <a:uFillTx/>
                <a:latin typeface="Trebuchet MS"/>
                <a:ea typeface="+mj-ea"/>
                <a:cs typeface="+mj-cs"/>
              </a:rPr>
              <a:t/>
            </a:r>
            <a:br>
              <a:rPr kumimoji="0" lang="ru-RU" sz="4000" b="0" i="0" u="none" strike="noStrike" kern="0" cap="none" spc="0" normalizeH="0" baseline="0" noProof="0" dirty="0" smtClean="0">
                <a:ln>
                  <a:noFill/>
                </a:ln>
                <a:solidFill>
                  <a:srgbClr val="1F497D"/>
                </a:solidFill>
                <a:effectLst/>
                <a:uLnTx/>
                <a:uFillTx/>
                <a:latin typeface="Trebuchet MS"/>
                <a:ea typeface="+mj-ea"/>
                <a:cs typeface="+mj-cs"/>
              </a:rPr>
            </a:br>
            <a:endParaRPr kumimoji="0" lang="ru-RU" sz="1800" b="0" i="0" u="none" strike="noStrike" kern="0" cap="none" spc="0" normalizeH="0" baseline="0" noProof="0" dirty="0" smtClean="0">
              <a:ln>
                <a:noFill/>
              </a:ln>
              <a:solidFill>
                <a:sysClr val="windowText" lastClr="000000"/>
              </a:solidFill>
              <a:effectLst/>
              <a:uLnTx/>
              <a:uFillTx/>
            </a:endParaRPr>
          </a:p>
        </p:txBody>
      </p:sp>
      <p:sp>
        <p:nvSpPr>
          <p:cNvPr id="3" name="Прямоугольник 2"/>
          <p:cNvSpPr/>
          <p:nvPr/>
        </p:nvSpPr>
        <p:spPr>
          <a:xfrm>
            <a:off x="251520" y="1271855"/>
            <a:ext cx="8640960" cy="5586145"/>
          </a:xfrm>
          <a:prstGeom prst="rect">
            <a:avLst/>
          </a:prstGeom>
        </p:spPr>
        <p:txBody>
          <a:bodyPr wrap="square">
            <a:spAutoFit/>
          </a:bodyPr>
          <a:lstStyle/>
          <a:p>
            <a:pPr marL="365760" lvl="0" indent="-256032">
              <a:spcBef>
                <a:spcPts val="300"/>
              </a:spcBef>
              <a:buClr>
                <a:srgbClr val="9BBB59"/>
              </a:buClr>
            </a:pPr>
            <a:r>
              <a:rPr lang="ru-RU" sz="1900" dirty="0">
                <a:solidFill>
                  <a:prstClr val="black"/>
                </a:solidFill>
                <a:latin typeface="Georgia"/>
              </a:rPr>
              <a:t>К основным категориям жизнедеятельности человека относят </a:t>
            </a:r>
            <a:r>
              <a:rPr lang="ru-RU" sz="1900" dirty="0" smtClean="0">
                <a:solidFill>
                  <a:prstClr val="black"/>
                </a:solidFill>
                <a:latin typeface="Georgia"/>
              </a:rPr>
              <a:t>следующие</a:t>
            </a:r>
            <a:r>
              <a:rPr lang="ru-RU" sz="1900" dirty="0">
                <a:solidFill>
                  <a:prstClr val="black"/>
                </a:solidFill>
                <a:latin typeface="Georgia"/>
              </a:rPr>
              <a:t>.</a:t>
            </a:r>
          </a:p>
          <a:p>
            <a:pPr marL="365760" lvl="0" indent="-256032">
              <a:spcBef>
                <a:spcPts val="300"/>
              </a:spcBef>
              <a:buClr>
                <a:srgbClr val="9BBB59"/>
              </a:buClr>
            </a:pPr>
            <a:r>
              <a:rPr lang="ru-RU" sz="1900" dirty="0">
                <a:solidFill>
                  <a:prstClr val="black"/>
                </a:solidFill>
                <a:latin typeface="Georgia"/>
              </a:rPr>
              <a:t>● </a:t>
            </a:r>
            <a:r>
              <a:rPr lang="ru-RU" sz="1900" b="1" dirty="0">
                <a:solidFill>
                  <a:prstClr val="black"/>
                </a:solidFill>
                <a:latin typeface="Georgia"/>
              </a:rPr>
              <a:t>Способность к самообслуживанию – </a:t>
            </a:r>
            <a:r>
              <a:rPr lang="ru-RU" sz="1900" dirty="0">
                <a:solidFill>
                  <a:prstClr val="black"/>
                </a:solidFill>
                <a:latin typeface="Georgia"/>
              </a:rPr>
              <a:t>способность человека</a:t>
            </a:r>
          </a:p>
          <a:p>
            <a:pPr marL="365760" lvl="0" indent="-256032">
              <a:spcBef>
                <a:spcPts val="300"/>
              </a:spcBef>
              <a:buClr>
                <a:srgbClr val="9BBB59"/>
              </a:buClr>
            </a:pPr>
            <a:r>
              <a:rPr lang="ru-RU" sz="1900" dirty="0">
                <a:solidFill>
                  <a:prstClr val="black"/>
                </a:solidFill>
                <a:latin typeface="Georgia"/>
              </a:rPr>
              <a:t>    самостоятельно осуществлять основные физиологические потребности, выполнять повседневную бытовую деятельность, в том числе навыки личной гигиены.</a:t>
            </a:r>
          </a:p>
          <a:p>
            <a:pPr marL="365760" lvl="0" indent="-256032">
              <a:spcBef>
                <a:spcPts val="300"/>
              </a:spcBef>
              <a:buClr>
                <a:srgbClr val="9BBB59"/>
              </a:buClr>
            </a:pPr>
            <a:r>
              <a:rPr lang="ru-RU" sz="1900" dirty="0">
                <a:solidFill>
                  <a:prstClr val="black"/>
                </a:solidFill>
                <a:latin typeface="Georgia"/>
              </a:rPr>
              <a:t>● </a:t>
            </a:r>
            <a:r>
              <a:rPr lang="ru-RU" sz="1900" b="1" dirty="0">
                <a:solidFill>
                  <a:prstClr val="black"/>
                </a:solidFill>
                <a:latin typeface="Georgia"/>
              </a:rPr>
              <a:t>Способность к самостоятельному передвижению – </a:t>
            </a:r>
            <a:r>
              <a:rPr lang="ru-RU" sz="1900" dirty="0">
                <a:solidFill>
                  <a:prstClr val="black"/>
                </a:solidFill>
                <a:latin typeface="Georgia"/>
              </a:rPr>
              <a:t>способность</a:t>
            </a:r>
            <a:r>
              <a:rPr lang="ru-RU" sz="1900" b="1" dirty="0">
                <a:solidFill>
                  <a:prstClr val="black"/>
                </a:solidFill>
                <a:latin typeface="Georgia"/>
              </a:rPr>
              <a:t> </a:t>
            </a:r>
            <a:r>
              <a:rPr lang="ru-RU" sz="1900" dirty="0">
                <a:solidFill>
                  <a:prstClr val="black"/>
                </a:solidFill>
                <a:latin typeface="Georgia"/>
              </a:rPr>
              <a:t>самостоятельно перемещаться в пространстве, сохранять равновесие тела при передвижении, в покое при перемене положения тела.</a:t>
            </a:r>
          </a:p>
          <a:p>
            <a:pPr marL="365760" lvl="0" indent="-256032">
              <a:spcBef>
                <a:spcPts val="300"/>
              </a:spcBef>
              <a:buClr>
                <a:srgbClr val="9BBB59"/>
              </a:buClr>
            </a:pPr>
            <a:r>
              <a:rPr lang="ru-RU" sz="1900" dirty="0">
                <a:solidFill>
                  <a:prstClr val="black"/>
                </a:solidFill>
                <a:latin typeface="Georgia"/>
              </a:rPr>
              <a:t>● </a:t>
            </a:r>
            <a:r>
              <a:rPr lang="ru-RU" sz="1900" b="1" dirty="0">
                <a:solidFill>
                  <a:prstClr val="black"/>
                </a:solidFill>
                <a:latin typeface="Georgia"/>
              </a:rPr>
              <a:t>Способность к ориентации – </a:t>
            </a:r>
            <a:r>
              <a:rPr lang="ru-RU" sz="1900" dirty="0">
                <a:solidFill>
                  <a:prstClr val="black"/>
                </a:solidFill>
                <a:latin typeface="Georgia"/>
              </a:rPr>
              <a:t>способность к адекватному восприятию окружающей обстановки, оценке ситуации, определению времени и места нахождения.</a:t>
            </a:r>
          </a:p>
          <a:p>
            <a:pPr marL="365760" lvl="0" indent="-256032">
              <a:spcBef>
                <a:spcPts val="300"/>
              </a:spcBef>
              <a:buClr>
                <a:srgbClr val="9BBB59"/>
              </a:buClr>
            </a:pPr>
            <a:r>
              <a:rPr lang="ru-RU" sz="1900" dirty="0">
                <a:solidFill>
                  <a:prstClr val="black"/>
                </a:solidFill>
                <a:latin typeface="Georgia"/>
              </a:rPr>
              <a:t>● </a:t>
            </a:r>
            <a:r>
              <a:rPr lang="ru-RU" sz="1900" b="1" dirty="0">
                <a:solidFill>
                  <a:prstClr val="black"/>
                </a:solidFill>
                <a:latin typeface="Georgia"/>
              </a:rPr>
              <a:t>Способность к общению – способность к установлению </a:t>
            </a:r>
            <a:r>
              <a:rPr lang="ru-RU" sz="1900" dirty="0">
                <a:solidFill>
                  <a:prstClr val="black"/>
                </a:solidFill>
                <a:latin typeface="Georgia"/>
              </a:rPr>
              <a:t>контактов между людьми путем восприятия, переработки и передачи информации.</a:t>
            </a:r>
            <a:r>
              <a:rPr lang="ru-RU" sz="1900" b="1" dirty="0">
                <a:solidFill>
                  <a:prstClr val="black"/>
                </a:solidFill>
                <a:latin typeface="Georgia"/>
              </a:rPr>
              <a:t> </a:t>
            </a:r>
          </a:p>
          <a:p>
            <a:pPr marL="365760" lvl="0" indent="-256032">
              <a:spcBef>
                <a:spcPts val="300"/>
              </a:spcBef>
            </a:pPr>
            <a:r>
              <a:rPr lang="ru-RU" sz="1900" dirty="0">
                <a:solidFill>
                  <a:prstClr val="black"/>
                </a:solidFill>
                <a:latin typeface="Georgia"/>
              </a:rPr>
              <a:t>● </a:t>
            </a:r>
            <a:r>
              <a:rPr lang="ru-RU" sz="1900" b="1" dirty="0">
                <a:solidFill>
                  <a:prstClr val="black"/>
                </a:solidFill>
                <a:latin typeface="Georgia"/>
              </a:rPr>
              <a:t>Способность контролировать свое поведение – </a:t>
            </a:r>
            <a:r>
              <a:rPr lang="ru-RU" sz="1900" dirty="0">
                <a:solidFill>
                  <a:prstClr val="black"/>
                </a:solidFill>
                <a:latin typeface="Georgia"/>
              </a:rPr>
              <a:t>способность</a:t>
            </a:r>
            <a:r>
              <a:rPr lang="ru-RU" sz="1900" b="1" dirty="0">
                <a:solidFill>
                  <a:prstClr val="black"/>
                </a:solidFill>
                <a:latin typeface="Georgia"/>
              </a:rPr>
              <a:t> </a:t>
            </a:r>
            <a:r>
              <a:rPr lang="ru-RU" sz="1900" dirty="0">
                <a:solidFill>
                  <a:prstClr val="black"/>
                </a:solidFill>
                <a:latin typeface="Georgia"/>
              </a:rPr>
              <a:t>к осознанию себя и адекватному поведению с учетом социально-правовых и морально-этических норм.</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34" y="81638"/>
            <a:ext cx="1529532" cy="137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058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95536" y="117005"/>
            <a:ext cx="8229600" cy="1066800"/>
          </a:xfrm>
          <a:prstGeom prst="rect">
            <a:avLst/>
          </a:prstGeom>
        </p:spPr>
        <p:txBody>
          <a:bodyPr vert="horz" anchor="ctr">
            <a:normAutofit fontScale="675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Помощь в перемещении пациента в пространстве</a:t>
            </a:r>
            <a:r>
              <a:rPr kumimoji="0" lang="ru-RU" sz="4000" b="0" i="0" u="none" strike="noStrike" kern="1200" cap="none" spc="0" normalizeH="0" baseline="0" noProof="0" dirty="0" smtClean="0">
                <a:ln>
                  <a:noFill/>
                </a:ln>
                <a:solidFill>
                  <a:srgbClr val="1F497D"/>
                </a:solidFill>
                <a:effectLst/>
                <a:uLnTx/>
                <a:uFillTx/>
                <a:latin typeface="Trebuchet MS"/>
                <a:ea typeface="+mj-ea"/>
                <a:cs typeface="+mj-cs"/>
              </a:rPr>
              <a:t/>
            </a:r>
            <a:br>
              <a:rPr kumimoji="0" lang="ru-RU" sz="4000" b="0" i="0" u="none" strike="noStrike" kern="1200" cap="none" spc="0" normalizeH="0" baseline="0" noProof="0" dirty="0" smtClean="0">
                <a:ln>
                  <a:noFill/>
                </a:ln>
                <a:solidFill>
                  <a:srgbClr val="1F497D"/>
                </a:solidFill>
                <a:effectLst/>
                <a:uLnTx/>
                <a:uFillTx/>
                <a:latin typeface="Trebuchet MS"/>
                <a:ea typeface="+mj-ea"/>
                <a:cs typeface="+mj-cs"/>
              </a:rPr>
            </a:br>
            <a:endParaRPr kumimoji="0" lang="ru-RU" sz="4000" b="0" i="0" u="none" strike="noStrike" kern="1200" cap="none" spc="0" normalizeH="0" baseline="0" noProof="0" dirty="0">
              <a:ln>
                <a:noFill/>
              </a:ln>
              <a:solidFill>
                <a:srgbClr val="1F497D"/>
              </a:solidFill>
              <a:effectLst/>
              <a:uLnTx/>
              <a:uFillTx/>
              <a:latin typeface="Trebuchet MS"/>
              <a:ea typeface="+mj-ea"/>
              <a:cs typeface="+mj-cs"/>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979934"/>
            <a:ext cx="2779713"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848" y="836712"/>
            <a:ext cx="221297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084" y="1916832"/>
            <a:ext cx="3438525" cy="416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7092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24936"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effectLst/>
                <a:uLnTx/>
                <a:uFillTx/>
                <a:latin typeface="Times New Roman" pitchFamily="18" charset="0"/>
                <a:ea typeface="+mj-ea"/>
                <a:cs typeface="Times New Roman" pitchFamily="18" charset="0"/>
              </a:rPr>
              <a:t>УТРЕННИЙ (ВЕЧЕРНИЙ) ТУАЛЕТ ПРИ РАЗЛИЧНЫХ ВИДАХ И ТИПАХ ОГРАНИЧЕННОЙ МОБИЛЬНОСТИ</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17" y="1772816"/>
            <a:ext cx="2922781" cy="250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48472" y="1772816"/>
            <a:ext cx="4572000" cy="4085734"/>
          </a:xfrm>
          <a:prstGeom prst="rect">
            <a:avLst/>
          </a:prstGeom>
        </p:spPr>
        <p:txBody>
          <a:bodyPr>
            <a:spAutoFit/>
          </a:bodyPr>
          <a:lstStyle/>
          <a:p>
            <a:pPr marL="365760" lvl="0" indent="-256032">
              <a:spcBef>
                <a:spcPts val="300"/>
              </a:spcBef>
              <a:buClr>
                <a:srgbClr val="9BBB59"/>
              </a:buClr>
            </a:pPr>
            <a:r>
              <a:rPr lang="ru-RU" sz="2800" b="1" dirty="0">
                <a:solidFill>
                  <a:prstClr val="black"/>
                </a:solidFill>
                <a:latin typeface="Georgia"/>
              </a:rPr>
              <a:t> Уход за полостью рта</a:t>
            </a:r>
          </a:p>
          <a:p>
            <a:pPr marL="365760" lvl="0" indent="-256032">
              <a:spcBef>
                <a:spcPts val="300"/>
              </a:spcBef>
              <a:buClr>
                <a:srgbClr val="9BBB59"/>
              </a:buClr>
            </a:pPr>
            <a:r>
              <a:rPr lang="ru-RU" sz="2800" dirty="0">
                <a:solidFill>
                  <a:prstClr val="black"/>
                </a:solidFill>
                <a:latin typeface="Georgia"/>
              </a:rPr>
              <a:t>   Уход за полостью рта следует проводить 2 раза в день (утро/вечер),</a:t>
            </a:r>
          </a:p>
          <a:p>
            <a:pPr marL="365760" lvl="0" indent="-256032">
              <a:spcBef>
                <a:spcPts val="300"/>
              </a:spcBef>
              <a:buClr>
                <a:srgbClr val="9BBB59"/>
              </a:buClr>
            </a:pPr>
            <a:r>
              <a:rPr lang="ru-RU" sz="2800" dirty="0">
                <a:solidFill>
                  <a:prstClr val="black"/>
                </a:solidFill>
                <a:latin typeface="Georgia"/>
              </a:rPr>
              <a:t>   а после каждого приема пищи необходимо осуществлять гигиену</a:t>
            </a:r>
          </a:p>
          <a:p>
            <a:pPr marL="365760" lvl="0" indent="-256032">
              <a:spcBef>
                <a:spcPts val="300"/>
              </a:spcBef>
              <a:buClr>
                <a:srgbClr val="9BBB59"/>
              </a:buClr>
            </a:pPr>
            <a:r>
              <a:rPr lang="ru-RU" sz="2800" dirty="0">
                <a:solidFill>
                  <a:prstClr val="black"/>
                </a:solidFill>
                <a:latin typeface="Georgia"/>
              </a:rPr>
              <a:t>   полости рта пациента. </a:t>
            </a:r>
          </a:p>
        </p:txBody>
      </p:sp>
      <p:sp>
        <p:nvSpPr>
          <p:cNvPr id="5" name="Прямоугольник 4"/>
          <p:cNvSpPr/>
          <p:nvPr/>
        </p:nvSpPr>
        <p:spPr>
          <a:xfrm>
            <a:off x="899592" y="4821034"/>
            <a:ext cx="2643206"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0"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Чистка зубов</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0"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частично мобильного</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000" b="0"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пациента</a:t>
            </a:r>
            <a:endParaRPr kumimoji="0" lang="ru-RU" sz="20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73688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280920" cy="3785652"/>
          </a:xfrm>
          <a:prstGeom prst="rect">
            <a:avLst/>
          </a:prstGeom>
        </p:spPr>
        <p:txBody>
          <a:bodyPr wrap="square">
            <a:spAutoFit/>
          </a:bodyPr>
          <a:lstStyle/>
          <a:p>
            <a:pPr lvl="0" algn="ctr"/>
            <a:r>
              <a:rPr lang="ru-RU" sz="2400" b="1" dirty="0">
                <a:solidFill>
                  <a:prstClr val="black"/>
                </a:solidFill>
                <a:latin typeface="Times New Roman" pitchFamily="18" charset="0"/>
                <a:cs typeface="Times New Roman" pitchFamily="18" charset="0"/>
              </a:rPr>
              <a:t>Для немобильного пациента. </a:t>
            </a:r>
            <a:endParaRPr lang="ru-RU" sz="2400" b="1" dirty="0" smtClean="0">
              <a:solidFill>
                <a:prstClr val="black"/>
              </a:solidFill>
              <a:latin typeface="Times New Roman" pitchFamily="18" charset="0"/>
              <a:cs typeface="Times New Roman" pitchFamily="18" charset="0"/>
            </a:endParaRPr>
          </a:p>
          <a:p>
            <a:pPr lvl="0" algn="ctr"/>
            <a:endParaRPr lang="ru-RU" sz="2400" b="1" dirty="0">
              <a:solidFill>
                <a:prstClr val="black"/>
              </a:solidFill>
              <a:latin typeface="Times New Roman" pitchFamily="18" charset="0"/>
              <a:cs typeface="Times New Roman" pitchFamily="18" charset="0"/>
            </a:endParaRPr>
          </a:p>
          <a:p>
            <a:pPr lvl="0"/>
            <a:r>
              <a:rPr lang="ru-RU" sz="2400" dirty="0">
                <a:solidFill>
                  <a:prstClr val="black"/>
                </a:solidFill>
                <a:latin typeface="Times New Roman" pitchFamily="18" charset="0"/>
                <a:cs typeface="Times New Roman" pitchFamily="18" charset="0"/>
              </a:rPr>
              <a:t>При беспомощности пациента уход за полостью рта заключается в полоскании рта после каждого приема пищи, после каждого приступа рвоты, в чистке зубов (зубных протезов) утром и вечером, в очищении промежутков между зубами 1 раз в день (лучше вечером). Для чистки зубов лучше использовать мягкую зубную щетку, не травмирующую десны. Завершая уход за полостью рта, обязательно очищают щеткой язык, снимая с него налет.</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933056"/>
            <a:ext cx="3600400"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689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188640"/>
            <a:ext cx="3486852"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Уход за ушами</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308718" y="1095196"/>
            <a:ext cx="8424936" cy="4401205"/>
          </a:xfrm>
          <a:prstGeom prst="rect">
            <a:avLst/>
          </a:prstGeom>
        </p:spPr>
        <p:txBody>
          <a:bodyPr wrap="square">
            <a:spAutoFit/>
          </a:bodyPr>
          <a:lstStyle/>
          <a:p>
            <a:pPr marL="365760" lvl="0" indent="-256032">
              <a:spcBef>
                <a:spcPts val="300"/>
              </a:spcBef>
              <a:buClr>
                <a:srgbClr val="9BBB59"/>
              </a:buClr>
            </a:pPr>
            <a:r>
              <a:rPr lang="ru-RU" sz="2800" dirty="0">
                <a:solidFill>
                  <a:prstClr val="black"/>
                </a:solidFill>
                <a:latin typeface="Georgia"/>
              </a:rPr>
              <a:t>При обработке правого уха голова должна быть повернута влево, при обработке левого уха – вправо. Следует помнить, что без назначения врача закапывать в уши нельзя ничего. Необходимо обработать только лишь ушные раковины и околоушную область, в слуховом проходе манипуляции не проводят. Важно не забывать мыть кожу за ушами, вытирать кожу следует насухо, аккуратно промокнув сухой салфеткой.</a:t>
            </a:r>
          </a:p>
        </p:txBody>
      </p:sp>
    </p:spTree>
    <p:extLst>
      <p:ext uri="{BB962C8B-B14F-4D97-AF65-F5344CB8AC3E}">
        <p14:creationId xmlns:p14="http://schemas.microsoft.com/office/powerpoint/2010/main" val="1772163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6865" y="260648"/>
            <a:ext cx="3732112"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Уход за глазами</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107504" y="968534"/>
            <a:ext cx="8784976" cy="4947508"/>
          </a:xfrm>
          <a:prstGeom prst="rect">
            <a:avLst/>
          </a:prstGeom>
        </p:spPr>
        <p:txBody>
          <a:bodyPr wrap="square">
            <a:spAutoFit/>
          </a:bodyPr>
          <a:lstStyle/>
          <a:p>
            <a:pPr marL="365760" lvl="0" indent="-256032">
              <a:spcBef>
                <a:spcPts val="300"/>
              </a:spcBef>
              <a:buClr>
                <a:srgbClr val="9BBB59"/>
              </a:buClr>
            </a:pPr>
            <a:r>
              <a:rPr lang="ru-RU" sz="2800" dirty="0">
                <a:solidFill>
                  <a:prstClr val="black"/>
                </a:solidFill>
                <a:latin typeface="Georgia"/>
              </a:rPr>
              <a:t>Обычный гигиенический уход осуществляют 1–2 раза в сутки, а при необходимости – чаще. Отсутствие надлежащего ухода может привести</a:t>
            </a:r>
          </a:p>
          <a:p>
            <a:pPr marL="365760" lvl="0" indent="-256032">
              <a:spcBef>
                <a:spcPts val="300"/>
              </a:spcBef>
              <a:buClr>
                <a:srgbClr val="9BBB59"/>
              </a:buClr>
            </a:pPr>
            <a:r>
              <a:rPr lang="ru-RU" sz="2800" dirty="0">
                <a:solidFill>
                  <a:prstClr val="black"/>
                </a:solidFill>
                <a:latin typeface="Georgia"/>
              </a:rPr>
              <a:t>   к конъюнктивиту и воспалению кожи вокруг глаз. Обработку начинают с более чистого глаза.</a:t>
            </a:r>
          </a:p>
          <a:p>
            <a:pPr marL="365760" lvl="0" indent="-256032">
              <a:spcBef>
                <a:spcPts val="300"/>
              </a:spcBef>
              <a:buClr>
                <a:srgbClr val="9BBB59"/>
              </a:buClr>
            </a:pPr>
            <a:r>
              <a:rPr lang="ru-RU" sz="2800" dirty="0">
                <a:solidFill>
                  <a:prstClr val="black"/>
                </a:solidFill>
                <a:latin typeface="Georgia"/>
              </a:rPr>
              <a:t>   Сухим тампоном следует слегка оттянуть нижнее веко, а тампонами, смоченными жидкостью, промыть глаз однократным движением от</a:t>
            </a:r>
          </a:p>
          <a:p>
            <a:pPr marL="365760" lvl="0" indent="-256032">
              <a:spcBef>
                <a:spcPts val="300"/>
              </a:spcBef>
              <a:buClr>
                <a:srgbClr val="9BBB59"/>
              </a:buClr>
            </a:pPr>
            <a:r>
              <a:rPr lang="ru-RU" sz="2800" dirty="0">
                <a:solidFill>
                  <a:prstClr val="black"/>
                </a:solidFill>
                <a:latin typeface="Georgia"/>
              </a:rPr>
              <a:t>   наружного края глаза к внутреннему. После этого осушают кожу вокруг глаза, промокнув марлевыми салфетками или полотенцем.</a:t>
            </a:r>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0854" y="130324"/>
            <a:ext cx="944786" cy="96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47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260648"/>
            <a:ext cx="7056784"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Уход за полостью носа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251520" y="968534"/>
            <a:ext cx="8605464" cy="5709255"/>
          </a:xfrm>
          <a:prstGeom prst="rect">
            <a:avLst/>
          </a:prstGeom>
        </p:spPr>
        <p:txBody>
          <a:bodyPr wrap="square">
            <a:spAutoFit/>
          </a:bodyPr>
          <a:lstStyle/>
          <a:p>
            <a:pPr marL="365760" lvl="0" indent="-256032">
              <a:spcBef>
                <a:spcPts val="300"/>
              </a:spcBef>
              <a:buClr>
                <a:srgbClr val="9BBB59"/>
              </a:buClr>
            </a:pPr>
            <a:r>
              <a:rPr lang="ru-RU" sz="2400" dirty="0">
                <a:solidFill>
                  <a:prstClr val="black"/>
                </a:solidFill>
                <a:latin typeface="Times New Roman" pitchFamily="18" charset="0"/>
                <a:cs typeface="Times New Roman" pitchFamily="18" charset="0"/>
              </a:rPr>
              <a:t>Уход за полостью носа осуществляют 1–2 раза в сутки.             </a:t>
            </a:r>
          </a:p>
          <a:p>
            <a:pPr marL="365760" lvl="0" indent="-256032">
              <a:spcBef>
                <a:spcPts val="300"/>
              </a:spcBef>
              <a:buClr>
                <a:srgbClr val="9BBB59"/>
              </a:buClr>
            </a:pPr>
            <a:r>
              <a:rPr lang="ru-RU" sz="2400" dirty="0">
                <a:solidFill>
                  <a:prstClr val="black"/>
                </a:solidFill>
                <a:latin typeface="Times New Roman" pitchFamily="18" charset="0"/>
                <a:cs typeface="Times New Roman" pitchFamily="18" charset="0"/>
              </a:rPr>
              <a:t>         Скопление выделений в виде слизи и корок может привести к затруднению дыхания через нос, воспалению слизистой оболочки носа и околоносовых пазух, образованию язвочек. Для гигиенического ухода за полостью носа следует надеть перчатки, запрокинуть подопечному голову, смочить водой ватную турунду и отжать ее.</a:t>
            </a:r>
          </a:p>
          <a:p>
            <a:pPr marL="365760" lvl="0" indent="-256032">
              <a:spcBef>
                <a:spcPts val="300"/>
              </a:spcBef>
              <a:buClr>
                <a:srgbClr val="9BBB59"/>
              </a:buClr>
            </a:pPr>
            <a:r>
              <a:rPr lang="ru-RU" sz="2400" dirty="0">
                <a:solidFill>
                  <a:prstClr val="black"/>
                </a:solidFill>
                <a:latin typeface="Times New Roman" pitchFamily="18" charset="0"/>
                <a:cs typeface="Times New Roman" pitchFamily="18" charset="0"/>
              </a:rPr>
              <a:t>         Далее необходимо приподнять и придержать кончик носа пациента левой рукой, а правой рукой аккуратными вращательными движениями ввести турунду в одну ноздрю. Такими же вращательными движениями турунду удаляют и аналогичную процедуру проводят относительно другой ноздри. При образовании корочек для их размягчения по назначению врача можно использовать вазелиновое масло, мази для носа.</a:t>
            </a: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7857" y="176021"/>
            <a:ext cx="1169492" cy="12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5116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8352928"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800" b="0" i="0" u="none" strike="noStrike" kern="0" cap="none" spc="0" normalizeH="0" baseline="0" noProof="0" dirty="0" smtClean="0">
                <a:ln>
                  <a:noFill/>
                </a:ln>
                <a:effectLst/>
                <a:uLnTx/>
                <a:uFillTx/>
                <a:latin typeface="Times New Roman" pitchFamily="18" charset="0"/>
                <a:ea typeface="+mj-ea"/>
                <a:cs typeface="Times New Roman" pitchFamily="18" charset="0"/>
              </a:rPr>
              <a:t>Уход за волосами, ногтями, бритье тяжелобольного пациента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137778" y="1219081"/>
            <a:ext cx="8712968" cy="4893647"/>
          </a:xfrm>
          <a:prstGeom prst="rect">
            <a:avLst/>
          </a:prstGeom>
        </p:spPr>
        <p:txBody>
          <a:bodyPr wrap="square">
            <a:spAutoFit/>
          </a:bodyPr>
          <a:lstStyle/>
          <a:p>
            <a:pPr marL="365760" lvl="0" indent="-256032">
              <a:spcBef>
                <a:spcPts val="300"/>
              </a:spcBef>
              <a:buClr>
                <a:srgbClr val="9BBB59"/>
              </a:buClr>
            </a:pPr>
            <a:r>
              <a:rPr lang="ru-RU" sz="2400" dirty="0">
                <a:solidFill>
                  <a:prstClr val="black"/>
                </a:solidFill>
                <a:latin typeface="Georgia"/>
              </a:rPr>
              <a:t>Проводится ежедневно, что повышает качество жизни, психологический статус и самооценку пациента. Волосы ежедневно следует расчесывать, применяя индивидуальную щетку для волос. Мытье волос осуществляется по мере загрязнения, но не реже раза в неделю с использованием специальных устройств (ванночки) и медицинских средств для мытья головы лежачих больных (шапочки, "сухие" шампуни и др.). Использование "сухих" шампуней не заменяет регулярное мытье волос, но может использоваться для ежедневного ухода. Бритье осуществляется по мере роста бороды. Стрижка ногтей проводится раз в 7-10 дней.</a:t>
            </a: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711" y="5642237"/>
            <a:ext cx="1309095" cy="121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82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88640"/>
            <a:ext cx="4129657"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Гигиена рук и ног</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39" y="981861"/>
            <a:ext cx="2713037"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39" y="4365104"/>
            <a:ext cx="2773363"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779912" y="1268760"/>
            <a:ext cx="5184576" cy="4824398"/>
          </a:xfrm>
          <a:prstGeom prst="rect">
            <a:avLst/>
          </a:prstGeom>
        </p:spPr>
        <p:txBody>
          <a:bodyPr wrap="square">
            <a:spAutoFit/>
          </a:bodyPr>
          <a:lstStyle/>
          <a:p>
            <a:pPr marL="365760" lvl="0" indent="-256032">
              <a:spcBef>
                <a:spcPts val="300"/>
              </a:spcBef>
              <a:buClr>
                <a:srgbClr val="9BBB59"/>
              </a:buClr>
            </a:pPr>
            <a:r>
              <a:rPr lang="ru-RU" sz="2000" b="1" dirty="0">
                <a:solidFill>
                  <a:prstClr val="black"/>
                </a:solidFill>
                <a:latin typeface="Times New Roman" pitchFamily="18" charset="0"/>
                <a:cs typeface="Times New Roman" pitchFamily="18" charset="0"/>
              </a:rPr>
              <a:t>Лежачему пациенту </a:t>
            </a:r>
            <a:r>
              <a:rPr lang="ru-RU" sz="2000" dirty="0">
                <a:solidFill>
                  <a:prstClr val="black"/>
                </a:solidFill>
                <a:latin typeface="Times New Roman" pitchFamily="18" charset="0"/>
                <a:cs typeface="Times New Roman" pitchFamily="18" charset="0"/>
              </a:rPr>
              <a:t>мыть руки должен человек, предоставляющий</a:t>
            </a:r>
          </a:p>
          <a:p>
            <a:pPr marL="365760" lvl="0" indent="-256032">
              <a:spcBef>
                <a:spcPts val="300"/>
              </a:spcBef>
              <a:buClr>
                <a:srgbClr val="9BBB59"/>
              </a:buClr>
            </a:pPr>
            <a:r>
              <a:rPr lang="ru-RU" sz="2000" dirty="0">
                <a:solidFill>
                  <a:prstClr val="black"/>
                </a:solidFill>
                <a:latin typeface="Times New Roman" pitchFamily="18" charset="0"/>
                <a:cs typeface="Times New Roman" pitchFamily="18" charset="0"/>
              </a:rPr>
              <a:t>   уход. Для этого необходимо надеть перчатки, намочить салфетку или</a:t>
            </a:r>
          </a:p>
          <a:p>
            <a:pPr marL="365760" lvl="0" indent="-256032">
              <a:spcBef>
                <a:spcPts val="300"/>
              </a:spcBef>
              <a:buClr>
                <a:srgbClr val="9BBB59"/>
              </a:buClr>
            </a:pPr>
            <a:r>
              <a:rPr lang="ru-RU" sz="2000" dirty="0">
                <a:solidFill>
                  <a:prstClr val="black"/>
                </a:solidFill>
                <a:latin typeface="Times New Roman" pitchFamily="18" charset="0"/>
                <a:cs typeface="Times New Roman" pitchFamily="18" charset="0"/>
              </a:rPr>
              <a:t>   одноразовую рукавичку в воде и обтереть руки подопечного, обращая особое внимание на межпальцевые промежутки. После этого следует высушить кожу рук полотенцем, тщательно просушивая кожу между пальцами. Ногти на руках стригут овалом 1 раз в 7 дней. Если случайно повреждена кожа, ее смазывают антисептическим средством.</a:t>
            </a:r>
          </a:p>
          <a:p>
            <a:pPr marL="365760" lvl="0" indent="-256032">
              <a:spcBef>
                <a:spcPts val="300"/>
              </a:spcBef>
              <a:buClr>
                <a:srgbClr val="9BBB59"/>
              </a:buClr>
            </a:pPr>
            <a:r>
              <a:rPr lang="ru-RU" sz="2000" dirty="0">
                <a:solidFill>
                  <a:prstClr val="black"/>
                </a:solidFill>
                <a:latin typeface="Times New Roman" pitchFamily="18" charset="0"/>
                <a:cs typeface="Times New Roman" pitchFamily="18" charset="0"/>
              </a:rPr>
              <a:t>    Ноги тяжелобольному пациенту моют 2-3 раза в неделю.</a:t>
            </a:r>
          </a:p>
        </p:txBody>
      </p:sp>
    </p:spTree>
    <p:extLst>
      <p:ext uri="{BB962C8B-B14F-4D97-AF65-F5344CB8AC3E}">
        <p14:creationId xmlns:p14="http://schemas.microsoft.com/office/powerpoint/2010/main" val="3599997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568952" cy="107721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smtClean="0">
                <a:ln>
                  <a:noFill/>
                </a:ln>
                <a:effectLst/>
                <a:uLnTx/>
                <a:uFillTx/>
                <a:latin typeface="Times New Roman" pitchFamily="18" charset="0"/>
                <a:ea typeface="+mj-ea"/>
                <a:cs typeface="Times New Roman" pitchFamily="18" charset="0"/>
              </a:rPr>
              <a:t>Уход за промежностью и наружными половыми органами тяжелобольного</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345462" y="1265858"/>
            <a:ext cx="8712968" cy="4747453"/>
          </a:xfrm>
          <a:prstGeom prst="rect">
            <a:avLst/>
          </a:prstGeom>
        </p:spPr>
        <p:txBody>
          <a:bodyPr wrap="square">
            <a:spAutoFit/>
          </a:bodyPr>
          <a:lstStyle/>
          <a:p>
            <a:pPr marL="365760" lvl="0" indent="-256032">
              <a:spcBef>
                <a:spcPts val="300"/>
              </a:spcBef>
              <a:buClr>
                <a:srgbClr val="9BBB59"/>
              </a:buClr>
            </a:pPr>
            <a:r>
              <a:rPr lang="ru-RU" sz="2000" dirty="0">
                <a:solidFill>
                  <a:prstClr val="black"/>
                </a:solidFill>
                <a:latin typeface="Georgia"/>
              </a:rPr>
              <a:t>Проводится ежедневно, по мере загрязнения, но не менее двух раз в день с целью предотвращения развития пролежней, контактного дерматита, ассоциированного с недержанием мочи и кала. Для гигиенического ухода за промежностью и наружными половыми органами тяжелобольных следует применять профессиональные (косметические) средства, медицинские изделия для ухода за кожей, например, моющий лосьон, пена и др. Тщательно высушивать кожу после мытья промокающими движениями, не используя изделия из махровой ткани, уделяя особое внимание кожным складкам и проблемным зонам.</a:t>
            </a:r>
          </a:p>
          <a:p>
            <a:pPr marL="365760" lvl="0" indent="-256032">
              <a:spcBef>
                <a:spcPts val="300"/>
              </a:spcBef>
              <a:buClr>
                <a:srgbClr val="9BBB59"/>
              </a:buClr>
            </a:pPr>
            <a:r>
              <a:rPr lang="ru-RU" sz="2000" dirty="0">
                <a:solidFill>
                  <a:prstClr val="black"/>
                </a:solidFill>
                <a:latin typeface="Georgia"/>
              </a:rPr>
              <a:t>    Необходимо использовать абсорбирующие белье (впитывающие простыни (пеленки), подгузники, впитывающие трусы, урологические прокладки и вкладыши и др.), препятствующие увлажнению кожи, уменьшающие ее инфицированность при недержании мочи и кала.</a:t>
            </a: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68953"/>
            <a:ext cx="1043608" cy="98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32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36219"/>
            <a:ext cx="396044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3836219"/>
            <a:ext cx="4056976"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16896" y="404664"/>
            <a:ext cx="8208912" cy="2839239"/>
          </a:xfrm>
          <a:prstGeom prst="rect">
            <a:avLst/>
          </a:prstGeom>
        </p:spPr>
        <p:txBody>
          <a:bodyPr wrap="square">
            <a:spAutoFit/>
          </a:bodyPr>
          <a:lstStyle/>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ru-RU" sz="2200" b="0" i="0" u="none" strike="noStrike" kern="0" cap="none" spc="0" normalizeH="0" baseline="0" noProof="0" dirty="0" smtClean="0">
                <a:ln>
                  <a:noFill/>
                </a:ln>
                <a:solidFill>
                  <a:prstClr val="black"/>
                </a:solidFill>
                <a:effectLst/>
                <a:uLnTx/>
                <a:uFillTx/>
                <a:latin typeface="Georgia"/>
              </a:rPr>
              <a:t>Пролежни легко инфицируются, что приводит к разнообразным осложнениям – абсцессам, флегмонам, остеомиелиту, сепсису.</a:t>
            </a:r>
          </a:p>
          <a:p>
            <a:pPr marL="9144" marR="0" lvl="0" indent="0" defTabSz="914400" eaLnBrk="1" fontAlgn="auto" latinLnBrk="0" hangingPunct="1">
              <a:lnSpc>
                <a:spcPct val="100000"/>
              </a:lnSpc>
              <a:spcBef>
                <a:spcPts val="300"/>
              </a:spcBef>
              <a:spcAft>
                <a:spcPts val="0"/>
              </a:spcAft>
              <a:buClr>
                <a:srgbClr val="9BBB59"/>
              </a:buClr>
              <a:buSzTx/>
              <a:buFontTx/>
              <a:buNone/>
              <a:tabLst/>
              <a:defRPr/>
            </a:pPr>
            <a:r>
              <a:rPr kumimoji="0" lang="ru-RU" sz="2200" b="0" i="0" u="none" strike="noStrike" kern="0" cap="none" spc="0" normalizeH="0" baseline="0" noProof="0" dirty="0" smtClean="0">
                <a:ln>
                  <a:noFill/>
                </a:ln>
                <a:solidFill>
                  <a:prstClr val="black"/>
                </a:solidFill>
                <a:effectLst/>
                <a:uLnTx/>
                <a:uFillTx/>
                <a:latin typeface="Georgia"/>
              </a:rPr>
              <a:t>Помимо экономических (прямых и косвенных медицинских и немедицинских) затрат, связанных с лечением пролежней, нужно учитывать и нематериальные затраты: тяжелые физические и моральные страдания, испытываемые больным и его родственниками.</a:t>
            </a: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4286075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16632"/>
            <a:ext cx="828092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Гигиеническая ванна</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539552" y="955246"/>
            <a:ext cx="7920880" cy="2362185"/>
          </a:xfrm>
          <a:prstGeom prst="rect">
            <a:avLst/>
          </a:prstGeom>
        </p:spPr>
        <p:txBody>
          <a:bodyPr wrap="square">
            <a:spAutoFit/>
          </a:bodyPr>
          <a:lstStyle/>
          <a:p>
            <a:pPr marL="365760" lvl="0" indent="-256032">
              <a:spcBef>
                <a:spcPts val="300"/>
              </a:spcBef>
              <a:buClr>
                <a:srgbClr val="9BBB59"/>
              </a:buClr>
              <a:buFont typeface="Georgia"/>
              <a:buChar char="•"/>
            </a:pPr>
            <a:r>
              <a:rPr lang="ru-RU" sz="2800" dirty="0">
                <a:solidFill>
                  <a:prstClr val="black"/>
                </a:solidFill>
                <a:latin typeface="Georgia"/>
              </a:rPr>
              <a:t>Проводится не реже 1 раза в неделю.</a:t>
            </a:r>
          </a:p>
          <a:p>
            <a:pPr marL="365760" lvl="0" indent="-256032">
              <a:spcBef>
                <a:spcPts val="300"/>
              </a:spcBef>
              <a:buClr>
                <a:srgbClr val="9BBB59"/>
              </a:buClr>
              <a:buFont typeface="Georgia"/>
              <a:buChar char="•"/>
            </a:pPr>
            <a:r>
              <a:rPr lang="ru-RU" sz="2800" dirty="0">
                <a:solidFill>
                  <a:prstClr val="black"/>
                </a:solidFill>
                <a:latin typeface="Georgia"/>
              </a:rPr>
              <a:t>Температура воды 36-37°С.</a:t>
            </a:r>
          </a:p>
          <a:p>
            <a:pPr marL="365760" lvl="0" indent="-256032">
              <a:spcBef>
                <a:spcPts val="300"/>
              </a:spcBef>
              <a:buClr>
                <a:srgbClr val="9BBB59"/>
              </a:buClr>
              <a:buFont typeface="Georgia"/>
              <a:buChar char="•"/>
            </a:pPr>
            <a:r>
              <a:rPr lang="ru-RU" sz="2800" dirty="0">
                <a:solidFill>
                  <a:prstClr val="black"/>
                </a:solidFill>
                <a:latin typeface="Georgia"/>
              </a:rPr>
              <a:t>Продолжительность 20-25 минут</a:t>
            </a:r>
          </a:p>
          <a:p>
            <a:pPr marL="365760" lvl="0" indent="-256032">
              <a:spcBef>
                <a:spcPts val="300"/>
              </a:spcBef>
              <a:buClr>
                <a:srgbClr val="9BBB59"/>
              </a:buClr>
              <a:buFont typeface="Georgia"/>
              <a:buChar char="•"/>
            </a:pPr>
            <a:r>
              <a:rPr lang="ru-RU" sz="2800" dirty="0">
                <a:solidFill>
                  <a:prstClr val="black"/>
                </a:solidFill>
                <a:latin typeface="Georgia"/>
              </a:rPr>
              <a:t>Температура воздуха в помещении при проведении гигиенической ванны 25°С</a:t>
            </a: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3501008"/>
            <a:ext cx="3888432" cy="307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24" y="227662"/>
            <a:ext cx="1925576" cy="145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827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4572000" cy="5016758"/>
          </a:xfrm>
          <a:prstGeom prst="rect">
            <a:avLst/>
          </a:prstGeom>
        </p:spPr>
        <p:txBody>
          <a:bodyPr>
            <a:spAutoFit/>
          </a:bodyPr>
          <a:lstStyle/>
          <a:p>
            <a:pPr lvl="0"/>
            <a:r>
              <a:rPr lang="ru-RU" sz="2000" b="1" dirty="0">
                <a:solidFill>
                  <a:prstClr val="black"/>
                </a:solidFill>
                <a:latin typeface="Times New Roman" pitchFamily="18" charset="0"/>
                <a:cs typeface="Times New Roman" pitchFamily="18" charset="0"/>
              </a:rPr>
              <a:t>ПРИМЕНЕНИЕ ГИПОАЛЛЕРГЕННЫХ</a:t>
            </a:r>
          </a:p>
          <a:p>
            <a:pPr lvl="0"/>
            <a:r>
              <a:rPr lang="ru-RU" sz="2000" b="1" dirty="0">
                <a:solidFill>
                  <a:prstClr val="black"/>
                </a:solidFill>
                <a:latin typeface="Times New Roman" pitchFamily="18" charset="0"/>
                <a:cs typeface="Times New Roman" pitchFamily="18" charset="0"/>
              </a:rPr>
              <a:t>СРЕДСТВ ДЛЯ УХОДА ЗА КОЖЕЙ</a:t>
            </a:r>
          </a:p>
          <a:p>
            <a:pPr lvl="0"/>
            <a:r>
              <a:rPr lang="ru-RU" sz="2000" dirty="0">
                <a:solidFill>
                  <a:prstClr val="black"/>
                </a:solidFill>
                <a:latin typeface="Times New Roman" pitchFamily="18" charset="0"/>
                <a:cs typeface="Times New Roman" pitchFamily="18" charset="0"/>
              </a:rPr>
              <a:t> В процессе работы данные средства</a:t>
            </a:r>
          </a:p>
          <a:p>
            <a:pPr lvl="0"/>
            <a:r>
              <a:rPr lang="ru-RU" sz="2000" dirty="0">
                <a:solidFill>
                  <a:prstClr val="black"/>
                </a:solidFill>
                <a:latin typeface="Times New Roman" pitchFamily="18" charset="0"/>
                <a:cs typeface="Times New Roman" pitchFamily="18" charset="0"/>
              </a:rPr>
              <a:t>хорошо стимулируют кровообращение</a:t>
            </a:r>
          </a:p>
          <a:p>
            <a:pPr lvl="0"/>
            <a:r>
              <a:rPr lang="ru-RU" sz="2000" dirty="0">
                <a:solidFill>
                  <a:prstClr val="black"/>
                </a:solidFill>
                <a:latin typeface="Times New Roman" pitchFamily="18" charset="0"/>
                <a:cs typeface="Times New Roman" pitchFamily="18" charset="0"/>
              </a:rPr>
              <a:t>(например, тонизирующие гели для</a:t>
            </a:r>
          </a:p>
          <a:p>
            <a:pPr lvl="0"/>
            <a:r>
              <a:rPr lang="ru-RU" sz="2000" dirty="0">
                <a:solidFill>
                  <a:prstClr val="black"/>
                </a:solidFill>
                <a:latin typeface="Times New Roman" pitchFamily="18" charset="0"/>
                <a:cs typeface="Times New Roman" pitchFamily="18" charset="0"/>
              </a:rPr>
              <a:t>массажа), обеспечивается качественная</a:t>
            </a:r>
          </a:p>
          <a:p>
            <a:pPr lvl="0"/>
            <a:r>
              <a:rPr lang="ru-RU" sz="2000" dirty="0">
                <a:solidFill>
                  <a:prstClr val="black"/>
                </a:solidFill>
                <a:latin typeface="Times New Roman" pitchFamily="18" charset="0"/>
                <a:cs typeface="Times New Roman" pitchFamily="18" charset="0"/>
              </a:rPr>
              <a:t>очистка тела (пены, лосьоны, гели,</a:t>
            </a:r>
          </a:p>
          <a:p>
            <a:pPr lvl="0"/>
            <a:r>
              <a:rPr lang="ru-RU" sz="2000" dirty="0">
                <a:solidFill>
                  <a:prstClr val="black"/>
                </a:solidFill>
                <a:latin typeface="Times New Roman" pitchFamily="18" charset="0"/>
                <a:cs typeface="Times New Roman" pitchFamily="18" charset="0"/>
              </a:rPr>
              <a:t>крема)</a:t>
            </a:r>
          </a:p>
          <a:p>
            <a:pPr lvl="0"/>
            <a:r>
              <a:rPr lang="ru-RU" sz="2000" dirty="0">
                <a:solidFill>
                  <a:prstClr val="black"/>
                </a:solidFill>
                <a:latin typeface="Times New Roman" pitchFamily="18" charset="0"/>
                <a:cs typeface="Times New Roman" pitchFamily="18" charset="0"/>
              </a:rPr>
              <a:t> Применяют одноразовые средства</a:t>
            </a:r>
          </a:p>
          <a:p>
            <a:pPr lvl="0"/>
            <a:r>
              <a:rPr lang="ru-RU" sz="2000" dirty="0">
                <a:solidFill>
                  <a:prstClr val="black"/>
                </a:solidFill>
                <a:latin typeface="Times New Roman" pitchFamily="18" charset="0"/>
                <a:cs typeface="Times New Roman" pitchFamily="18" charset="0"/>
              </a:rPr>
              <a:t>гигиены при уходе за лежачими</a:t>
            </a:r>
          </a:p>
          <a:p>
            <a:pPr lvl="0"/>
            <a:r>
              <a:rPr lang="ru-RU" sz="2000" dirty="0">
                <a:solidFill>
                  <a:prstClr val="black"/>
                </a:solidFill>
                <a:latin typeface="Times New Roman" pitchFamily="18" charset="0"/>
                <a:cs typeface="Times New Roman" pitchFamily="18" charset="0"/>
              </a:rPr>
              <a:t>больными: губки, перчатки</a:t>
            </a:r>
          </a:p>
          <a:p>
            <a:pPr lvl="0"/>
            <a:r>
              <a:rPr lang="ru-RU" sz="2000" dirty="0">
                <a:solidFill>
                  <a:prstClr val="black"/>
                </a:solidFill>
                <a:latin typeface="Times New Roman" pitchFamily="18" charset="0"/>
                <a:cs typeface="Times New Roman" pitchFamily="18" charset="0"/>
              </a:rPr>
              <a:t>(волокнистые, пенообразующие),</a:t>
            </a:r>
          </a:p>
          <a:p>
            <a:pPr lvl="0"/>
            <a:r>
              <a:rPr lang="ru-RU" sz="2000" dirty="0">
                <a:solidFill>
                  <a:prstClr val="black"/>
                </a:solidFill>
                <a:latin typeface="Times New Roman" pitchFamily="18" charset="0"/>
                <a:cs typeface="Times New Roman" pitchFamily="18" charset="0"/>
              </a:rPr>
              <a:t>которые удобны в обращении</a:t>
            </a:r>
          </a:p>
          <a:p>
            <a:pPr lvl="0"/>
            <a:r>
              <a:rPr lang="ru-RU" sz="2000" dirty="0">
                <a:solidFill>
                  <a:prstClr val="black"/>
                </a:solidFill>
                <a:latin typeface="Times New Roman" pitchFamily="18" charset="0"/>
                <a:cs typeface="Times New Roman" pitchFamily="18" charset="0"/>
              </a:rPr>
              <a:t> Абсорбирующие средства (различные</a:t>
            </a:r>
          </a:p>
          <a:p>
            <a:pPr lvl="0"/>
            <a:r>
              <a:rPr lang="ru-RU" sz="2000" dirty="0">
                <a:solidFill>
                  <a:prstClr val="black"/>
                </a:solidFill>
                <a:latin typeface="Times New Roman" pitchFamily="18" charset="0"/>
                <a:cs typeface="Times New Roman" pitchFamily="18" charset="0"/>
              </a:rPr>
              <a:t>виды подгузников)</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17991"/>
            <a:ext cx="3859213"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486" y="5253997"/>
            <a:ext cx="235902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861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4572000" cy="707886"/>
          </a:xfrm>
          <a:prstGeom prst="rect">
            <a:avLst/>
          </a:prstGeom>
        </p:spPr>
        <p:txBody>
          <a:bodyPr>
            <a:spAutoFit/>
          </a:bodyPr>
          <a:lstStyle/>
          <a:p>
            <a:pPr lvl="0" indent="450850" algn="ctr" eaLnBrk="0" hangingPunct="0">
              <a:tabLst>
                <a:tab pos="180975" algn="l"/>
              </a:tabLst>
            </a:pPr>
            <a:r>
              <a:rPr lang="ru-RU" sz="2000" b="1" dirty="0">
                <a:latin typeface="Georgia"/>
                <a:cs typeface="Times New Roman" pitchFamily="18" charset="0"/>
              </a:rPr>
              <a:t>Профилактика застойных явлений в легких</a:t>
            </a:r>
            <a:endParaRPr lang="ru-RU" sz="2000" dirty="0">
              <a:latin typeface="Georgia"/>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04664"/>
            <a:ext cx="2425700"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034" y="3861048"/>
            <a:ext cx="242570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814" y="896526"/>
            <a:ext cx="6678488" cy="5909310"/>
          </a:xfrm>
          <a:prstGeom prst="rect">
            <a:avLst/>
          </a:prstGeom>
        </p:spPr>
        <p:txBody>
          <a:bodyPr wrap="square">
            <a:spAutoFit/>
          </a:bodyPr>
          <a:lstStyle/>
          <a:p>
            <a:pPr marL="0" marR="0" lvl="0" indent="450850" algn="just" defTabSz="914400" eaLnBrk="0" fontAlgn="auto" latinLnBrk="0" hangingPunct="0">
              <a:lnSpc>
                <a:spcPct val="100000"/>
              </a:lnSpc>
              <a:spcBef>
                <a:spcPts val="0"/>
              </a:spcBef>
              <a:spcAft>
                <a:spcPts val="0"/>
              </a:spcAft>
              <a:buClrTx/>
              <a:buSzTx/>
              <a:buFontTx/>
              <a:buNone/>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Из-за нахождения длительно в одном положении нарушается дренажная функция лёгких и бронхов, появляется риск развития застойной пневмонии.</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0" indent="450850" algn="just" defTabSz="914400" eaLnBrk="0" fontAlgn="auto" latinLnBrk="0" hangingPunct="0">
              <a:lnSpc>
                <a:spcPct val="100000"/>
              </a:lnSpc>
              <a:spcBef>
                <a:spcPts val="0"/>
              </a:spcBef>
              <a:spcAft>
                <a:spcPts val="0"/>
              </a:spcAft>
              <a:buClrTx/>
              <a:buSzTx/>
              <a:buFontTx/>
              <a:buNone/>
              <a:tabLst>
                <a:tab pos="180975" algn="l"/>
              </a:tabLst>
              <a:defRPr/>
            </a:pPr>
            <a:r>
              <a:rPr kumimoji="0" lang="ru-RU" sz="1800" b="1" i="1" u="none" strike="noStrike" kern="0" cap="none" spc="0" normalizeH="0" baseline="0" noProof="0" dirty="0" smtClean="0">
                <a:ln>
                  <a:noFill/>
                </a:ln>
                <a:solidFill>
                  <a:prstClr val="black"/>
                </a:solidFill>
                <a:effectLst/>
                <a:uLnTx/>
                <a:uFillTx/>
                <a:latin typeface="Georgia"/>
                <a:cs typeface="Times New Roman" pitchFamily="18" charset="0"/>
              </a:rPr>
              <a:t>Сестринские вмешательства:</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Ежедневно проводить термометрию, оценку общего состояния, дыхания.</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Обеспечить оптимальную Т в помещении, регулярно </a:t>
            </a:r>
            <a:r>
              <a:rPr kumimoji="0" lang="ru-RU" sz="1800" b="0" i="0" u="none" strike="noStrike" kern="0" cap="none" spc="0" normalizeH="0" baseline="0" noProof="0" dirty="0" err="1" smtClean="0">
                <a:ln>
                  <a:noFill/>
                </a:ln>
                <a:solidFill>
                  <a:prstClr val="black"/>
                </a:solidFill>
                <a:effectLst/>
                <a:uLnTx/>
                <a:uFillTx/>
                <a:latin typeface="Georgia"/>
                <a:cs typeface="Times New Roman" pitchFamily="18" charset="0"/>
              </a:rPr>
              <a:t>кварцевать</a:t>
            </a: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 проветривать исключив сквозняки.</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Следить за свободным носовым дыханием пациента.</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Стимулировать пациента изменять положение тела и одновременно выполнять дыхательные упражнения.</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Применять дренажные положения для стимуляции отхождения мокроты.</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Обучать пациента технике кашля: глубокий вдох, задержать дыхание на 2 с., откашляться.</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При отсутствии противопоказаний применять вибрационный массаж грудной клетки.</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По назначению врача оксигенотерапия,  горчичники и банки на грудную клетку.</a:t>
            </a:r>
            <a:endParaRPr kumimoji="0" lang="ru-RU" sz="1800" b="0" i="0" u="none" strike="noStrike" kern="0" cap="none" spc="0" normalizeH="0" baseline="0" noProof="0" dirty="0" smtClean="0">
              <a:ln>
                <a:noFill/>
              </a:ln>
              <a:solidFill>
                <a:prstClr val="black"/>
              </a:solidFill>
              <a:effectLst/>
              <a:uLnTx/>
              <a:uFillTx/>
              <a:latin typeface="Georgia"/>
            </a:endParaRPr>
          </a:p>
          <a:p>
            <a:pPr marL="0" marR="0" lvl="1" indent="0" algn="just" defTabSz="914400" eaLnBrk="0" fontAlgn="auto" latinLnBrk="0" hangingPunct="0">
              <a:lnSpc>
                <a:spcPct val="100000"/>
              </a:lnSpc>
              <a:spcBef>
                <a:spcPts val="0"/>
              </a:spcBef>
              <a:spcAft>
                <a:spcPts val="0"/>
              </a:spcAft>
              <a:buClrTx/>
              <a:buSzTx/>
              <a:buFont typeface="Symbol" pitchFamily="18" charset="2"/>
              <a:buChar char=""/>
              <a:tabLst>
                <a:tab pos="180975" algn="l"/>
              </a:tabLst>
              <a:defRPr/>
            </a:pPr>
            <a:r>
              <a:rPr kumimoji="0" lang="ru-RU" sz="1800" b="0" i="0" u="none" strike="noStrike" kern="0" cap="none" spc="0" normalizeH="0" baseline="0" noProof="0" dirty="0" smtClean="0">
                <a:ln>
                  <a:noFill/>
                </a:ln>
                <a:solidFill>
                  <a:prstClr val="black"/>
                </a:solidFill>
                <a:effectLst/>
                <a:uLnTx/>
                <a:uFillTx/>
                <a:latin typeface="Georgia"/>
                <a:cs typeface="Times New Roman" pitchFamily="18" charset="0"/>
              </a:rPr>
              <a:t>Предупреждать метеоризм, следить за регулярным опорожнением кишечника.</a:t>
            </a:r>
            <a:endParaRPr kumimoji="0" lang="ru-RU" sz="1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625144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497" y="148033"/>
            <a:ext cx="8964488" cy="6647974"/>
          </a:xfrm>
          <a:prstGeom prst="rect">
            <a:avLst/>
          </a:prstGeom>
        </p:spPr>
        <p:txBody>
          <a:bodyPr wrap="square">
            <a:spAutoFit/>
          </a:bodyPr>
          <a:lstStyle/>
          <a:p>
            <a:pPr lvl="0" indent="450850" algn="ctr" eaLnBrk="0" hangingPunct="0"/>
            <a:r>
              <a:rPr lang="ru-RU" sz="2400" b="1" dirty="0">
                <a:latin typeface="Times New Roman" pitchFamily="18" charset="0"/>
                <a:cs typeface="Times New Roman" pitchFamily="18" charset="0"/>
              </a:rPr>
              <a:t>Родственники должны быть обучены:</a:t>
            </a:r>
          </a:p>
          <a:p>
            <a:pPr lvl="0" indent="450850" algn="ctr" eaLnBrk="0" hangingPunct="0"/>
            <a:endParaRPr lang="ru-RU" b="1" dirty="0">
              <a:solidFill>
                <a:srgbClr val="61B6FF"/>
              </a:solidFill>
              <a:latin typeface="Georgia"/>
              <a:cs typeface="Times New Roman" pitchFamily="18" charset="0"/>
            </a:endParaRPr>
          </a:p>
          <a:p>
            <a:pPr lvl="0" indent="450850" eaLnBrk="0" hangingPunct="0"/>
            <a:r>
              <a:rPr lang="ru-RU" sz="2000" dirty="0">
                <a:solidFill>
                  <a:prstClr val="black"/>
                </a:solidFill>
                <a:latin typeface="Georgia"/>
                <a:cs typeface="Times New Roman" pitchFamily="18" charset="0"/>
              </a:rPr>
              <a:t>•  </a:t>
            </a:r>
            <a:r>
              <a:rPr lang="ru-RU" sz="2400" dirty="0">
                <a:solidFill>
                  <a:prstClr val="black"/>
                </a:solidFill>
                <a:latin typeface="Times New Roman" pitchFamily="18" charset="0"/>
                <a:cs typeface="Times New Roman" pitchFamily="18" charset="0"/>
              </a:rPr>
              <a:t>регулярному осмотру кожи в области крестца, пяток, ло­дыжек, лопаток, локтей, затылка, большого вертела бед­ренной кости, внутренней поверхности коленных суста­вов и других местах;</a:t>
            </a:r>
          </a:p>
          <a:p>
            <a:pPr lvl="0" indent="450850" eaLnBrk="0" hangingPunct="0"/>
            <a:r>
              <a:rPr lang="ru-RU" sz="2400" dirty="0">
                <a:solidFill>
                  <a:prstClr val="black"/>
                </a:solidFill>
                <a:latin typeface="Times New Roman" pitchFamily="18" charset="0"/>
                <a:cs typeface="Times New Roman" pitchFamily="18" charset="0"/>
              </a:rPr>
              <a:t>•   процедуре влажного обтирания при уходе за кожей, кото­рое рекомендуется проводить 2 раза в день и по мере необ­ходимости при недержании мочи, сильном потоотделе­нии;</a:t>
            </a:r>
          </a:p>
          <a:p>
            <a:pPr lvl="0" indent="450850" eaLnBrk="0" hangingPunct="0"/>
            <a:r>
              <a:rPr lang="ru-RU" sz="2400" dirty="0">
                <a:solidFill>
                  <a:prstClr val="black"/>
                </a:solidFill>
                <a:latin typeface="Times New Roman" pitchFamily="18" charset="0"/>
                <a:cs typeface="Times New Roman" pitchFamily="18" charset="0"/>
              </a:rPr>
              <a:t>•   правилам изменения положения тела пациента каждые 2 часа (даже ночью), исключающим трение о постель;</a:t>
            </a:r>
          </a:p>
          <a:p>
            <a:pPr lvl="0" indent="450850" eaLnBrk="0" hangingPunct="0"/>
            <a:r>
              <a:rPr lang="ru-RU" sz="2400" dirty="0">
                <a:solidFill>
                  <a:prstClr val="black"/>
                </a:solidFill>
                <a:latin typeface="Times New Roman" pitchFamily="18" charset="0"/>
                <a:cs typeface="Times New Roman" pitchFamily="18" charset="0"/>
              </a:rPr>
              <a:t>•   размещения пациента в положения </a:t>
            </a:r>
            <a:r>
              <a:rPr lang="ru-RU" sz="2400" dirty="0" err="1">
                <a:solidFill>
                  <a:prstClr val="black"/>
                </a:solidFill>
                <a:latin typeface="Times New Roman" pitchFamily="18" charset="0"/>
                <a:cs typeface="Times New Roman" pitchFamily="18" charset="0"/>
              </a:rPr>
              <a:t>Фаулера</a:t>
            </a:r>
            <a:r>
              <a:rPr lang="ru-RU" sz="2400" dirty="0">
                <a:solidFill>
                  <a:prstClr val="black"/>
                </a:solidFill>
                <a:latin typeface="Times New Roman" pitchFamily="18" charset="0"/>
                <a:cs typeface="Times New Roman" pitchFamily="18" charset="0"/>
              </a:rPr>
              <a:t> или </a:t>
            </a:r>
            <a:r>
              <a:rPr lang="ru-RU" sz="2400" dirty="0" err="1">
                <a:solidFill>
                  <a:prstClr val="black"/>
                </a:solidFill>
                <a:latin typeface="Times New Roman" pitchFamily="18" charset="0"/>
                <a:cs typeface="Times New Roman" pitchFamily="18" charset="0"/>
              </a:rPr>
              <a:t>Симса</a:t>
            </a:r>
            <a:r>
              <a:rPr lang="ru-RU" sz="2400" dirty="0">
                <a:solidFill>
                  <a:prstClr val="black"/>
                </a:solidFill>
                <a:latin typeface="Times New Roman" pitchFamily="18" charset="0"/>
                <a:cs typeface="Times New Roman" pitchFamily="18" charset="0"/>
              </a:rPr>
              <a:t>;</a:t>
            </a:r>
          </a:p>
          <a:p>
            <a:pPr lvl="0" indent="450850" eaLnBrk="0" hangingPunct="0"/>
            <a:r>
              <a:rPr lang="ru-RU" sz="2400" dirty="0">
                <a:solidFill>
                  <a:prstClr val="black"/>
                </a:solidFill>
                <a:latin typeface="Times New Roman" pitchFamily="18" charset="0"/>
                <a:cs typeface="Times New Roman" pitchFamily="18" charset="0"/>
              </a:rPr>
              <a:t>•   правилам контроля состояния постели (складки, крошки и т. п.);</a:t>
            </a:r>
          </a:p>
          <a:p>
            <a:pPr lvl="0" indent="450850" eaLnBrk="0" hangingPunct="0"/>
            <a:r>
              <a:rPr lang="ru-RU" sz="2400" dirty="0">
                <a:solidFill>
                  <a:prstClr val="black"/>
                </a:solidFill>
                <a:latin typeface="Times New Roman" pitchFamily="18" charset="0"/>
                <a:cs typeface="Times New Roman" pitchFamily="18" charset="0"/>
              </a:rPr>
              <a:t>•  лечебному питанию пациента и адекватному приему жидкости;</a:t>
            </a:r>
          </a:p>
          <a:p>
            <a:pPr lvl="0" indent="450850" eaLnBrk="0" hangingPunct="0"/>
            <a:r>
              <a:rPr lang="ru-RU" sz="2400" dirty="0">
                <a:solidFill>
                  <a:prstClr val="black"/>
                </a:solidFill>
                <a:latin typeface="Times New Roman" pitchFamily="18" charset="0"/>
                <a:cs typeface="Times New Roman" pitchFamily="18" charset="0"/>
              </a:rPr>
              <a:t>•   применению непромокаемых подгузников, наружных мочеприемников для мужчин и т. п </a:t>
            </a:r>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7012" y="33835"/>
            <a:ext cx="1105601" cy="84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172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8640"/>
            <a:ext cx="7704856"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4000" b="0" i="0" u="none" strike="noStrike" kern="0" cap="none" spc="0" normalizeH="0" baseline="0" noProof="0" dirty="0" smtClean="0">
                <a:ln>
                  <a:noFill/>
                </a:ln>
                <a:effectLst/>
                <a:uLnTx/>
                <a:uFillTx/>
                <a:latin typeface="Times New Roman" pitchFamily="18" charset="0"/>
                <a:ea typeface="+mj-ea"/>
                <a:cs typeface="Times New Roman" pitchFamily="18" charset="0"/>
              </a:rPr>
              <a:t>Что важно четко понимать</a:t>
            </a:r>
            <a:endParaRPr kumimoji="0" lang="ru-RU" sz="1800" b="0" i="0" u="none" strike="noStrike" kern="0" cap="none" spc="0" normalizeH="0" baseline="0" noProof="0" dirty="0" smtClean="0">
              <a:ln>
                <a:noFill/>
              </a:ln>
              <a:effectLst/>
              <a:uLnTx/>
              <a:uFillTx/>
              <a:latin typeface="Times New Roman" pitchFamily="18" charset="0"/>
              <a:cs typeface="Times New Roman" pitchFamily="18" charset="0"/>
            </a:endParaRPr>
          </a:p>
        </p:txBody>
      </p:sp>
      <p:sp>
        <p:nvSpPr>
          <p:cNvPr id="3" name="Прямоугольник 2"/>
          <p:cNvSpPr/>
          <p:nvPr/>
        </p:nvSpPr>
        <p:spPr>
          <a:xfrm>
            <a:off x="220753" y="1124744"/>
            <a:ext cx="8568952" cy="5339923"/>
          </a:xfrm>
          <a:prstGeom prst="rect">
            <a:avLst/>
          </a:prstGeom>
        </p:spPr>
        <p:txBody>
          <a:bodyPr wrap="square">
            <a:spAutoFit/>
          </a:bodyPr>
          <a:lstStyle/>
          <a:p>
            <a:pPr marL="365760" marR="0" lvl="0" indent="-256032" defTabSz="914400" eaLnBrk="1" fontAlgn="auto" latinLnBrk="0" hangingPunct="1">
              <a:lnSpc>
                <a:spcPct val="100000"/>
              </a:lnSpc>
              <a:spcBef>
                <a:spcPts val="300"/>
              </a:spcBef>
              <a:spcAft>
                <a:spcPts val="0"/>
              </a:spcAft>
              <a:buClr>
                <a:srgbClr val="9BBB59"/>
              </a:buClr>
              <a:buSzTx/>
              <a:buFont typeface="Wingdings" pitchFamily="2" charset="2"/>
              <a:buChar char="§"/>
              <a:tabLst/>
              <a:defRPr/>
            </a:pPr>
            <a:r>
              <a:rPr kumimoji="0" lang="ru-RU" sz="2800" b="0" i="0" u="none" strike="noStrike" kern="0" cap="none" spc="0" normalizeH="0" baseline="0" noProof="0" dirty="0" smtClean="0">
                <a:ln>
                  <a:noFill/>
                </a:ln>
                <a:effectLst/>
                <a:uLnTx/>
                <a:uFillTx/>
                <a:latin typeface="Georgia"/>
              </a:rPr>
              <a:t>Пролежень – это рана (инфицированный пролежень – гнойная рана), которую можно вылечить только комплексом мер по общим правилам лечения ран, в соответствие </a:t>
            </a:r>
            <a:r>
              <a:rPr kumimoji="0" lang="ru-RU" sz="2800" b="0" i="0" u="none" strike="noStrike" kern="0" cap="none" spc="0" normalizeH="0" baseline="0" noProof="0" dirty="0" smtClean="0">
                <a:ln>
                  <a:noFill/>
                </a:ln>
                <a:solidFill>
                  <a:prstClr val="black"/>
                </a:solidFill>
                <a:effectLst/>
                <a:uLnTx/>
                <a:uFillTx/>
                <a:latin typeface="Georgia"/>
              </a:rPr>
              <a:t>со стадией раневого процесса.</a:t>
            </a:r>
          </a:p>
          <a:p>
            <a:pPr marL="365760" marR="0" lvl="0" indent="-256032" defTabSz="914400" eaLnBrk="1" fontAlgn="auto" latinLnBrk="0" hangingPunct="1">
              <a:lnSpc>
                <a:spcPct val="100000"/>
              </a:lnSpc>
              <a:spcBef>
                <a:spcPts val="300"/>
              </a:spcBef>
              <a:spcAft>
                <a:spcPts val="0"/>
              </a:spcAft>
              <a:buClr>
                <a:srgbClr val="9BBB59"/>
              </a:buClr>
              <a:buSzTx/>
              <a:buFontTx/>
              <a:buNone/>
              <a:tabLst/>
              <a:defRPr/>
            </a:pPr>
            <a:r>
              <a:rPr kumimoji="0" lang="ru-RU" sz="2800" b="0" i="0" u="none" strike="noStrike" kern="0" cap="none" spc="0" normalizeH="0" baseline="0" noProof="0" dirty="0" smtClean="0">
                <a:ln>
                  <a:noFill/>
                </a:ln>
                <a:solidFill>
                  <a:prstClr val="black"/>
                </a:solidFill>
                <a:effectLst/>
                <a:uLnTx/>
                <a:uFillTx/>
                <a:latin typeface="Georgia"/>
              </a:rPr>
              <a:t>   Если не учитывать это обстоятельство, то ни один даже качественный анти пролежневый матрас, ни какие дорогие повязки, пластыри, мази и пр. не будут эффективны.</a:t>
            </a:r>
          </a:p>
          <a:p>
            <a:pPr marL="365760" marR="0" lvl="0" indent="-256032" defTabSz="914400" eaLnBrk="1" fontAlgn="auto" latinLnBrk="0" hangingPunct="1">
              <a:lnSpc>
                <a:spcPct val="100000"/>
              </a:lnSpc>
              <a:spcBef>
                <a:spcPts val="300"/>
              </a:spcBef>
              <a:spcAft>
                <a:spcPts val="0"/>
              </a:spcAft>
              <a:buClr>
                <a:srgbClr val="9BBB59"/>
              </a:buClr>
              <a:buSzTx/>
              <a:buFont typeface="Wingdings" pitchFamily="2" charset="2"/>
              <a:buChar char="§"/>
              <a:tabLst/>
              <a:defRPr/>
            </a:pPr>
            <a:r>
              <a:rPr kumimoji="0" lang="ru-RU" sz="2800" b="0" i="0" u="none" strike="noStrike" kern="0" cap="none" spc="0" normalizeH="0" baseline="0" noProof="0" dirty="0" smtClean="0">
                <a:ln>
                  <a:noFill/>
                </a:ln>
                <a:solidFill>
                  <a:prstClr val="black"/>
                </a:solidFill>
                <a:effectLst/>
                <a:uLnTx/>
                <a:uFillTx/>
                <a:latin typeface="Georgia"/>
              </a:rPr>
              <a:t>Адекватная профилактика пролежней позволяет предупредить их развитие у больных группы риска более, чем в 80% случаев.</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4468" y="13167"/>
            <a:ext cx="1529532" cy="137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19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16632"/>
            <a:ext cx="7920880"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srgbClr val="1F497D"/>
                </a:solidFill>
                <a:effectLst/>
                <a:uLnTx/>
                <a:uFillTx/>
                <a:latin typeface="Times New Roman" pitchFamily="18" charset="0"/>
                <a:ea typeface="+mj-ea"/>
                <a:cs typeface="Times New Roman" pitchFamily="18" charset="0"/>
              </a:rPr>
              <a:t>Где на теле чаще всего возникают пролежни?</a:t>
            </a:r>
            <a:endParaRPr kumimoji="0" lang="ru-RU" sz="1800" b="0" i="0" u="none" strike="noStrike" kern="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6"/>
            <a:ext cx="4645025" cy="399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967369" y="980728"/>
            <a:ext cx="4031431" cy="4501232"/>
          </a:xfrm>
          <a:prstGeom prst="rect">
            <a:avLst/>
          </a:prstGeom>
        </p:spPr>
        <p:txBody>
          <a:bodyPr wrap="square">
            <a:spAutoFit/>
          </a:bodyPr>
          <a:lstStyle/>
          <a:p>
            <a:pPr marL="9144" lvl="0">
              <a:spcBef>
                <a:spcPts val="300"/>
              </a:spcBef>
              <a:buClr>
                <a:srgbClr val="9BBB59"/>
              </a:buClr>
            </a:pPr>
            <a:r>
              <a:rPr lang="ru-RU" sz="2200" dirty="0">
                <a:latin typeface="Georgia"/>
              </a:rPr>
              <a:t>Пролежни локализуются над костными выступами.</a:t>
            </a:r>
          </a:p>
          <a:p>
            <a:pPr marL="9144" lvl="0">
              <a:spcBef>
                <a:spcPts val="300"/>
              </a:spcBef>
              <a:buClr>
                <a:srgbClr val="9BBB59"/>
              </a:buClr>
            </a:pPr>
            <a:r>
              <a:rPr lang="ru-RU" sz="2200" dirty="0">
                <a:latin typeface="Georgia"/>
              </a:rPr>
              <a:t>Локализация пролежней в порядке убывания частоты:</a:t>
            </a:r>
          </a:p>
          <a:p>
            <a:pPr marL="9144" lvl="0">
              <a:spcBef>
                <a:spcPts val="300"/>
              </a:spcBef>
              <a:buClr>
                <a:srgbClr val="9BBB59"/>
              </a:buClr>
              <a:buFont typeface="Arial" pitchFamily="34" charset="0"/>
              <a:buChar char="•"/>
            </a:pPr>
            <a:r>
              <a:rPr lang="ru-RU" sz="2200" dirty="0">
                <a:latin typeface="Georgia"/>
              </a:rPr>
              <a:t> крестец</a:t>
            </a:r>
          </a:p>
          <a:p>
            <a:pPr marL="9144" lvl="0">
              <a:spcBef>
                <a:spcPts val="300"/>
              </a:spcBef>
              <a:buClr>
                <a:srgbClr val="9BBB59"/>
              </a:buClr>
              <a:buFont typeface="Arial" pitchFamily="34" charset="0"/>
              <a:buChar char="•"/>
            </a:pPr>
            <a:r>
              <a:rPr lang="ru-RU" sz="2200" dirty="0">
                <a:latin typeface="Georgia"/>
              </a:rPr>
              <a:t> седалищные бугры</a:t>
            </a:r>
          </a:p>
          <a:p>
            <a:pPr marL="9144" lvl="0">
              <a:spcBef>
                <a:spcPts val="300"/>
              </a:spcBef>
              <a:buClr>
                <a:srgbClr val="9BBB59"/>
              </a:buClr>
              <a:buFont typeface="Arial" pitchFamily="34" charset="0"/>
              <a:buChar char="•"/>
            </a:pPr>
            <a:r>
              <a:rPr lang="ru-RU" sz="2200" dirty="0">
                <a:latin typeface="Georgia"/>
              </a:rPr>
              <a:t> большие </a:t>
            </a:r>
            <a:r>
              <a:rPr lang="ru-RU" sz="2200" dirty="0" err="1">
                <a:latin typeface="Georgia"/>
              </a:rPr>
              <a:t>вертелы</a:t>
            </a:r>
            <a:endParaRPr lang="ru-RU" sz="2200" dirty="0">
              <a:latin typeface="Georgia"/>
            </a:endParaRPr>
          </a:p>
          <a:p>
            <a:pPr marL="9144" lvl="0">
              <a:spcBef>
                <a:spcPts val="300"/>
              </a:spcBef>
              <a:buClr>
                <a:srgbClr val="9BBB59"/>
              </a:buClr>
              <a:buFont typeface="Arial" pitchFamily="34" charset="0"/>
              <a:buChar char="•"/>
            </a:pPr>
            <a:r>
              <a:rPr lang="ru-RU" sz="2200" dirty="0">
                <a:latin typeface="Georgia"/>
              </a:rPr>
              <a:t> бугры пято</a:t>
            </a:r>
            <a:r>
              <a:rPr lang="ru-RU" sz="2200" dirty="0">
                <a:solidFill>
                  <a:prstClr val="black"/>
                </a:solidFill>
                <a:latin typeface="Georgia"/>
              </a:rPr>
              <a:t>чных костей</a:t>
            </a:r>
          </a:p>
          <a:p>
            <a:pPr marL="9144" lvl="0">
              <a:spcBef>
                <a:spcPts val="300"/>
              </a:spcBef>
              <a:buClr>
                <a:srgbClr val="9BBB59"/>
              </a:buClr>
              <a:buFont typeface="Arial" pitchFamily="34" charset="0"/>
              <a:buChar char="•"/>
            </a:pPr>
            <a:r>
              <a:rPr lang="ru-RU" sz="2200" dirty="0">
                <a:solidFill>
                  <a:prstClr val="black"/>
                </a:solidFill>
                <a:latin typeface="Georgia"/>
              </a:rPr>
              <a:t> локти</a:t>
            </a:r>
          </a:p>
          <a:p>
            <a:pPr marL="9144" lvl="0">
              <a:spcBef>
                <a:spcPts val="300"/>
              </a:spcBef>
              <a:buClr>
                <a:srgbClr val="9BBB59"/>
              </a:buClr>
              <a:buFont typeface="Arial" pitchFamily="34" charset="0"/>
              <a:buChar char="•"/>
            </a:pPr>
            <a:r>
              <a:rPr lang="ru-RU" sz="2200" dirty="0">
                <a:solidFill>
                  <a:prstClr val="black"/>
                </a:solidFill>
                <a:latin typeface="Georgia"/>
              </a:rPr>
              <a:t> колени</a:t>
            </a:r>
          </a:p>
          <a:p>
            <a:pPr marL="9144" lvl="0">
              <a:spcBef>
                <a:spcPts val="300"/>
              </a:spcBef>
              <a:buClr>
                <a:srgbClr val="9BBB59"/>
              </a:buClr>
              <a:buFont typeface="Arial" pitchFamily="34" charset="0"/>
              <a:buChar char="•"/>
            </a:pPr>
            <a:r>
              <a:rPr lang="ru-RU" sz="2200" dirty="0">
                <a:solidFill>
                  <a:prstClr val="black"/>
                </a:solidFill>
                <a:latin typeface="Georgia"/>
              </a:rPr>
              <a:t> лодыжки</a:t>
            </a:r>
          </a:p>
          <a:p>
            <a:pPr marL="9144" lvl="0">
              <a:spcBef>
                <a:spcPts val="300"/>
              </a:spcBef>
              <a:buClr>
                <a:srgbClr val="9BBB59"/>
              </a:buClr>
              <a:buFont typeface="Arial" pitchFamily="34" charset="0"/>
              <a:buChar char="•"/>
            </a:pPr>
            <a:r>
              <a:rPr lang="ru-RU" sz="2200" dirty="0">
                <a:solidFill>
                  <a:prstClr val="black"/>
                </a:solidFill>
                <a:latin typeface="Georgia"/>
              </a:rPr>
              <a:t> затылок</a:t>
            </a:r>
          </a:p>
        </p:txBody>
      </p:sp>
    </p:spTree>
    <p:extLst>
      <p:ext uri="{BB962C8B-B14F-4D97-AF65-F5344CB8AC3E}">
        <p14:creationId xmlns:p14="http://schemas.microsoft.com/office/powerpoint/2010/main" val="830042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280920" cy="6124754"/>
          </a:xfrm>
          <a:prstGeom prst="rect">
            <a:avLst/>
          </a:prstGeom>
        </p:spPr>
        <p:txBody>
          <a:bodyPr wrap="square">
            <a:spAutoFit/>
          </a:bodyPr>
          <a:lstStyle/>
          <a:p>
            <a:pPr lvl="0" algn="ctr"/>
            <a:r>
              <a:rPr lang="ru-RU" sz="2400" b="1" dirty="0">
                <a:solidFill>
                  <a:prstClr val="black"/>
                </a:solidFill>
                <a:latin typeface="Georgia"/>
              </a:rPr>
              <a:t>Обратимые факторы риска</a:t>
            </a:r>
          </a:p>
          <a:p>
            <a:pPr lvl="0" algn="ctr"/>
            <a:r>
              <a:rPr lang="ru-RU" sz="2400" b="1" dirty="0" smtClean="0">
                <a:solidFill>
                  <a:prstClr val="black"/>
                </a:solidFill>
                <a:latin typeface="Georgia"/>
              </a:rPr>
              <a:t>Внутренние</a:t>
            </a:r>
          </a:p>
          <a:p>
            <a:pPr lvl="0" algn="ctr"/>
            <a:endParaRPr lang="ru-RU" sz="2400" b="1" dirty="0">
              <a:solidFill>
                <a:prstClr val="black"/>
              </a:solidFill>
              <a:latin typeface="Georgia"/>
            </a:endParaRPr>
          </a:p>
          <a:p>
            <a:pPr lvl="0"/>
            <a:r>
              <a:rPr lang="ru-RU" sz="2000" dirty="0">
                <a:solidFill>
                  <a:prstClr val="black"/>
                </a:solidFill>
                <a:latin typeface="Georgia"/>
              </a:rPr>
              <a:t>• истощение/ожирение;</a:t>
            </a:r>
          </a:p>
          <a:p>
            <a:pPr lvl="0"/>
            <a:r>
              <a:rPr lang="ru-RU" sz="2000" dirty="0">
                <a:solidFill>
                  <a:prstClr val="black"/>
                </a:solidFill>
                <a:latin typeface="Georgia"/>
              </a:rPr>
              <a:t>• нарушения подвижности (ограниченная подвижность, обездвиженность);</a:t>
            </a:r>
          </a:p>
          <a:p>
            <a:pPr lvl="0"/>
            <a:r>
              <a:rPr lang="ru-RU" sz="2000" dirty="0">
                <a:solidFill>
                  <a:prstClr val="black"/>
                </a:solidFill>
                <a:latin typeface="Georgia"/>
              </a:rPr>
              <a:t>• нарушения психомоторной активности (апатия, возбуждение,</a:t>
            </a:r>
          </a:p>
          <a:p>
            <a:pPr lvl="0"/>
            <a:r>
              <a:rPr lang="ru-RU" sz="2000" dirty="0">
                <a:solidFill>
                  <a:prstClr val="black"/>
                </a:solidFill>
                <a:latin typeface="Georgia"/>
              </a:rPr>
              <a:t>беспокойство);</a:t>
            </a:r>
          </a:p>
          <a:p>
            <a:pPr lvl="0"/>
            <a:r>
              <a:rPr lang="ru-RU" sz="2000" dirty="0">
                <a:solidFill>
                  <a:prstClr val="black"/>
                </a:solidFill>
                <a:latin typeface="Georgia"/>
              </a:rPr>
              <a:t>• анемия;</a:t>
            </a:r>
          </a:p>
          <a:p>
            <a:pPr lvl="0"/>
            <a:r>
              <a:rPr lang="ru-RU" sz="2000" dirty="0">
                <a:solidFill>
                  <a:prstClr val="black"/>
                </a:solidFill>
                <a:latin typeface="Georgia"/>
              </a:rPr>
              <a:t>• сердечная недостаточность;</a:t>
            </a:r>
          </a:p>
          <a:p>
            <a:pPr lvl="0"/>
            <a:r>
              <a:rPr lang="ru-RU" sz="2000" dirty="0">
                <a:solidFill>
                  <a:prstClr val="black"/>
                </a:solidFill>
                <a:latin typeface="Georgia"/>
              </a:rPr>
              <a:t>• обезвоживание;</a:t>
            </a:r>
          </a:p>
          <a:p>
            <a:pPr lvl="0"/>
            <a:r>
              <a:rPr lang="ru-RU" sz="2000" dirty="0">
                <a:solidFill>
                  <a:prstClr val="black"/>
                </a:solidFill>
                <a:latin typeface="Georgia"/>
              </a:rPr>
              <a:t>• гипотензия;</a:t>
            </a:r>
          </a:p>
          <a:p>
            <a:pPr lvl="0"/>
            <a:r>
              <a:rPr lang="ru-RU" sz="2000" dirty="0">
                <a:solidFill>
                  <a:prstClr val="black"/>
                </a:solidFill>
                <a:latin typeface="Georgia"/>
              </a:rPr>
              <a:t>• недержание мочи и/или кала;</a:t>
            </a:r>
          </a:p>
          <a:p>
            <a:pPr lvl="0"/>
            <a:r>
              <a:rPr lang="ru-RU" sz="2000" dirty="0">
                <a:solidFill>
                  <a:prstClr val="black"/>
                </a:solidFill>
                <a:latin typeface="Georgia"/>
              </a:rPr>
              <a:t>• нарушение периферического кровообращения (артериального или венозного) и микроциркуляции;</a:t>
            </a:r>
          </a:p>
          <a:p>
            <a:pPr lvl="0"/>
            <a:r>
              <a:rPr lang="ru-RU" sz="2000" dirty="0">
                <a:solidFill>
                  <a:prstClr val="black"/>
                </a:solidFill>
                <a:latin typeface="Georgia"/>
              </a:rPr>
              <a:t>• изменение в психологическом состоянии;</a:t>
            </a:r>
          </a:p>
          <a:p>
            <a:pPr lvl="0"/>
            <a:r>
              <a:rPr lang="ru-RU" sz="2000" dirty="0">
                <a:solidFill>
                  <a:prstClr val="black"/>
                </a:solidFill>
                <a:latin typeface="Georgia"/>
              </a:rPr>
              <a:t>• бессонница;</a:t>
            </a:r>
          </a:p>
          <a:p>
            <a:pPr lvl="0"/>
            <a:r>
              <a:rPr lang="ru-RU" sz="2000" dirty="0">
                <a:solidFill>
                  <a:prstClr val="black"/>
                </a:solidFill>
                <a:latin typeface="Georgia"/>
              </a:rPr>
              <a:t>• боль;</a:t>
            </a:r>
          </a:p>
          <a:p>
            <a:pPr lvl="0"/>
            <a:r>
              <a:rPr lang="ru-RU" sz="2000" dirty="0">
                <a:solidFill>
                  <a:prstClr val="black"/>
                </a:solidFill>
                <a:latin typeface="Georgia"/>
              </a:rPr>
              <a:t>• курение.</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308" y="16746"/>
            <a:ext cx="206959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81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568952" cy="61247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Обратимые факторы риска</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Внешние</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400" b="1" i="0" u="none" strike="noStrike" kern="0" cap="none" spc="0" normalizeH="0" baseline="0" noProof="0" dirty="0" smtClean="0">
              <a:ln>
                <a:noFill/>
              </a:ln>
              <a:solidFill>
                <a:prstClr val="black"/>
              </a:solidFill>
              <a:effectLst/>
              <a:uLnTx/>
              <a:uFillTx/>
              <a:latin typeface="Georgia"/>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smtClean="0">
                <a:ln>
                  <a:noFill/>
                </a:ln>
                <a:solidFill>
                  <a:prstClr val="black"/>
                </a:solidFill>
                <a:effectLst/>
                <a:uLnTx/>
                <a:uFillTx/>
                <a:latin typeface="Georgia"/>
              </a:rPr>
              <a:t>• </a:t>
            </a:r>
            <a:r>
              <a:rPr kumimoji="0" lang="ru-RU" sz="2000" b="0" i="0" u="none" strike="noStrike" kern="0" cap="none" spc="0" normalizeH="0" baseline="0" noProof="0" dirty="0" smtClean="0">
                <a:ln>
                  <a:noFill/>
                </a:ln>
                <a:solidFill>
                  <a:prstClr val="black"/>
                </a:solidFill>
                <a:effectLst/>
                <a:uLnTx/>
                <a:uFillTx/>
                <a:latin typeface="Georgia"/>
              </a:rPr>
              <a:t>плохой гигиенический уход;</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неправильно подобранные методы и средства по уходу;</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неправильная техника массажа и подбор средств для массажа;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складки на постельном или нательном белье;</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недостаточное употребление протеина, аскорбиновой кислоты (плохой аппетит, отказ от еды, неправильный режим питания, диета);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применение цитостатических лекарственных средств, гормонов. Нестероидных</a:t>
            </a:r>
            <a:r>
              <a:rPr kumimoji="0" lang="ru-RU" sz="2000" b="0" i="0" u="none" strike="noStrike" kern="0" cap="none" spc="0" normalizeH="0" noProof="0" dirty="0" smtClean="0">
                <a:ln>
                  <a:noFill/>
                </a:ln>
                <a:solidFill>
                  <a:prstClr val="black"/>
                </a:solidFill>
                <a:effectLst/>
                <a:uLnTx/>
                <a:uFillTx/>
                <a:latin typeface="Georgia"/>
              </a:rPr>
              <a:t> </a:t>
            </a:r>
            <a:r>
              <a:rPr kumimoji="0" lang="ru-RU" sz="2000" b="0" i="0" u="none" strike="noStrike" kern="0" cap="none" spc="0" normalizeH="0" baseline="0" noProof="0" dirty="0" smtClean="0">
                <a:ln>
                  <a:noFill/>
                </a:ln>
                <a:solidFill>
                  <a:prstClr val="black"/>
                </a:solidFill>
                <a:effectLst/>
                <a:uLnTx/>
                <a:uFillTx/>
                <a:latin typeface="Georgia"/>
              </a:rPr>
              <a:t>противовоспалительных</a:t>
            </a:r>
            <a:r>
              <a:rPr kumimoji="0" lang="ru-RU" sz="2000" b="0" i="0" u="none" strike="noStrike" kern="0" cap="none" spc="0" normalizeH="0" noProof="0" dirty="0" smtClean="0">
                <a:ln>
                  <a:noFill/>
                </a:ln>
                <a:solidFill>
                  <a:prstClr val="black"/>
                </a:solidFill>
                <a:effectLst/>
                <a:uLnTx/>
                <a:uFillTx/>
                <a:latin typeface="Georgia"/>
              </a:rPr>
              <a:t> </a:t>
            </a:r>
            <a:r>
              <a:rPr kumimoji="0" lang="ru-RU" sz="2000" b="0" i="0" u="none" strike="noStrike" kern="0" cap="none" spc="0" normalizeH="0" baseline="0" noProof="0" dirty="0" smtClean="0">
                <a:ln>
                  <a:noFill/>
                </a:ln>
                <a:solidFill>
                  <a:prstClr val="black"/>
                </a:solidFill>
                <a:effectLst/>
                <a:uLnTx/>
                <a:uFillTx/>
                <a:latin typeface="Georgia"/>
              </a:rPr>
              <a:t>препаратов;</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отсутствие поручней у кровати;</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неправильная техника перемещения больного в кровати;</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нарушение техники расположения больного в кровати или на кресле;</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нарушение технологии применения </a:t>
            </a:r>
            <a:r>
              <a:rPr kumimoji="0" lang="ru-RU" sz="2000" b="0" i="0" u="none" strike="noStrike" kern="0" cap="none" spc="0" normalizeH="0" baseline="0" noProof="0" dirty="0" err="1" smtClean="0">
                <a:ln>
                  <a:noFill/>
                </a:ln>
                <a:solidFill>
                  <a:prstClr val="black"/>
                </a:solidFill>
                <a:effectLst/>
                <a:uLnTx/>
                <a:uFillTx/>
                <a:latin typeface="Georgia"/>
              </a:rPr>
              <a:t>противопролежневых</a:t>
            </a:r>
            <a:r>
              <a:rPr kumimoji="0" lang="ru-RU" sz="2000" b="0" i="0" u="none" strike="noStrike" kern="0" cap="none" spc="0" normalizeH="0" baseline="0" noProof="0" dirty="0" smtClean="0">
                <a:ln>
                  <a:noFill/>
                </a:ln>
                <a:solidFill>
                  <a:prstClr val="black"/>
                </a:solidFill>
                <a:effectLst/>
                <a:uLnTx/>
                <a:uFillTx/>
                <a:latin typeface="Georgia"/>
              </a:rPr>
              <a:t> систем (матрацы, подушки и др.);</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smtClean="0">
                <a:ln>
                  <a:noFill/>
                </a:ln>
                <a:solidFill>
                  <a:prstClr val="black"/>
                </a:solidFill>
                <a:effectLst/>
                <a:uLnTx/>
                <a:uFillTx/>
                <a:latin typeface="Georgia"/>
              </a:rPr>
              <a:t>• изменения микроклимата кожи (перегрев, переохлаждение, избыточное увлажнение, сухость).</a:t>
            </a:r>
            <a:endParaRPr kumimoji="0" lang="ru-RU" sz="1800" b="0" i="0" u="none" strike="noStrike" kern="0" cap="none" spc="0" normalizeH="0" baseline="0" noProof="0" dirty="0" smtClean="0">
              <a:ln>
                <a:noFill/>
              </a:ln>
              <a:solidFill>
                <a:sysClr val="windowText" lastClr="000000"/>
              </a:solidFill>
              <a:effectLst/>
              <a:uLnTx/>
              <a:uFillTx/>
            </a:endParaRPr>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297248"/>
            <a:ext cx="1440422" cy="1304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788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260648"/>
            <a:ext cx="7848872" cy="58169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Необратимые факторы риска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2400" b="1" i="0" u="none" strike="noStrike" kern="0" cap="none" spc="0" normalizeH="0" baseline="0" noProof="0" dirty="0" smtClean="0">
              <a:ln>
                <a:noFill/>
              </a:ln>
              <a:solidFill>
                <a:prstClr val="black"/>
              </a:solidFill>
              <a:effectLst/>
              <a:uLnTx/>
              <a:uFillTx/>
              <a:latin typeface="Georgia"/>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Georgia"/>
              </a:rPr>
              <a:t>• </a:t>
            </a:r>
            <a:r>
              <a:rPr kumimoji="0" lang="ru-RU" sz="2400" b="1" i="0" u="none" strike="noStrike" kern="0" cap="none" spc="0" normalizeH="0" baseline="0" noProof="0" dirty="0" smtClean="0">
                <a:ln>
                  <a:noFill/>
                </a:ln>
                <a:solidFill>
                  <a:prstClr val="black"/>
                </a:solidFill>
                <a:effectLst/>
                <a:uLnTx/>
                <a:uFillTx/>
                <a:latin typeface="Georgia"/>
              </a:rPr>
              <a:t>старческий возраст;</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Georgia"/>
              </a:rPr>
              <a:t>• </a:t>
            </a:r>
            <a:r>
              <a:rPr kumimoji="0" lang="ru-RU" sz="2400" b="1" i="0" u="none" strike="noStrike" kern="0" cap="none" spc="0" normalizeH="0" baseline="0" noProof="0" dirty="0" smtClean="0">
                <a:ln>
                  <a:noFill/>
                </a:ln>
                <a:solidFill>
                  <a:prstClr val="black"/>
                </a:solidFill>
                <a:effectLst/>
                <a:uLnTx/>
                <a:uFillTx/>
                <a:latin typeface="Georgia"/>
              </a:rPr>
              <a:t>терминальное состояние;</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Georgia"/>
              </a:rPr>
              <a:t>• </a:t>
            </a:r>
            <a:r>
              <a:rPr kumimoji="0" lang="ru-RU" sz="2400" b="1" i="0" u="none" strike="noStrike" kern="0" cap="none" spc="0" normalizeH="0" baseline="0" noProof="0" dirty="0" smtClean="0">
                <a:ln>
                  <a:noFill/>
                </a:ln>
                <a:solidFill>
                  <a:prstClr val="black"/>
                </a:solidFill>
                <a:effectLst/>
                <a:uLnTx/>
                <a:uFillTx/>
                <a:latin typeface="Georgia"/>
              </a:rPr>
              <a:t>дистрофические изменения</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кожи (истонченная, сухая,</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поврежденная);</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Georgia"/>
              </a:rPr>
              <a:t>• </a:t>
            </a:r>
            <a:r>
              <a:rPr kumimoji="0" lang="ru-RU" sz="2400" b="1" i="0" u="none" strike="noStrike" kern="0" cap="none" spc="0" normalizeH="0" baseline="0" noProof="0" dirty="0" smtClean="0">
                <a:ln>
                  <a:noFill/>
                </a:ln>
                <a:solidFill>
                  <a:prstClr val="black"/>
                </a:solidFill>
                <a:effectLst/>
                <a:uLnTx/>
                <a:uFillTx/>
                <a:latin typeface="Georgia"/>
              </a:rPr>
              <a:t>неврологические расстройства</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(сенсорные, двигательные);</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prstClr val="black"/>
                </a:solidFill>
                <a:effectLst/>
                <a:uLnTx/>
                <a:uFillTx/>
                <a:latin typeface="Georgia"/>
              </a:rPr>
              <a:t>• </a:t>
            </a:r>
            <a:r>
              <a:rPr kumimoji="0" lang="ru-RU" sz="2400" b="1" i="0" u="none" strike="noStrike" kern="0" cap="none" spc="0" normalizeH="0" baseline="0" noProof="0" dirty="0" smtClean="0">
                <a:ln>
                  <a:noFill/>
                </a:ln>
                <a:solidFill>
                  <a:prstClr val="black"/>
                </a:solidFill>
                <a:effectLst/>
                <a:uLnTx/>
                <a:uFillTx/>
                <a:latin typeface="Georgia"/>
              </a:rPr>
              <a:t>изменение сознания</a:t>
            </a:r>
          </a:p>
          <a:p>
            <a:pPr marL="0" marR="0" lvl="0" indent="0" defTabSz="914400" eaLnBrk="1" fontAlgn="auto" latinLnBrk="0" hangingPunct="1">
              <a:lnSpc>
                <a:spcPct val="150000"/>
              </a:lnSpc>
              <a:spcBef>
                <a:spcPts val="0"/>
              </a:spcBef>
              <a:spcAft>
                <a:spcPts val="0"/>
              </a:spcAft>
              <a:buClrTx/>
              <a:buSzTx/>
              <a:buFontTx/>
              <a:buNone/>
              <a:tabLst/>
              <a:defRPr/>
            </a:pPr>
            <a:r>
              <a:rPr kumimoji="0" lang="ru-RU" sz="2400" b="1" i="0" u="none" strike="noStrike" kern="0" cap="none" spc="0" normalizeH="0" baseline="0" noProof="0" dirty="0" smtClean="0">
                <a:ln>
                  <a:noFill/>
                </a:ln>
                <a:solidFill>
                  <a:prstClr val="black"/>
                </a:solidFill>
                <a:effectLst/>
                <a:uLnTx/>
                <a:uFillTx/>
                <a:latin typeface="Georgia"/>
              </a:rPr>
              <a:t>(спутанное сознание, кома).</a:t>
            </a:r>
            <a:endParaRPr kumimoji="0" lang="ru-RU" sz="2400" b="0" i="0" u="none" strike="noStrike" kern="0" cap="none" spc="0" normalizeH="0" baseline="0" noProof="0" dirty="0" smtClean="0">
              <a:ln>
                <a:noFill/>
              </a:ln>
              <a:solidFill>
                <a:sysClr val="windowText" lastClr="000000"/>
              </a:solidFill>
              <a:effectLst/>
              <a:uLnTx/>
              <a:uFillTx/>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1052735"/>
            <a:ext cx="3049226" cy="4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14466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2227</Words>
  <Application>Microsoft Office PowerPoint</Application>
  <PresentationFormat>Экран (4:3)</PresentationFormat>
  <Paragraphs>199</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HP</cp:lastModifiedBy>
  <cp:revision>27</cp:revision>
  <dcterms:created xsi:type="dcterms:W3CDTF">2026-01-22T15:44:02Z</dcterms:created>
  <dcterms:modified xsi:type="dcterms:W3CDTF">2026-01-28T18:52:32Z</dcterms:modified>
</cp:coreProperties>
</file>