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94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4" r:id="rId19"/>
    <p:sldId id="276" r:id="rId20"/>
    <p:sldId id="275" r:id="rId21"/>
    <p:sldId id="273" r:id="rId22"/>
    <p:sldId id="272" r:id="rId23"/>
    <p:sldId id="278" r:id="rId24"/>
    <p:sldId id="277" r:id="rId25"/>
    <p:sldId id="279" r:id="rId26"/>
    <p:sldId id="280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custDataLst>
    <p:tags r:id="rId3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B08600"/>
    <a:srgbClr val="CC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fill>
          <a:solidFill>
            <a:schemeClr val="accent5">
              <a:alpha val="20000"/>
            </a:schemeClr>
          </a:solidFill>
        </a:fill>
      </a:tcStyle>
    </a:band1H>
    <a:band1V>
      <a:tcStyle>
        <a:fill>
          <a:solidFill>
            <a:schemeClr val="accent5">
              <a:alpha val="20000"/>
            </a:schemeClr>
          </a:solidFill>
        </a:fill>
      </a:tcStyle>
    </a:band1V>
    <a:lastCol>
      <a:tcTxStyle b="on"/>
    </a:lastCol>
    <a:firstCol>
      <a:tcTxStyle b="on"/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953" autoAdjust="0"/>
    <p:restoredTop sz="94660"/>
  </p:normalViewPr>
  <p:slideViewPr>
    <p:cSldViewPr>
      <p:cViewPr>
        <p:scale>
          <a:sx n="70" d="100"/>
          <a:sy n="70" d="100"/>
        </p:scale>
        <p:origin x="-102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3736200" cy="7373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" Type="http://schemas.openxmlformats.org/officeDocument/2006/relationships/slide" Target="slides/slide2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34" Type="http://schemas.openxmlformats.org/officeDocument/2006/relationships/slide" Target="slides/slide33.xml" /><Relationship Id="rId35" Type="http://schemas.openxmlformats.org/officeDocument/2006/relationships/slide" Target="slides/slide34.xml" /><Relationship Id="rId36" Type="http://schemas.openxmlformats.org/officeDocument/2006/relationships/slide" Target="slides/slide35.xml" /><Relationship Id="rId37" Type="http://schemas.openxmlformats.org/officeDocument/2006/relationships/slide" Target="slides/slide36.xml" /><Relationship Id="rId38" Type="http://schemas.openxmlformats.org/officeDocument/2006/relationships/slide" Target="slides/slide37.xml" /><Relationship Id="rId39" Type="http://schemas.openxmlformats.org/officeDocument/2006/relationships/tags" Target="tags/tag1.xml" /><Relationship Id="rId4" Type="http://schemas.openxmlformats.org/officeDocument/2006/relationships/slide" Target="slides/slide3.xml" /><Relationship Id="rId40" Type="http://schemas.openxmlformats.org/officeDocument/2006/relationships/presProps" Target="presProps.xml" /><Relationship Id="rId41" Type="http://schemas.openxmlformats.org/officeDocument/2006/relationships/viewProps" Target="viewProps.xml" /><Relationship Id="rId42" Type="http://schemas.openxmlformats.org/officeDocument/2006/relationships/theme" Target="theme/theme1.xml" /><Relationship Id="rId43" Type="http://schemas.openxmlformats.org/officeDocument/2006/relationships/tableStyles" Target="tableStyles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png" /><Relationship Id="rId4" Type="http://schemas.openxmlformats.org/officeDocument/2006/relationships/image" Target="../media/image3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jpeg" /><Relationship Id="rId3" Type="http://schemas.openxmlformats.org/officeDocument/2006/relationships/image" Target="../media/image13.jpeg" /><Relationship Id="rId4" Type="http://schemas.openxmlformats.org/officeDocument/2006/relationships/image" Target="../media/image14.jpeg" /><Relationship Id="rId5" Type="http://schemas.openxmlformats.org/officeDocument/2006/relationships/image" Target="../media/image15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6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jpeg" /><Relationship Id="rId3" Type="http://schemas.openxmlformats.org/officeDocument/2006/relationships/image" Target="../media/image18.jpeg" /><Relationship Id="rId4" Type="http://schemas.openxmlformats.org/officeDocument/2006/relationships/image" Target="../media/image19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0.jpeg" /><Relationship Id="rId3" Type="http://schemas.openxmlformats.org/officeDocument/2006/relationships/image" Target="../media/image21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2.jpeg" /><Relationship Id="rId3" Type="http://schemas.openxmlformats.org/officeDocument/2006/relationships/image" Target="../media/image23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4.jpeg" /><Relationship Id="rId3" Type="http://schemas.openxmlformats.org/officeDocument/2006/relationships/image" Target="../media/image25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6.jpeg" /><Relationship Id="rId3" Type="http://schemas.openxmlformats.org/officeDocument/2006/relationships/image" Target="../media/image27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8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9.jpeg" /><Relationship Id="rId3" Type="http://schemas.openxmlformats.org/officeDocument/2006/relationships/image" Target="../media/image30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1.jpeg" /><Relationship Id="rId3" Type="http://schemas.openxmlformats.org/officeDocument/2006/relationships/image" Target="../media/image32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3.jpeg" /><Relationship Id="rId3" Type="http://schemas.openxmlformats.org/officeDocument/2006/relationships/image" Target="../media/image34.jpeg" /><Relationship Id="rId4" Type="http://schemas.openxmlformats.org/officeDocument/2006/relationships/image" Target="../media/image35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6.jpeg" /><Relationship Id="rId3" Type="http://schemas.openxmlformats.org/officeDocument/2006/relationships/image" Target="../media/image37.jpeg" /><Relationship Id="rId4" Type="http://schemas.openxmlformats.org/officeDocument/2006/relationships/image" Target="../media/image38.jpeg" /><Relationship Id="rId5" Type="http://schemas.openxmlformats.org/officeDocument/2006/relationships/image" Target="../media/image39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40.jpeg" /><Relationship Id="rId3" Type="http://schemas.openxmlformats.org/officeDocument/2006/relationships/image" Target="../media/image41.jpeg" /><Relationship Id="rId4" Type="http://schemas.openxmlformats.org/officeDocument/2006/relationships/image" Target="../media/image42.jpeg" /><Relationship Id="rId5" Type="http://schemas.openxmlformats.org/officeDocument/2006/relationships/image" Target="../media/image43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44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45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46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7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8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9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0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1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2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3.jpe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4.jpe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5.jpe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6.jpe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png" /><Relationship Id="rId4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image" Target="../media/image7.jpeg" /><Relationship Id="rId4" Type="http://schemas.openxmlformats.org/officeDocument/2006/relationships/image" Target="../media/image8.jpeg" /><Relationship Id="rId5" Type="http://schemas.openxmlformats.org/officeDocument/2006/relationships/image" Target="../media/image9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7" name="Picture 3" descr="C:\Users\Anna\Downloads\XyxgQUugI5hJjw9Fm19KQMtUg4swlS0p8XJiZ3XtH-HiYOmVcsPh1Gx7eCcMkwpMHzTyFRBWmwQk4JciDPGc1Gt9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9512" y="548680"/>
            <a:ext cx="1440160" cy="14401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276872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smtClean="0">
                <a:solidFill>
                  <a:schemeClr val="accent2">
                    <a:lumMod val="50000"/>
                  </a:schemeClr>
                </a:solidFill>
              </a:rPr>
              <a:t>Профилактика падений пациентов</a:t>
            </a:r>
            <a:endParaRPr lang="ru-RU" sz="6000" b="1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60648"/>
            <a:ext cx="6400800" cy="720080"/>
          </a:xfrm>
        </p:spPr>
        <p:txBody>
          <a:bodyPr>
            <a:normAutofit/>
          </a:bodyPr>
          <a:lstStyle/>
          <a:p>
            <a:r>
              <a:rPr lang="ru-RU" sz="2000" b="1">
                <a:solidFill>
                  <a:schemeClr val="accent2">
                    <a:lumMod val="50000"/>
                  </a:schemeClr>
                </a:solidFill>
              </a:rPr>
              <a:t>МИНИСТЕРСТВО ЗДРАВООХРАНЕНИЯ </a:t>
            </a:r>
            <a:r>
              <a:rPr lang="ru-RU" sz="2000" b="1" smtClean="0">
                <a:solidFill>
                  <a:schemeClr val="accent2">
                    <a:lumMod val="50000"/>
                  </a:schemeClr>
                </a:solidFill>
              </a:rPr>
              <a:t>СТАВРОПОЛЬСКОГО КРАЯ</a:t>
            </a:r>
            <a:endParaRPr lang="ru-RU" sz="2000" b="1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00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одзаголовок 2"/>
          <p:cNvSpPr txBox="1"/>
          <p:nvPr/>
        </p:nvSpPr>
        <p:spPr>
          <a:xfrm>
            <a:off x="1475656" y="1268760"/>
            <a:ext cx="3024336" cy="936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«Краевой центр специализированных видов медицинской помощи № 1»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ru-RU" sz="2000" b="0" i="0" u="none" strike="noStrike" kern="1200" cap="none" spc="0" normalizeH="0" baseline="0" noProof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одзаголовок 2"/>
          <p:cNvSpPr txBox="1"/>
          <p:nvPr/>
        </p:nvSpPr>
        <p:spPr>
          <a:xfrm>
            <a:off x="5436096" y="1340768"/>
            <a:ext cx="2592288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ru-RU" b="1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«Будённовский</a:t>
            </a:r>
            <a:r>
              <a:rPr kumimoji="0" lang="ru-RU" b="1" i="0" u="none" strike="noStrike" kern="1200" cap="none" spc="0" normalizeH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медицинский колледж»</a:t>
            </a:r>
            <a:endParaRPr kumimoji="0" lang="ru-RU" b="1" i="0" u="none" strike="noStrike" kern="1200" cap="none" spc="0" normalizeH="0" baseline="0" noProof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ru-RU" b="0" i="0" u="none" strike="noStrike" kern="1200" cap="none" spc="0" normalizeH="0" baseline="0" noProof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 descr="C:\Users\User\Desktop\БМК.png"/>
          <p:cNvPicPr>
            <a:picLocks noChangeAspect="1"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2360" y="548680"/>
            <a:ext cx="1074303" cy="1335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131840" y="4005064"/>
            <a:ext cx="2821111" cy="265091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146" name="Picture 2" descr="C:\Users\Anna\Downloads\stick_figure_standing_on_exclamation_mark_1600_clr.png"/>
          <p:cNvPicPr>
            <a:picLocks noChangeAspect="1" noChangeArrowheads="1"/>
          </p:cNvPicPr>
          <p:nvPr/>
        </p:nvPicPr>
        <p:blipFill>
          <a:blip r:embed="rId2"/>
          <a:srcRect l="19687" r="37359"/>
          <a:stretch>
            <a:fillRect/>
          </a:stretch>
        </p:blipFill>
        <p:spPr bwMode="auto">
          <a:xfrm>
            <a:off x="6804248" y="0"/>
            <a:ext cx="208823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56784" cy="1143000"/>
          </a:xfrm>
        </p:spPr>
        <p:txBody>
          <a:bodyPr>
            <a:noAutofit/>
          </a:bodyPr>
          <a:lstStyle/>
          <a:p>
            <a:r>
              <a:rPr lang="ru-RU" sz="2800" b="1" smtClean="0">
                <a:solidFill>
                  <a:srgbClr val="C00000"/>
                </a:solidFill>
              </a:rPr>
              <a:t>Пациенты при наличии у них хотя бы одного из нижеперечисленных элементов сразу идентифицируются, как пациенты высокого риска падений </a:t>
            </a:r>
            <a:endParaRPr lang="ru-RU" sz="2800" b="1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2276872"/>
            <a:ext cx="6480720" cy="4165923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ru-RU" smtClean="0"/>
              <a:t>Пациенты, имеющие в анамнезе падения; </a:t>
            </a:r>
          </a:p>
          <a:p>
            <a:pPr>
              <a:buFont typeface="Wingdings" pitchFamily="2" charset="2"/>
              <a:buChar char="§"/>
            </a:pPr>
            <a:r>
              <a:rPr lang="ru-RU" smtClean="0"/>
              <a:t>Импульсивные и беспокойные пациенты; </a:t>
            </a:r>
          </a:p>
          <a:p>
            <a:pPr>
              <a:buFont typeface="Wingdings" pitchFamily="2" charset="2"/>
              <a:buChar char="§"/>
            </a:pPr>
            <a:r>
              <a:rPr lang="ru-RU" smtClean="0"/>
              <a:t>Пациенты, поступающие в бессознательном состоянии, или под действием анестетиков; </a:t>
            </a:r>
          </a:p>
          <a:p>
            <a:pPr>
              <a:buFont typeface="Wingdings" pitchFamily="2" charset="2"/>
              <a:buChar char="§"/>
            </a:pPr>
            <a:r>
              <a:rPr lang="ru-RU" smtClean="0"/>
              <a:t>Пациенты, передвигающиеся с помощью технических приспособлений; </a:t>
            </a:r>
          </a:p>
          <a:p>
            <a:pPr>
              <a:buFont typeface="Wingdings" pitchFamily="2" charset="2"/>
              <a:buChar char="§"/>
            </a:pPr>
            <a:r>
              <a:rPr lang="ru-RU" smtClean="0"/>
              <a:t>Пациенты, передвигающиеся с помощью посторонних людей; </a:t>
            </a:r>
          </a:p>
          <a:p>
            <a:pPr>
              <a:buFont typeface="Wingdings" pitchFamily="2" charset="2"/>
              <a:buChar char="§"/>
            </a:pPr>
            <a:r>
              <a:rPr lang="ru-RU" smtClean="0"/>
              <a:t>Пациенты, испытывающие головокружения; </a:t>
            </a:r>
          </a:p>
          <a:p>
            <a:pPr>
              <a:buFont typeface="Wingdings" pitchFamily="2" charset="2"/>
              <a:buChar char="§"/>
            </a:pPr>
            <a:r>
              <a:rPr lang="ru-RU" smtClean="0"/>
              <a:t>Пациенты, со сниженной мышечной координацией; </a:t>
            </a:r>
          </a:p>
          <a:p>
            <a:pPr>
              <a:buFont typeface="Wingdings" pitchFamily="2" charset="2"/>
              <a:buChar char="§"/>
            </a:pPr>
            <a:r>
              <a:rPr lang="ru-RU" smtClean="0"/>
              <a:t>Пациенты с нестандартной походкой. </a:t>
            </a:r>
            <a:endParaRPr lang="ru-RU"/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300192" y="2420889"/>
            <a:ext cx="2664296" cy="151202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7172" name="Picture 4" descr="C:\Users\Anna\Downloads\1168_07_otboynik.jpg"/>
          <p:cNvPicPr>
            <a:picLocks noChangeAspect="1" noChangeArrowheads="1"/>
          </p:cNvPicPr>
          <p:nvPr/>
        </p:nvPicPr>
        <p:blipFill>
          <a:blip r:embed="rId3"/>
          <a:srcRect l="52362"/>
          <a:stretch>
            <a:fillRect/>
          </a:stretch>
        </p:blipFill>
        <p:spPr bwMode="auto">
          <a:xfrm>
            <a:off x="7740352" y="3911484"/>
            <a:ext cx="1403648" cy="2946516"/>
          </a:xfrm>
          <a:prstGeom prst="rect">
            <a:avLst/>
          </a:prstGeom>
          <a:noFill/>
        </p:spPr>
      </p:pic>
      <p:pic>
        <p:nvPicPr>
          <p:cNvPr id="7171" name="Picture 3" descr="C:\Users\Anna\Downloads\749064_html_72c16043c877a4ed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380312" y="188640"/>
            <a:ext cx="1548565" cy="22009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139136" cy="940966"/>
          </a:xfrm>
        </p:spPr>
        <p:txBody>
          <a:bodyPr>
            <a:noAutofit/>
          </a:bodyPr>
          <a:lstStyle/>
          <a:p>
            <a:r>
              <a:rPr lang="ru-RU" sz="3200" b="1" smtClean="0">
                <a:solidFill>
                  <a:srgbClr val="C00000"/>
                </a:solidFill>
              </a:rPr>
              <a:t>ПРОЦЕДУРА ПРОВЕДЕНИЯ ПРОГРАММЫ </a:t>
            </a:r>
            <a:br>
              <a:rPr lang="ru-RU" sz="3200" b="1" smtClean="0">
                <a:solidFill>
                  <a:srgbClr val="C00000"/>
                </a:solidFill>
              </a:rPr>
            </a:br>
            <a:r>
              <a:rPr lang="ru-RU" sz="3200" b="1" smtClean="0">
                <a:solidFill>
                  <a:srgbClr val="C00000"/>
                </a:solidFill>
              </a:rPr>
              <a:t>ПРОФИЛАКТИКИ ПАДЕНИЙ </a:t>
            </a:r>
            <a:endParaRPr lang="ru-RU" sz="3200" b="1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996952"/>
            <a:ext cx="5688632" cy="4093915"/>
          </a:xfrm>
        </p:spPr>
        <p:txBody>
          <a:bodyPr>
            <a:normAutofit fontScale="70000" lnSpcReduction="20000"/>
          </a:bodyPr>
          <a:lstStyle/>
          <a:p>
            <a:r>
              <a:rPr lang="ru-RU" smtClean="0"/>
              <a:t>одевается  идентификационный   </a:t>
            </a:r>
            <a:r>
              <a:rPr lang="ru-RU" b="1" smtClean="0"/>
              <a:t> </a:t>
            </a:r>
            <a:r>
              <a:rPr lang="ru-RU" b="1" u="sng" smtClean="0">
                <a:solidFill>
                  <a:srgbClr val="B08600"/>
                </a:solidFill>
              </a:rPr>
              <a:t>браслет </a:t>
            </a:r>
            <a:r>
              <a:rPr lang="ru-RU" b="1" smtClean="0"/>
              <a:t> </a:t>
            </a:r>
            <a:r>
              <a:rPr lang="ru-RU" b="1" u="sng">
                <a:solidFill>
                  <a:srgbClr val="B08600"/>
                </a:solidFill>
              </a:rPr>
              <a:t>оранжевого цвета </a:t>
            </a:r>
            <a:endParaRPr lang="ru-RU" b="1" u="sng" smtClean="0">
              <a:solidFill>
                <a:srgbClr val="B08600"/>
              </a:solidFill>
            </a:endParaRPr>
          </a:p>
          <a:p>
            <a:r>
              <a:rPr lang="ru-RU" smtClean="0"/>
              <a:t>ставится </a:t>
            </a:r>
            <a:r>
              <a:rPr lang="ru-RU" b="1" u="sng" smtClean="0">
                <a:solidFill>
                  <a:srgbClr val="B08600"/>
                </a:solidFill>
              </a:rPr>
              <a:t>оранжевая</a:t>
            </a:r>
            <a:r>
              <a:rPr lang="ru-RU" b="1" smtClean="0"/>
              <a:t> </a:t>
            </a:r>
            <a:r>
              <a:rPr lang="ru-RU" b="1" u="sng" smtClean="0">
                <a:solidFill>
                  <a:srgbClr val="B08600"/>
                </a:solidFill>
              </a:rPr>
              <a:t>полоса</a:t>
            </a:r>
            <a:r>
              <a:rPr lang="ru-RU" b="1" smtClean="0"/>
              <a:t> </a:t>
            </a:r>
            <a:r>
              <a:rPr lang="ru-RU" smtClean="0"/>
              <a:t>на титульный лист истории болезни </a:t>
            </a:r>
          </a:p>
          <a:p>
            <a:r>
              <a:rPr lang="ru-RU" smtClean="0"/>
              <a:t>на  двери в палату,  где  будет  находится    пациент  ставится   сигнальный  знак – </a:t>
            </a:r>
            <a:r>
              <a:rPr lang="ru-RU" b="1" u="sng" smtClean="0">
                <a:solidFill>
                  <a:srgbClr val="B08600"/>
                </a:solidFill>
              </a:rPr>
              <a:t>«стикер оранжевого цвета»</a:t>
            </a:r>
            <a:r>
              <a:rPr lang="ru-RU" b="1" smtClean="0"/>
              <a:t> </a:t>
            </a:r>
          </a:p>
          <a:p>
            <a:r>
              <a:rPr lang="ru-RU" smtClean="0"/>
              <a:t>медицинская  сестра    приемного  отделения  проводит обучение  пациента  на  предмет  рисков  падений  (с отметкой в журнале  регистрации инструктажа) </a:t>
            </a: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844824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smtClean="0"/>
              <a:t>Пациентам, идентифицированным, как  входящим в группу риска: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316416" y="188640"/>
            <a:ext cx="576064" cy="4571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244408" y="4797152"/>
            <a:ext cx="576064" cy="14401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724128" y="4509121"/>
            <a:ext cx="1979536" cy="226847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194" name="Picture 2" descr="C:\Users\Anna\Downloads\76867f2e-e35e-5637-8a34-d6b945005808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239852" y="1412776"/>
            <a:ext cx="2664296" cy="19982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840"/>
              </a:lnSpc>
            </a:pPr>
            <a:r>
              <a:rPr lang="ru-RU" sz="3200" b="1" smtClean="0">
                <a:solidFill>
                  <a:srgbClr val="C00000"/>
                </a:solidFill>
              </a:rPr>
              <a:t>Медицинская сестра обязана объяснить пациенту  следующие </a:t>
            </a:r>
            <a:br>
              <a:rPr lang="ru-RU" sz="3200" b="1" smtClean="0">
                <a:solidFill>
                  <a:srgbClr val="C00000"/>
                </a:solidFill>
              </a:rPr>
            </a:br>
            <a:r>
              <a:rPr lang="ru-RU" sz="3200" b="1" smtClean="0">
                <a:solidFill>
                  <a:srgbClr val="C00000"/>
                </a:solidFill>
              </a:rPr>
              <a:t>аспекты безопасного поведения:</a:t>
            </a:r>
            <a:endParaRPr lang="ru-RU" sz="3200" b="1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7524" y="3140968"/>
            <a:ext cx="8388932" cy="3517851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buSzPct val="150000"/>
              <a:buFont typeface="Wingdings" pitchFamily="2" charset="2"/>
              <a:buChar char="ü"/>
            </a:pPr>
            <a:r>
              <a:rPr lang="ru-RU" sz="1900" smtClean="0"/>
              <a:t>Зачем пациенту надет оранжевый браслет, как с ним обращаться и почему не нужно его снимать; </a:t>
            </a:r>
          </a:p>
          <a:p>
            <a:pPr>
              <a:buClr>
                <a:srgbClr val="C00000"/>
              </a:buClr>
              <a:buSzPct val="150000"/>
              <a:buFont typeface="Wingdings" pitchFamily="2" charset="2"/>
              <a:buChar char="ü"/>
            </a:pPr>
            <a:r>
              <a:rPr lang="ru-RU" sz="1900" smtClean="0"/>
              <a:t>Почему нужно пригласить медицинскую сестру,  прежде чем встать с кровати; </a:t>
            </a:r>
          </a:p>
          <a:p>
            <a:pPr>
              <a:buClr>
                <a:srgbClr val="C00000"/>
              </a:buClr>
              <a:buSzPct val="150000"/>
              <a:buFont typeface="Wingdings" pitchFamily="2" charset="2"/>
              <a:buChar char="ü"/>
            </a:pPr>
            <a:r>
              <a:rPr lang="ru-RU" sz="1900" smtClean="0"/>
              <a:t>Как правильно встать с кровати; </a:t>
            </a:r>
          </a:p>
          <a:p>
            <a:pPr>
              <a:buClr>
                <a:srgbClr val="C00000"/>
              </a:buClr>
              <a:buSzPct val="150000"/>
              <a:buFont typeface="Wingdings" pitchFamily="2" charset="2"/>
              <a:buChar char="ü"/>
            </a:pPr>
            <a:r>
              <a:rPr lang="ru-RU" sz="1900" smtClean="0"/>
              <a:t>Почему важно размещать предметы первой необходимости (трость, ходунки,  очки) на расстоянии вытянутой руки; </a:t>
            </a:r>
          </a:p>
          <a:p>
            <a:pPr>
              <a:buClr>
                <a:srgbClr val="C00000"/>
              </a:buClr>
              <a:buSzPct val="150000"/>
              <a:buFont typeface="Wingdings" pitchFamily="2" charset="2"/>
              <a:buChar char="ü"/>
            </a:pPr>
            <a:r>
              <a:rPr lang="ru-RU" sz="1900" smtClean="0"/>
              <a:t>Почему необходимо сразу  сообщить  медицинской сестре о неисправности кровати; </a:t>
            </a:r>
          </a:p>
          <a:p>
            <a:pPr>
              <a:buClr>
                <a:srgbClr val="C00000"/>
              </a:buClr>
              <a:buSzPct val="150000"/>
              <a:buFont typeface="Wingdings" pitchFamily="2" charset="2"/>
              <a:buChar char="ü"/>
            </a:pPr>
            <a:r>
              <a:rPr lang="ru-RU" sz="1900" smtClean="0"/>
              <a:t>Где  находится  кнопка  вызова  персонала  и  как ей воспользоваться; </a:t>
            </a:r>
          </a:p>
          <a:p>
            <a:pPr>
              <a:buClr>
                <a:srgbClr val="C00000"/>
              </a:buClr>
              <a:buSzPct val="150000"/>
              <a:buFont typeface="Wingdings" pitchFamily="2" charset="2"/>
              <a:buChar char="ü"/>
            </a:pPr>
            <a:r>
              <a:rPr lang="ru-RU" sz="1900" smtClean="0"/>
              <a:t>Зачем нужно поднимать у кровати  защитные поручни.</a:t>
            </a:r>
            <a:endParaRPr lang="ru-RU" sz="1900"/>
          </a:p>
        </p:txBody>
      </p: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219" name="Picture 3" descr="C:\Users\Anna\Downloads\8261.750x0.jpg"/>
          <p:cNvPicPr>
            <a:picLocks noChangeAspect="1" noChangeArrowheads="1"/>
          </p:cNvPicPr>
          <p:nvPr/>
        </p:nvPicPr>
        <p:blipFill>
          <a:blip r:embed="rId2"/>
          <a:srcRect l="7959" t="5901" r="5156" b="2751"/>
          <a:stretch>
            <a:fillRect/>
          </a:stretch>
        </p:blipFill>
        <p:spPr bwMode="auto">
          <a:xfrm>
            <a:off x="4499992" y="1916832"/>
            <a:ext cx="2257906" cy="3168352"/>
          </a:xfrm>
          <a:prstGeom prst="rect">
            <a:avLst/>
          </a:prstGeom>
          <a:noFill/>
        </p:spPr>
      </p:pic>
      <p:pic>
        <p:nvPicPr>
          <p:cNvPr id="9220" name="Picture 4" descr="C:\Users\Anna\Downloads\female-nurse-helping-senior-patient-crutches-full-length-portrait-young-isolated-white-background-57524812.jpg"/>
          <p:cNvPicPr>
            <a:picLocks noChangeAspect="1" noChangeArrowheads="1"/>
          </p:cNvPicPr>
          <p:nvPr/>
        </p:nvPicPr>
        <p:blipFill>
          <a:blip r:embed="rId3"/>
          <a:srcRect l="13063" r="6675"/>
          <a:stretch>
            <a:fillRect/>
          </a:stretch>
        </p:blipFill>
        <p:spPr bwMode="auto">
          <a:xfrm>
            <a:off x="6119663" y="3861048"/>
            <a:ext cx="3284089" cy="2731217"/>
          </a:xfrm>
          <a:prstGeom prst="rect">
            <a:avLst/>
          </a:prstGeom>
          <a:noFill/>
        </p:spPr>
      </p:pic>
      <p:pic>
        <p:nvPicPr>
          <p:cNvPr id="9218" name="Picture 2" descr="C:\Users\Anna\Downloads\6977043573.jpg"/>
          <p:cNvPicPr>
            <a:picLocks noChangeAspect="1" noChangeArrowheads="1"/>
          </p:cNvPicPr>
          <p:nvPr/>
        </p:nvPicPr>
        <p:blipFill>
          <a:blip r:embed="rId4"/>
          <a:srcRect l="12651" r="13774"/>
          <a:stretch>
            <a:fillRect/>
          </a:stretch>
        </p:blipFill>
        <p:spPr bwMode="auto">
          <a:xfrm>
            <a:off x="7236296" y="1484784"/>
            <a:ext cx="1728192" cy="23488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smtClean="0">
                <a:solidFill>
                  <a:srgbClr val="C00000"/>
                </a:solidFill>
              </a:rPr>
              <a:t>ПРОЦЕДУРА ПРОВЕДЕНИЯ ПРОГРАММЫ  </a:t>
            </a:r>
            <a:br>
              <a:rPr lang="ru-RU" sz="3200" b="1" smtClean="0">
                <a:solidFill>
                  <a:srgbClr val="C00000"/>
                </a:solidFill>
              </a:rPr>
            </a:br>
            <a:r>
              <a:rPr lang="ru-RU" sz="3200" b="1" smtClean="0">
                <a:solidFill>
                  <a:srgbClr val="C00000"/>
                </a:solidFill>
              </a:rPr>
              <a:t>ПРОФИЛАКТИКИ ПАДЕНИЙ</a:t>
            </a:r>
            <a:endParaRPr lang="ru-RU" sz="3200" b="1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420888"/>
            <a:ext cx="4258816" cy="4309939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ru-RU" smtClean="0"/>
              <a:t>обеспечение техническими приспособлениями для снижения риска падений </a:t>
            </a:r>
          </a:p>
          <a:p>
            <a:pPr>
              <a:buFont typeface="Wingdings" pitchFamily="2" charset="2"/>
              <a:buChar char="§"/>
            </a:pPr>
            <a:r>
              <a:rPr lang="ru-RU" smtClean="0"/>
              <a:t>размещение поблизости от поста медицинской    сестры, с целью частого наблюдения </a:t>
            </a:r>
          </a:p>
          <a:p>
            <a:pPr>
              <a:buFont typeface="Wingdings" pitchFamily="2" charset="2"/>
              <a:buChar char="§"/>
            </a:pPr>
            <a:r>
              <a:rPr lang="ru-RU" smtClean="0"/>
              <a:t>состояние пациентов с риском падений является обязательным моментом доклада  во время передачи дежурств</a:t>
            </a:r>
            <a:endParaRPr lang="ru-RU"/>
          </a:p>
        </p:txBody>
      </p: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42" name="Picture 2" descr="C:\Users\Anna\Downloads\00003805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588224" y="3738712"/>
            <a:ext cx="2900938" cy="3119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smtClean="0">
                <a:solidFill>
                  <a:srgbClr val="C00000"/>
                </a:solidFill>
              </a:rPr>
              <a:t>ПРОГРАММА ПРОФИЛАКТИКИ ПАДЕНИЙ СОДЕРЖИТ УРОВНИ ОТВЕТСТВЕННОСТИ:</a:t>
            </a:r>
            <a:endParaRPr lang="ru-RU" sz="3200" b="1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5069160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b="1" smtClean="0"/>
              <a:t>Ответственность </a:t>
            </a:r>
          </a:p>
          <a:p>
            <a:pPr algn="ctr">
              <a:buNone/>
            </a:pPr>
            <a:r>
              <a:rPr lang="ru-RU" sz="1800" b="1" smtClean="0"/>
              <a:t>медицинских сестёр: </a:t>
            </a:r>
          </a:p>
          <a:p>
            <a:pPr marL="180975" indent="-180975">
              <a:buFont typeface="Wingdings" pitchFamily="2" charset="2"/>
              <a:buChar char="§"/>
            </a:pPr>
            <a:r>
              <a:rPr lang="ru-RU" sz="1800" smtClean="0"/>
              <a:t>Проводит мероприятия по профилактике падений ежедневно; </a:t>
            </a:r>
          </a:p>
          <a:p>
            <a:pPr marL="180975" indent="-180975">
              <a:buFont typeface="Wingdings" pitchFamily="2" charset="2"/>
              <a:buChar char="§"/>
            </a:pPr>
            <a:r>
              <a:rPr lang="ru-RU" sz="1800" smtClean="0"/>
              <a:t>Обязательное применение ограничителей доступа и перемещений; </a:t>
            </a:r>
          </a:p>
          <a:p>
            <a:pPr marL="180975" indent="-180975">
              <a:buFont typeface="Wingdings" pitchFamily="2" charset="2"/>
              <a:buChar char="§"/>
            </a:pPr>
            <a:r>
              <a:rPr lang="ru-RU" sz="1800" smtClean="0"/>
              <a:t>Незамедлительная реакция на вызовы пациентов; </a:t>
            </a:r>
          </a:p>
          <a:p>
            <a:pPr marL="180975" indent="-180975">
              <a:buFont typeface="Wingdings" pitchFamily="2" charset="2"/>
              <a:buChar char="§"/>
            </a:pPr>
            <a:r>
              <a:rPr lang="ru-RU" sz="1800" smtClean="0"/>
              <a:t>Проводит инструктаж пациентов на предмет рисков падений с отметкой в журнале; </a:t>
            </a:r>
          </a:p>
          <a:p>
            <a:pPr marL="180975" indent="-180975">
              <a:buFont typeface="Wingdings" pitchFamily="2" charset="2"/>
              <a:buChar char="§"/>
            </a:pPr>
            <a:r>
              <a:rPr lang="ru-RU" sz="1800" smtClean="0"/>
              <a:t>Проводит инструктаж посетителей  на возможные опасности в плане падений, по мере необходимости; </a:t>
            </a:r>
          </a:p>
          <a:p>
            <a:pPr marL="180975" indent="-180975">
              <a:buFont typeface="Wingdings" pitchFamily="2" charset="2"/>
              <a:buChar char="§"/>
            </a:pPr>
            <a:r>
              <a:rPr lang="ru-RU" sz="1800" smtClean="0"/>
              <a:t>Все  пациенты  должны быть ознакомлены  с  распорядком  дня  и соблюдать его</a:t>
            </a:r>
            <a:endParaRPr lang="ru-RU" sz="180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244280" cy="2188839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smtClean="0"/>
              <a:t>Ответственность младшего  медперсонала: </a:t>
            </a:r>
          </a:p>
          <a:p>
            <a:pPr marL="180975" indent="-180975">
              <a:buFont typeface="Wingdings" pitchFamily="2" charset="2"/>
              <a:buChar char="§"/>
            </a:pPr>
            <a:r>
              <a:rPr lang="ru-RU" sz="1800" smtClean="0"/>
              <a:t>Размещение информационных вывесок о предосторожностях в  палатах; </a:t>
            </a:r>
          </a:p>
          <a:p>
            <a:pPr marL="180975" indent="-180975">
              <a:buFont typeface="Wingdings" pitchFamily="2" charset="2"/>
              <a:buChar char="§"/>
            </a:pPr>
            <a:r>
              <a:rPr lang="ru-RU" sz="1800" smtClean="0"/>
              <a:t>Размещение  вывесок о мокром (только  что  вымытом)  поле  при  проведении уборок.</a:t>
            </a:r>
            <a:endParaRPr lang="ru-RU" sz="1800"/>
          </a:p>
        </p:txBody>
      </p:sp>
      <p:pic>
        <p:nvPicPr>
          <p:cNvPr id="10243" name="Picture 3" descr="C:\Users\Anna\Downloads\JfkopBfSF0c_z1n8TGE5dzJzwi2ofGuO75qnGTR6YOU=.jpg"/>
          <p:cNvPicPr>
            <a:picLocks noChangeAspect="1" noChangeArrowheads="1"/>
          </p:cNvPicPr>
          <p:nvPr/>
        </p:nvPicPr>
        <p:blipFill>
          <a:blip r:embed="rId3"/>
          <a:srcRect l="1701" t="8001" r="2751" b="8001"/>
          <a:stretch>
            <a:fillRect/>
          </a:stretch>
        </p:blipFill>
        <p:spPr bwMode="auto">
          <a:xfrm>
            <a:off x="4644008" y="4149080"/>
            <a:ext cx="2621091" cy="2304256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smtClean="0">
                <a:solidFill>
                  <a:srgbClr val="C00000"/>
                </a:solidFill>
              </a:rPr>
              <a:t>ПРОГРАММА ПРОФИЛАКТИКИ ПАДЕНИЙ СОДЕРЖИТ УРОВНИ ОТВЕТСТВЕННОСТИ:</a:t>
            </a:r>
            <a:endParaRPr lang="ru-RU" sz="3200" b="1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3556992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b="1" smtClean="0"/>
              <a:t>Ответственность немедицинского персонала: </a:t>
            </a:r>
          </a:p>
          <a:p>
            <a:pPr marL="180975" indent="-180975">
              <a:buFont typeface="Wingdings" pitchFamily="2" charset="2"/>
              <a:buChar char="§"/>
            </a:pPr>
            <a:r>
              <a:rPr lang="ru-RU" sz="1800" smtClean="0"/>
              <a:t>Окружающая пациентов среда всегда должна содержаться в чистоте и  порядке; </a:t>
            </a:r>
          </a:p>
          <a:p>
            <a:pPr marL="180975" indent="-180975">
              <a:buFont typeface="Wingdings" pitchFamily="2" charset="2"/>
              <a:buChar char="§"/>
            </a:pPr>
            <a:r>
              <a:rPr lang="ru-RU" sz="1800" smtClean="0"/>
              <a:t>Всегда должно быть доступное адекватное освещение; </a:t>
            </a:r>
          </a:p>
          <a:p>
            <a:pPr marL="180975" indent="-180975">
              <a:buFont typeface="Wingdings" pitchFamily="2" charset="2"/>
              <a:buChar char="§"/>
            </a:pPr>
            <a:r>
              <a:rPr lang="ru-RU" sz="1800" smtClean="0"/>
              <a:t>Всё  оборудование,  связанное  с электричеством,  должно  своевременно    подвергаться проверке, техническому обслуживанию и соответствовать  стандартам</a:t>
            </a:r>
            <a:endParaRPr lang="ru-RU" sz="180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572000" y="3212976"/>
            <a:ext cx="4392488" cy="3556991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2300" b="1" smtClean="0"/>
              <a:t>Ответственность всех сотрудников: </a:t>
            </a:r>
          </a:p>
          <a:p>
            <a:pPr marL="180975" indent="-180975">
              <a:lnSpc>
                <a:spcPct val="120000"/>
              </a:lnSpc>
              <a:buFont typeface="Wingdings" pitchFamily="2" charset="2"/>
              <a:buChar char="§"/>
            </a:pPr>
            <a:r>
              <a:rPr lang="ru-RU" sz="1900" smtClean="0"/>
              <a:t>Незамедлительное  сообщение инженеру по  технике безопасности  труда о возможной  возникшей опасности падений (например: обледенелые ступеньки,  разлитая вода и т.д.) </a:t>
            </a:r>
          </a:p>
          <a:p>
            <a:pPr marL="180975" indent="-180975">
              <a:lnSpc>
                <a:spcPct val="120000"/>
              </a:lnSpc>
              <a:buFont typeface="Wingdings" pitchFamily="2" charset="2"/>
              <a:buChar char="§"/>
            </a:pPr>
            <a:r>
              <a:rPr lang="ru-RU" sz="1900" smtClean="0"/>
              <a:t>Каждый  сотрудник, обнаруживший пациента  с оранжевым браслетом без сопровождения или без соответствующего приспособления для перемещения (трость, кресло- каталка и т.п.), должен  сообщить  в  соответствующее  профилю пациента отделение и организовать надлежащий  надзор (оставаться с ним всё время до прихода представителя отделения или  доставки технического приспособления).</a:t>
            </a:r>
            <a:endParaRPr lang="ru-RU" sz="1900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1628800"/>
            <a:ext cx="4392488" cy="147732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smtClean="0"/>
              <a:t>Ответственность инженера по технике безопасности труда: </a:t>
            </a:r>
          </a:p>
          <a:p>
            <a:r>
              <a:rPr lang="ru-RU" smtClean="0"/>
              <a:t>• 1 раз в квартал осуществляет  плановую  проверку на предмет безопасности в плане риска падений. </a:t>
            </a:r>
            <a:endParaRPr lang="ru-RU"/>
          </a:p>
        </p:txBody>
      </p:sp>
      <p:pic>
        <p:nvPicPr>
          <p:cNvPr id="11266" name="Picture 2" descr="C:\Users\Anna\Downloads\orig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9512" y="5229200"/>
            <a:ext cx="2238501" cy="1512168"/>
          </a:xfrm>
          <a:prstGeom prst="rect">
            <a:avLst/>
          </a:prstGeom>
          <a:noFill/>
        </p:spPr>
      </p:pic>
      <p:pic>
        <p:nvPicPr>
          <p:cNvPr id="11267" name="Picture 3" descr="C:\Users\Anna\Downloads\1685027447_idei-club-p-nakladki-na-lestnitsu-protivoskolzyashchie-28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483768" y="5229200"/>
            <a:ext cx="2016224" cy="1512168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1" name="Picture 3" descr="C:\Users\Anna\Downloads\Slajd8.jpg"/>
          <p:cNvPicPr>
            <a:picLocks noChangeAspect="1" noChangeArrowheads="1"/>
          </p:cNvPicPr>
          <p:nvPr/>
        </p:nvPicPr>
        <p:blipFill>
          <a:blip r:embed="rId2"/>
          <a:srcRect l="1401" t="15440" r="2481" b="5361"/>
          <a:stretch>
            <a:fillRect/>
          </a:stretch>
        </p:blipFill>
        <p:spPr bwMode="auto">
          <a:xfrm>
            <a:off x="5796136" y="4437112"/>
            <a:ext cx="3168352" cy="195797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smtClean="0">
                <a:solidFill>
                  <a:srgbClr val="C00000"/>
                </a:solidFill>
              </a:rPr>
              <a:t>РЕКОМЕНДАЦИИ ПО БЕЗОПАСНОСТИ ПАЦИЕНТА ВЫСОКОГО РИСКА ПАДЕНИЙ:</a:t>
            </a:r>
            <a:endParaRPr lang="ru-RU" sz="3200" b="1">
              <a:solidFill>
                <a:srgbClr val="C00000"/>
              </a:solidFill>
            </a:endParaRPr>
          </a:p>
        </p:txBody>
      </p:sp>
      <p:pic>
        <p:nvPicPr>
          <p:cNvPr id="2050" name="Picture 2" descr="C:\Users\Anna\Downloads\poruchen-1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796136" y="1916832"/>
            <a:ext cx="3096344" cy="2240868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1772816"/>
            <a:ext cx="5688632" cy="4525963"/>
          </a:xfrm>
        </p:spPr>
        <p:txBody>
          <a:bodyPr>
            <a:noAutofit/>
          </a:bodyPr>
          <a:lstStyle/>
          <a:p>
            <a:pPr marL="0" indent="361950">
              <a:buClr>
                <a:srgbClr val="0070C0"/>
              </a:buClr>
              <a:buSzPct val="150000"/>
              <a:buFont typeface="Wingdings" pitchFamily="2" charset="2"/>
              <a:buChar char="§"/>
            </a:pPr>
            <a:r>
              <a:rPr lang="ru-RU" sz="1800" smtClean="0"/>
              <a:t>коридоры отделений должны быть оборудованы поручнями; </a:t>
            </a:r>
          </a:p>
          <a:p>
            <a:pPr marL="0" indent="361950">
              <a:buClr>
                <a:srgbClr val="0070C0"/>
              </a:buClr>
              <a:buSzPct val="150000"/>
              <a:buFont typeface="Wingdings" pitchFamily="2" charset="2"/>
              <a:buChar char="§"/>
            </a:pPr>
            <a:r>
              <a:rPr lang="ru-RU" sz="1800" smtClean="0"/>
              <a:t>размещать пациентов в палатах, находящихся в максимальной близости к посту медицинской сестры; </a:t>
            </a:r>
          </a:p>
          <a:p>
            <a:pPr marL="0" indent="361950">
              <a:buClr>
                <a:srgbClr val="0070C0"/>
              </a:buClr>
              <a:buSzPct val="150000"/>
              <a:buFont typeface="Wingdings" pitchFamily="2" charset="2"/>
              <a:buChar char="§"/>
            </a:pPr>
            <a:r>
              <a:rPr lang="ru-RU" sz="1800" smtClean="0"/>
              <a:t>обеспечить пациентов средствами связи с сестринским постом и научить их использовать; </a:t>
            </a:r>
          </a:p>
          <a:p>
            <a:pPr marL="0" indent="361950">
              <a:buClr>
                <a:srgbClr val="0070C0"/>
              </a:buClr>
              <a:buSzPct val="150000"/>
              <a:buFont typeface="Wingdings" pitchFamily="2" charset="2"/>
              <a:buChar char="§"/>
            </a:pPr>
            <a:r>
              <a:rPr lang="ru-RU" sz="1800" smtClean="0"/>
              <a:t>максимально быстро отвечать на каждый вызов; </a:t>
            </a:r>
          </a:p>
          <a:p>
            <a:pPr marL="0" indent="361950">
              <a:buClr>
                <a:srgbClr val="0070C0"/>
              </a:buClr>
              <a:buSzPct val="150000"/>
              <a:buFont typeface="Wingdings" pitchFamily="2" charset="2"/>
              <a:buChar char="§"/>
            </a:pPr>
            <a:r>
              <a:rPr lang="ru-RU" sz="1800" smtClean="0"/>
              <a:t>обеспечить своевременное кормление, осуществление физиологических отправлений, выполнение гигиенических процедур пациентов; </a:t>
            </a:r>
          </a:p>
          <a:p>
            <a:pPr marL="0" indent="361950">
              <a:buClr>
                <a:srgbClr val="0070C0"/>
              </a:buClr>
              <a:buSzPct val="150000"/>
              <a:buFont typeface="Wingdings" pitchFamily="2" charset="2"/>
              <a:buChar char="§"/>
            </a:pPr>
            <a:r>
              <a:rPr lang="ru-RU" sz="1800" smtClean="0"/>
              <a:t>все необходимые пациенту предметы располагать в легкодоступных ему местах; </a:t>
            </a:r>
          </a:p>
          <a:p>
            <a:pPr marL="0" indent="361950">
              <a:buClr>
                <a:srgbClr val="0070C0"/>
              </a:buClr>
              <a:buSzPct val="150000"/>
              <a:buFont typeface="Wingdings" pitchFamily="2" charset="2"/>
              <a:buChar char="§"/>
            </a:pPr>
            <a:r>
              <a:rPr lang="ru-RU" sz="1800" smtClean="0"/>
              <a:t>в палатах и во всех помещениях должно быть включено ночное освещение; </a:t>
            </a:r>
          </a:p>
          <a:p>
            <a:pPr marL="0" indent="0">
              <a:buClr>
                <a:srgbClr val="0070C0"/>
              </a:buClr>
              <a:buSzPct val="150000"/>
              <a:buNone/>
            </a:pPr>
            <a:endParaRPr lang="ru-RU" sz="1800" smtClean="0"/>
          </a:p>
        </p:txBody>
      </p: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smtClean="0">
                <a:solidFill>
                  <a:srgbClr val="C00000"/>
                </a:solidFill>
              </a:rPr>
              <a:t>РЕКОМЕНДАЦИИ ПО БЕЗОПАСНОСТИ ПАЦИЕНТА ВЫСОКОГО РИСКА ПАДЕНИЙ:</a:t>
            </a:r>
            <a:endParaRPr lang="ru-RU" sz="3200" b="1">
              <a:solidFill>
                <a:srgbClr val="C00000"/>
              </a:solidFill>
            </a:endParaRPr>
          </a:p>
        </p:txBody>
      </p:sp>
      <p:pic>
        <p:nvPicPr>
          <p:cNvPr id="1026" name="Picture 2" descr="C:\Users\Anna\Downloads\poruchen__dlja_vannoj_23.jpg"/>
          <p:cNvPicPr>
            <a:picLocks noChangeAspect="1" noChangeArrowheads="1"/>
          </p:cNvPicPr>
          <p:nvPr/>
        </p:nvPicPr>
        <p:blipFill>
          <a:blip r:embed="rId2"/>
          <a:srcRect l="5703" r="33326"/>
          <a:stretch>
            <a:fillRect/>
          </a:stretch>
        </p:blipFill>
        <p:spPr bwMode="auto">
          <a:xfrm>
            <a:off x="6228184" y="1988840"/>
            <a:ext cx="2771800" cy="187220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228184" y="4005064"/>
            <a:ext cx="2756608" cy="194421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844824"/>
            <a:ext cx="5904656" cy="4525963"/>
          </a:xfrm>
        </p:spPr>
        <p:txBody>
          <a:bodyPr>
            <a:noAutofit/>
          </a:bodyPr>
          <a:lstStyle/>
          <a:p>
            <a:pPr marL="0" indent="361950">
              <a:buClr>
                <a:srgbClr val="0070C0"/>
              </a:buClr>
              <a:buSzPct val="150000"/>
              <a:buFont typeface="Wingdings" pitchFamily="2" charset="2"/>
              <a:buChar char="§"/>
            </a:pPr>
            <a:r>
              <a:rPr lang="ru-RU" sz="1800" smtClean="0"/>
              <a:t>рационально оборудовать и поддерживать порядок в помещениях, коридорах; </a:t>
            </a:r>
          </a:p>
          <a:p>
            <a:pPr marL="0" indent="361950">
              <a:buClr>
                <a:srgbClr val="0070C0"/>
              </a:buClr>
              <a:buSzPct val="150000"/>
              <a:buFont typeface="Wingdings" pitchFamily="2" charset="2"/>
              <a:buChar char="§"/>
            </a:pPr>
            <a:r>
              <a:rPr lang="ru-RU" sz="1800" smtClean="0"/>
              <a:t>исключить перемещение пациентов по мокрому или скользкому полу; </a:t>
            </a:r>
          </a:p>
          <a:p>
            <a:pPr marL="0" indent="361950">
              <a:buClr>
                <a:srgbClr val="0070C0"/>
              </a:buClr>
              <a:buSzPct val="150000"/>
              <a:buFont typeface="Wingdings" pitchFamily="2" charset="2"/>
              <a:buChar char="§"/>
            </a:pPr>
            <a:r>
              <a:rPr lang="ru-RU" sz="1800" smtClean="0"/>
              <a:t>ванные комнаты и туалеты должны быть оборудованы специальными поручнями; </a:t>
            </a:r>
          </a:p>
          <a:p>
            <a:pPr marL="0" indent="361950">
              <a:buClr>
                <a:srgbClr val="0070C0"/>
              </a:buClr>
              <a:buSzPct val="150000"/>
              <a:buFont typeface="Wingdings" pitchFamily="2" charset="2"/>
              <a:buChar char="§"/>
            </a:pPr>
            <a:r>
              <a:rPr lang="ru-RU" sz="1800" smtClean="0"/>
              <a:t>пациенты должны пользоваться ванной комнатой и туалетом, не закрывая дверь на задвижку; </a:t>
            </a:r>
          </a:p>
          <a:p>
            <a:pPr marL="0" indent="361950">
              <a:buClr>
                <a:srgbClr val="0070C0"/>
              </a:buClr>
              <a:buSzPct val="150000"/>
              <a:buFont typeface="Wingdings" pitchFamily="2" charset="2"/>
              <a:buChar char="§"/>
            </a:pPr>
            <a:r>
              <a:rPr lang="ru-RU" sz="1800" smtClean="0"/>
              <a:t>для пациентов должны использоваться низкие кровати с ограничителями; </a:t>
            </a:r>
          </a:p>
          <a:p>
            <a:pPr marL="0" indent="361950">
              <a:buClr>
                <a:srgbClr val="0070C0"/>
              </a:buClr>
              <a:buSzPct val="150000"/>
              <a:buFont typeface="Wingdings" pitchFamily="2" charset="2"/>
              <a:buChar char="§"/>
            </a:pPr>
            <a:r>
              <a:rPr lang="ru-RU" sz="1800" smtClean="0"/>
              <a:t>пациенты должны быть обеспечены вспомогательными устройствами для передвижения; </a:t>
            </a:r>
          </a:p>
          <a:p>
            <a:pPr marL="0" indent="361950">
              <a:buClr>
                <a:srgbClr val="0070C0"/>
              </a:buClr>
              <a:buSzPct val="150000"/>
              <a:buFont typeface="Wingdings" pitchFamily="2" charset="2"/>
              <a:buChar char="§"/>
            </a:pPr>
            <a:r>
              <a:rPr lang="ru-RU" sz="1800" smtClean="0"/>
              <a:t>информировать пациента, что необходимо избегать резких вставаний с постели или из кресла во избежание головокружения, потери сознания и падения. </a:t>
            </a:r>
          </a:p>
          <a:p>
            <a:pPr>
              <a:buClr>
                <a:srgbClr val="0070C0"/>
              </a:buClr>
              <a:buSzPct val="150000"/>
              <a:buFont typeface="Wingdings" pitchFamily="2" charset="2"/>
              <a:buChar char="§"/>
            </a:pPr>
            <a:endParaRPr lang="ru-RU" sz="1800"/>
          </a:p>
        </p:txBody>
      </p: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122" name="Picture 2" descr="C:\Users\Anna\Downloads\i-1000x10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123728" y="2780928"/>
            <a:ext cx="5022558" cy="451302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252028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br>
              <a:rPr lang="ru-RU" sz="3600" b="1" smtClean="0"/>
            </a:br>
            <a:r>
              <a:rPr lang="ru-RU" sz="3600" b="1" smtClean="0"/>
              <a:t>Верёвочная лестница</a:t>
            </a:r>
            <a:br>
              <a:rPr lang="ru-RU" sz="3600" b="1" smtClean="0"/>
            </a:br>
            <a:r>
              <a:rPr lang="ru-RU" sz="3200" smtClean="0"/>
              <a:t> </a:t>
            </a:r>
            <a:r>
              <a:rPr lang="ru-RU" sz="3100" smtClean="0"/>
              <a:t>приспособление для помощи лежачему пациенту. </a:t>
            </a:r>
            <a:br>
              <a:rPr lang="ru-RU" sz="3100" smtClean="0"/>
            </a:br>
            <a:r>
              <a:rPr lang="ru-RU" sz="3100" smtClean="0"/>
              <a:t>С помощью этой простой конструкции человек  плавно поднимается и также аккуратно принимает лежачее положение</a:t>
            </a:r>
            <a:r>
              <a:rPr lang="ru-RU" sz="3200" smtClean="0"/>
              <a:t> </a:t>
            </a:r>
            <a:endParaRPr lang="ru-RU" sz="3600" b="1"/>
          </a:p>
        </p:txBody>
      </p:sp>
      <p:sp>
        <p:nvSpPr>
          <p:cNvPr id="3" name="Прямоугольник 2"/>
          <p:cNvSpPr/>
          <p:nvPr/>
        </p:nvSpPr>
        <p:spPr>
          <a:xfrm>
            <a:off x="702992" y="188640"/>
            <a:ext cx="7738016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/>
              <a:t>ЭРГОНОМИЧНЫЕ УСТРОЙСТВА</a:t>
            </a:r>
            <a:endParaRPr lang="ru-RU" sz="3600"/>
          </a:p>
        </p:txBody>
      </p:sp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4000" b="1" smtClean="0"/>
              <a:t>Упоры/опоры</a:t>
            </a:r>
            <a:br>
              <a:rPr lang="ru-RU" sz="4000" b="1" smtClean="0"/>
            </a:br>
            <a:r>
              <a:rPr lang="ru-RU" sz="4000" b="1" smtClean="0"/>
              <a:t> для перемещения</a:t>
            </a:r>
            <a:endParaRPr lang="ru-RU" sz="4000" b="1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076056" y="4301279"/>
            <a:ext cx="4067944" cy="255672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7171" name="Picture 3" descr="C:\Users\Anna\Downloads\339290_html_3672ef8c86db8b61 (1).jpg"/>
          <p:cNvPicPr>
            <a:picLocks noChangeAspect="1" noChangeArrowheads="1"/>
          </p:cNvPicPr>
          <p:nvPr/>
        </p:nvPicPr>
        <p:blipFill>
          <a:blip r:embed="rId3"/>
          <a:srcRect l="3429" t="15239" r="14279" b="11612"/>
          <a:stretch>
            <a:fillRect/>
          </a:stretch>
        </p:blipFill>
        <p:spPr bwMode="auto">
          <a:xfrm>
            <a:off x="179512" y="1988840"/>
            <a:ext cx="5184576" cy="3456384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3419872" y="4437112"/>
            <a:ext cx="1008112" cy="8640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0" name="Picture 2" descr="C:\Users\Anna\Downloads\Man_Back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3888" y="4005064"/>
            <a:ext cx="5364088" cy="357605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6864" cy="994122"/>
          </a:xfrm>
        </p:spPr>
        <p:txBody>
          <a:bodyPr>
            <a:noAutofit/>
          </a:bodyPr>
          <a:lstStyle/>
          <a:p>
            <a:r>
              <a:rPr lang="ru-RU" sz="3200" b="1" smtClean="0">
                <a:solidFill>
                  <a:srgbClr val="C00000"/>
                </a:solidFill>
              </a:rPr>
              <a:t>АКТУАЛЬНОСТЬ ПРОБЛЕМЫ ПАДЕНИЯ ПАЦИЕНТОВ В МЕДИЦИНСКИХ ОРГАНИЗАЦИЯХ</a:t>
            </a:r>
            <a:endParaRPr lang="ru-RU" sz="3200" b="1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060848"/>
            <a:ext cx="8373616" cy="1900808"/>
          </a:xfrm>
        </p:spPr>
        <p:txBody>
          <a:bodyPr>
            <a:noAutofit/>
          </a:bodyPr>
          <a:lstStyle/>
          <a:p>
            <a:pPr marL="361950" indent="0">
              <a:buNone/>
            </a:pPr>
            <a:r>
              <a:rPr lang="ru-RU" b="1" smtClean="0">
                <a:solidFill>
                  <a:schemeClr val="accent2">
                    <a:lumMod val="50000"/>
                  </a:schemeClr>
                </a:solidFill>
              </a:rPr>
              <a:t>Падение  </a:t>
            </a:r>
          </a:p>
          <a:p>
            <a:pPr marL="361950" indent="0">
              <a:buNone/>
            </a:pPr>
            <a:r>
              <a:rPr lang="ru-RU" smtClean="0"/>
              <a:t>определяется как событие, в результате которого человек оказывается непреднамеренно лежащим на  земле,  полу  или  каком-либо другом  более низком уровне. </a:t>
            </a:r>
            <a:endParaRPr lang="ru-RU"/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66429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fontAlgn="base"/>
            <a:r>
              <a:rPr lang="ru-RU" sz="3200" b="1" smtClean="0"/>
              <a:t>Скользящая доска </a:t>
            </a:r>
            <a:br>
              <a:rPr lang="ru-RU" sz="2400" b="1" smtClean="0"/>
            </a:br>
            <a:r>
              <a:rPr lang="ru-RU" sz="2400" smtClean="0"/>
              <a:t> - вспомогательное приспособление для пересаживания. </a:t>
            </a:r>
            <a:br>
              <a:rPr lang="ru-RU" sz="2400" smtClean="0"/>
            </a:br>
            <a:r>
              <a:rPr lang="ru-RU" sz="2400" smtClean="0"/>
              <a:t>С помощью доски производится перемещение пациента в положении сидя. Возможно перемещение с помощью ухаживающего, так и самостоятельно — для развития двигательной активности.</a:t>
            </a:r>
            <a:endParaRPr lang="ru-RU" sz="2400" b="1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 rot="5400000">
            <a:off x="-513557" y="3834036"/>
            <a:ext cx="3240362" cy="1854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6147" name="Picture 3" descr="C:\Users\Anna\Downloads\1673466292_screenshot_6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051720" y="3140968"/>
            <a:ext cx="6938541" cy="3312368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87220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3200" b="1" smtClean="0"/>
              <a:t>Удерживающий пояс</a:t>
            </a:r>
            <a:br>
              <a:rPr lang="ru-RU" sz="2800" b="1" smtClean="0"/>
            </a:br>
            <a:r>
              <a:rPr lang="ru-RU" sz="2800" smtClean="0"/>
              <a:t> </a:t>
            </a:r>
            <a:r>
              <a:rPr lang="ru-RU" sz="2400" smtClean="0"/>
              <a:t>обеспечивает комфортное и безопасное перемещение пациента: пояс позволяет осуществлять дополнительную опору, поддержку больному и страховать его от падения</a:t>
            </a:r>
            <a:endParaRPr lang="ru-RU" sz="2800" b="1"/>
          </a:p>
        </p:txBody>
      </p:sp>
      <p:pic>
        <p:nvPicPr>
          <p:cNvPr id="4098" name="Picture 2" descr="C:\Users\Anna\Downloads\DSC_5587_(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295"/>
          <a:stretch>
            <a:fillRect/>
          </a:stretch>
        </p:blipFill>
        <p:spPr bwMode="auto">
          <a:xfrm>
            <a:off x="251520" y="2348880"/>
            <a:ext cx="3229372" cy="2926080"/>
          </a:xfrm>
          <a:prstGeom prst="rect">
            <a:avLst/>
          </a:prstGeom>
          <a:noFill/>
        </p:spPr>
      </p:pic>
      <p:pic>
        <p:nvPicPr>
          <p:cNvPr id="4100" name="Picture 4" descr="C:\Users\Anna\Downloads\6944971951.jpg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tretch>
            <a:fillRect/>
          </a:stretch>
        </p:blipFill>
        <p:spPr bwMode="auto">
          <a:xfrm>
            <a:off x="4716016" y="2348880"/>
            <a:ext cx="4248472" cy="4248472"/>
          </a:xfrm>
          <a:prstGeom prst="rect">
            <a:avLst/>
          </a:prstGeom>
          <a:noFill/>
        </p:spPr>
      </p:pic>
      <p:pic>
        <p:nvPicPr>
          <p:cNvPr id="4099" name="Picture 3" descr="C:\Users\Anna\Downloads\e2xtq0y6zcih13u6yfye2udqr2jk9fdf.jpg"/>
          <p:cNvPicPr>
            <a:picLocks noChangeAspect="1" noChangeArrowheads="1"/>
          </p:cNvPicPr>
          <p:nvPr/>
        </p:nvPicPr>
        <p:blipFill>
          <a:blip r:embed="rId4">
            <a:lum bright="-10000"/>
          </a:blip>
          <a:stretch>
            <a:fillRect/>
          </a:stretch>
        </p:blipFill>
        <p:spPr bwMode="auto">
          <a:xfrm>
            <a:off x="1979712" y="4756620"/>
            <a:ext cx="2596522" cy="1865749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 bwMode="auto">
          <a:xfrm>
            <a:off x="5076056" y="2348880"/>
            <a:ext cx="3229973" cy="303527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10000"/>
          </a:blip>
          <a:stretch>
            <a:fillRect/>
          </a:stretch>
        </p:blipFill>
        <p:spPr bwMode="auto">
          <a:xfrm>
            <a:off x="827584" y="4769769"/>
            <a:ext cx="3194548" cy="20882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29614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ts val="3360"/>
              </a:lnSpc>
            </a:pPr>
            <a:r>
              <a:rPr lang="ru-RU" sz="3600" b="1" err="1" smtClean="0"/>
              <a:t>Флекси – диск</a:t>
            </a:r>
            <a:br>
              <a:rPr lang="ru-RU" sz="2800" b="1" smtClean="0"/>
            </a:br>
            <a:r>
              <a:rPr lang="ru-RU" sz="2400" b="1" smtClean="0"/>
              <a:t>приспособление для поворота пациента по оси, в положении «стоя» и в положении «сидя»</a:t>
            </a:r>
            <a:endParaRPr lang="ru-RU" sz="2800" b="1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4040188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i="1" smtClean="0"/>
              <a:t>Мягкий – для поворота пациента в кровати</a:t>
            </a:r>
            <a:endParaRPr lang="ru-RU" i="1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lum/>
          </a:blip>
          <a:stretch>
            <a:fillRect/>
          </a:stretch>
        </p:blipFill>
        <p:spPr bwMode="auto">
          <a:xfrm>
            <a:off x="971600" y="2420888"/>
            <a:ext cx="2831232" cy="244827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3077" name="Picture 5" descr="C:\Users\Anna\Downloads\04zfqe5psftzsrgxjp70aeb82iwis6g8.jpg"/>
          <p:cNvPicPr>
            <a:picLocks noChangeAspect="1" noChangeArrowheads="1"/>
          </p:cNvPicPr>
          <p:nvPr/>
        </p:nvPicPr>
        <p:blipFill>
          <a:blip r:embed="rId5"/>
          <a:srcRect t="10725" b="11521"/>
          <a:stretch>
            <a:fillRect/>
          </a:stretch>
        </p:blipFill>
        <p:spPr bwMode="auto">
          <a:xfrm>
            <a:off x="5652120" y="5217683"/>
            <a:ext cx="2109614" cy="1640317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1844824"/>
            <a:ext cx="4041775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i="1" smtClean="0"/>
              <a:t>Жесткий –для поворота пациента на полу</a:t>
            </a:r>
            <a:endParaRPr lang="ru-RU" i="1"/>
          </a:p>
        </p:txBody>
      </p:sp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196" name="Picture 4" descr="C:\Users\Anna\Downloads\191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 rot="1155428">
            <a:off x="-605241" y="2356214"/>
            <a:ext cx="3734742" cy="37347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4000" b="1" smtClean="0"/>
              <a:t>Средства перемещения</a:t>
            </a:r>
            <a:endParaRPr lang="ru-RU" sz="4000" b="1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4040188" cy="639762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smtClean="0"/>
              <a:t>Костыли 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1412776"/>
            <a:ext cx="4041775" cy="639762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smtClean="0"/>
              <a:t>Трости </a:t>
            </a:r>
            <a:endParaRPr lang="ru-RU"/>
          </a:p>
        </p:txBody>
      </p:sp>
      <p:pic>
        <p:nvPicPr>
          <p:cNvPr id="8194" name="Picture 2" descr="C:\Users\Anna\Downloads\1r8nqj2y864qqcegc2jabol5t9v4vzuu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 l="25093" r="24077"/>
          <a:stretch>
            <a:fillRect/>
          </a:stretch>
        </p:blipFill>
        <p:spPr bwMode="auto">
          <a:xfrm>
            <a:off x="4932040" y="2154086"/>
            <a:ext cx="1800200" cy="4703914"/>
          </a:xfrm>
          <a:prstGeom prst="rect">
            <a:avLst/>
          </a:prstGeom>
          <a:noFill/>
        </p:spPr>
      </p:pic>
      <p:pic>
        <p:nvPicPr>
          <p:cNvPr id="8195" name="Picture 3" descr="C:\Users\Anna\Downloads\ku4xhj2rwiszrm43bu2wpfsrm4706xps.jpg"/>
          <p:cNvPicPr>
            <a:picLocks noChangeAspect="1" noChangeArrowheads="1"/>
          </p:cNvPicPr>
          <p:nvPr/>
        </p:nvPicPr>
        <p:blipFill>
          <a:blip r:embed="rId4"/>
          <a:srcRect l="39296" r="32411"/>
          <a:stretch>
            <a:fillRect/>
          </a:stretch>
        </p:blipFill>
        <p:spPr bwMode="auto">
          <a:xfrm>
            <a:off x="7596336" y="2060848"/>
            <a:ext cx="1296144" cy="4581128"/>
          </a:xfrm>
          <a:prstGeom prst="rect">
            <a:avLst/>
          </a:prstGeom>
          <a:noFill/>
        </p:spPr>
      </p:pic>
      <p:pic>
        <p:nvPicPr>
          <p:cNvPr id="8197" name="Picture 5" descr="C:\Users\Anna\Downloads\6ec2f47e5a2fb2649df55010abdb2827.jpg"/>
          <p:cNvPicPr>
            <a:picLocks noChangeAspect="1" noChangeArrowheads="1"/>
          </p:cNvPicPr>
          <p:nvPr/>
        </p:nvPicPr>
        <p:blipFill>
          <a:blip r:embed="rId5"/>
          <a:srcRect l="31100" r="35300"/>
          <a:stretch>
            <a:fillRect/>
          </a:stretch>
        </p:blipFill>
        <p:spPr bwMode="auto">
          <a:xfrm flipH="1">
            <a:off x="2627784" y="2132856"/>
            <a:ext cx="1891678" cy="4725144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4000" b="1" smtClean="0"/>
              <a:t>Средства перемещения</a:t>
            </a:r>
            <a:endParaRPr lang="ru-RU" sz="4000" b="1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340768"/>
            <a:ext cx="4040188" cy="639762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smtClean="0"/>
              <a:t>Ходунки 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340768"/>
            <a:ext cx="4041775" cy="639762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smtClean="0"/>
              <a:t>Преимущества применения</a:t>
            </a:r>
            <a:endParaRPr lang="ru-RU"/>
          </a:p>
        </p:txBody>
      </p:sp>
      <p:pic>
        <p:nvPicPr>
          <p:cNvPr id="9218" name="Picture 2" descr="C:\Users\Anna\Downloads\tky5c17r5thyf00zc00wnl1josaprlb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179512" y="1988840"/>
            <a:ext cx="4683125" cy="4683125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283968" y="2174874"/>
            <a:ext cx="4680519" cy="4494485"/>
          </a:xfrm>
        </p:spPr>
        <p:txBody>
          <a:bodyPr>
            <a:noAutofit/>
          </a:bodyPr>
          <a:lstStyle/>
          <a:p>
            <a:r>
              <a:rPr lang="ru-RU" sz="1800" b="1" smtClean="0"/>
              <a:t>Улучшение баланса.</a:t>
            </a:r>
            <a:r>
              <a:rPr lang="ru-RU" sz="1800" smtClean="0"/>
              <a:t> Ходунки предоставляют стабильную опору, что способствует улучшению баланса пожилых людей. Это особенно важно при хождении на неровной поверхности или в условиях ограниченного пространства.</a:t>
            </a:r>
          </a:p>
          <a:p>
            <a:r>
              <a:rPr lang="ru-RU" sz="1800" b="1" smtClean="0"/>
              <a:t>Легкость в использовании.</a:t>
            </a:r>
            <a:r>
              <a:rPr lang="ru-RU" sz="1800" smtClean="0"/>
              <a:t> Ходунки обычно легки и просты в использовании. Они могут быть быстро адаптированы к индивидуальным потребностям пользователя и предоставлять дополнительную поддержку при ходьбе.</a:t>
            </a:r>
          </a:p>
          <a:p>
            <a:r>
              <a:rPr lang="ru-RU" sz="1800" b="1" smtClean="0"/>
              <a:t>Переносимость.</a:t>
            </a:r>
            <a:r>
              <a:rPr lang="ru-RU" sz="1800" smtClean="0"/>
              <a:t> Многие ходунки легко складываются или разбираются, что делает их удобными для переноски и использования в различных ситуациях.</a:t>
            </a:r>
          </a:p>
          <a:p>
            <a:endParaRPr lang="ru-RU" sz="1800"/>
          </a:p>
        </p:txBody>
      </p:sp>
    </p:spTree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21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 r="3645"/>
          <a:stretch>
            <a:fillRect/>
          </a:stretch>
        </p:blipFill>
        <p:spPr bwMode="auto">
          <a:xfrm>
            <a:off x="4745265" y="1988840"/>
            <a:ext cx="4249470" cy="453650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4000" b="1" smtClean="0"/>
              <a:t>Средства перемещения</a:t>
            </a:r>
            <a:endParaRPr lang="ru-RU" sz="4000" b="1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340768"/>
            <a:ext cx="4040188" cy="639762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smtClean="0"/>
              <a:t>Преимущества применения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340768"/>
            <a:ext cx="4041775" cy="639762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err="1" smtClean="0"/>
              <a:t>Роллатор </a:t>
            </a:r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618856" cy="4494485"/>
          </a:xfrm>
        </p:spPr>
        <p:txBody>
          <a:bodyPr>
            <a:normAutofit fontScale="77500" lnSpcReduction="20000"/>
          </a:bodyPr>
          <a:lstStyle/>
          <a:p>
            <a:r>
              <a:rPr lang="ru-RU" b="1" smtClean="0"/>
              <a:t>Маневренность.</a:t>
            </a:r>
            <a:r>
              <a:rPr lang="ru-RU" smtClean="0"/>
              <a:t> Роллаторы предоставляют поддержку и стабильность, а также обеспечивают большую маневренность. Это особенно полезно в случаях, когда необходимо пройти через узкие проходы или между мебелью.</a:t>
            </a:r>
          </a:p>
          <a:p>
            <a:r>
              <a:rPr lang="ru-RU" b="1" smtClean="0"/>
              <a:t>Возможность сидения.</a:t>
            </a:r>
            <a:r>
              <a:rPr lang="ru-RU" smtClean="0"/>
              <a:t> Многие модели роллаторов оснащены местом для сидения, что позволяет пожилым людям отдыхать при необходимости. Это повышает комфорт и удобство в повседневной жизни.</a:t>
            </a:r>
          </a:p>
          <a:p>
            <a:r>
              <a:rPr lang="ru-RU" b="1" smtClean="0"/>
              <a:t>Поддержка для рук.</a:t>
            </a:r>
            <a:r>
              <a:rPr lang="ru-RU" smtClean="0"/>
              <a:t> Роллаторы обычно предоставляют удобные ручки для поддержки рук. Это особенно важно для тех, кто может испытывать трудности с удержанием равновесия.</a:t>
            </a:r>
          </a:p>
          <a:p>
            <a:endParaRPr lang="ru-RU"/>
          </a:p>
        </p:txBody>
      </p:sp>
    </p:spTree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b="1" smtClean="0"/>
              <a:t>Поднятие упавшего пациента</a:t>
            </a:r>
            <a:endParaRPr lang="ru-RU" b="1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Anna\Downloads\h_research_ThinkstockPhotos-5776562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49542" y="1210322"/>
            <a:ext cx="8244916" cy="5503481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81390" y="764704"/>
            <a:ext cx="8781220" cy="5400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23528" y="620688"/>
            <a:ext cx="8633398" cy="554461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51520" y="1412776"/>
            <a:ext cx="8694773" cy="43204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4" name="Picture 2" descr="C:\Users\Anna\Downloads\istockphoto-1058783300-612x612 (1)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767736" y="1340768"/>
            <a:ext cx="2376264" cy="23762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922114"/>
          </a:xfrm>
        </p:spPr>
        <p:txBody>
          <a:bodyPr>
            <a:normAutofit/>
          </a:bodyPr>
          <a:lstStyle/>
          <a:p>
            <a:r>
              <a:rPr lang="ru-RU" sz="3200" b="1" smtClean="0">
                <a:solidFill>
                  <a:srgbClr val="C00000"/>
                </a:solidFill>
              </a:rPr>
              <a:t>АКТУАЛЬНОСТЬ</a:t>
            </a:r>
            <a:endParaRPr lang="ru-RU" sz="320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933056"/>
            <a:ext cx="8784976" cy="2736304"/>
          </a:xfrm>
        </p:spPr>
        <p:txBody>
          <a:bodyPr>
            <a:noAutofit/>
          </a:bodyPr>
          <a:lstStyle/>
          <a:p>
            <a:pPr marL="271463" indent="-180975" algn="just">
              <a:buFont typeface="Wingdings" pitchFamily="2" charset="2"/>
              <a:buChar char="§"/>
            </a:pPr>
            <a:r>
              <a:rPr lang="ru-RU" sz="2000" b="1" smtClean="0"/>
              <a:t>Падения пациентов </a:t>
            </a:r>
            <a:r>
              <a:rPr lang="ru-RU" sz="2000" smtClean="0"/>
              <a:t>в медицинских организациях являются серьезной социальной  и экономической  проблемой, т. к.  падения пациента во время  госпитализации в  ряде  случаев  </a:t>
            </a:r>
            <a:r>
              <a:rPr lang="ru-RU" sz="2000" b="1" smtClean="0"/>
              <a:t>могут  нанести  серьезный ущерб  их здоровью</a:t>
            </a:r>
            <a:r>
              <a:rPr lang="ru-RU" sz="2000" smtClean="0"/>
              <a:t>, что соответственно </a:t>
            </a:r>
            <a:r>
              <a:rPr lang="ru-RU" sz="2000" b="1" smtClean="0"/>
              <a:t>приводит к увеличению продолжительности и стоимости лечения. </a:t>
            </a:r>
          </a:p>
          <a:p>
            <a:pPr marL="271463" indent="-180975" algn="just">
              <a:buFont typeface="Wingdings" pitchFamily="2" charset="2"/>
              <a:buChar char="§"/>
            </a:pPr>
            <a:r>
              <a:rPr lang="ru-RU" sz="2000" b="1" smtClean="0"/>
              <a:t>Наличие эффективной программы профилактики </a:t>
            </a:r>
            <a:r>
              <a:rPr lang="ru-RU" sz="2000" smtClean="0"/>
              <a:t>падения в стационаре </a:t>
            </a:r>
            <a:r>
              <a:rPr lang="ru-RU" sz="2000" b="1" smtClean="0"/>
              <a:t>является обязательным требованием</a:t>
            </a:r>
            <a:r>
              <a:rPr lang="ru-RU" sz="2000" smtClean="0"/>
              <a:t> аккредитации МО по международным стандартам.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24744"/>
            <a:ext cx="68407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/>
              <a:t>Приказ Министерства здравоохранения РФ от 31 июля 2020 г. </a:t>
            </a:r>
            <a:endParaRPr lang="ru-RU" sz="2800" b="1" smtClean="0"/>
          </a:p>
          <a:p>
            <a:pPr algn="ctr"/>
            <a:r>
              <a:rPr lang="ru-RU" sz="2800" b="1" smtClean="0"/>
              <a:t>№</a:t>
            </a:r>
            <a:r>
              <a:rPr lang="ru-RU" sz="2800" b="1"/>
              <a:t> 785н </a:t>
            </a:r>
            <a:r>
              <a:rPr lang="ru-RU" sz="2800" b="1" smtClean="0"/>
              <a:t>«Об </a:t>
            </a:r>
            <a:r>
              <a:rPr lang="ru-RU" sz="2800" b="1"/>
              <a:t>утверждении Требований к организации и проведению внутреннего контроля качества и безопасности медицинской </a:t>
            </a:r>
            <a:r>
              <a:rPr lang="ru-RU" sz="2800" b="1" smtClean="0"/>
              <a:t>деятельности»</a:t>
            </a:r>
            <a:endParaRPr lang="ru-RU" sz="2800" b="1"/>
          </a:p>
        </p:txBody>
      </p:sp>
    </p:spTree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8795" y="1146016"/>
            <a:ext cx="8966410" cy="465924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03541" y="1484784"/>
            <a:ext cx="8736918" cy="44957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2708" y="1628800"/>
            <a:ext cx="8698584" cy="424015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4361" y="1556792"/>
            <a:ext cx="8915278" cy="42833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0088" y="1556793"/>
            <a:ext cx="9003824" cy="42475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4519" y="1628800"/>
            <a:ext cx="8814963" cy="419049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4547" y="1124744"/>
            <a:ext cx="8814906" cy="500141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7" name="Picture 3" descr="C:\Users\Anna\Downloads\XyxgQUugI5hJjw9Fm19KQMtUg4swlS0p8XJiZ3XtH-HiYOmVcsPh1Gx7eCcMkwpMHzTyFRBWmwQk4JciDPGc1Gt9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9512" y="548680"/>
            <a:ext cx="1440160" cy="14401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276872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smtClean="0">
                <a:solidFill>
                  <a:schemeClr val="accent2">
                    <a:lumMod val="50000"/>
                  </a:schemeClr>
                </a:solidFill>
              </a:rPr>
              <a:t>Профилактика падений пациентов</a:t>
            </a:r>
            <a:endParaRPr lang="ru-RU" sz="6000" b="1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60648"/>
            <a:ext cx="6400800" cy="720080"/>
          </a:xfrm>
        </p:spPr>
        <p:txBody>
          <a:bodyPr>
            <a:normAutofit/>
          </a:bodyPr>
          <a:lstStyle/>
          <a:p>
            <a:r>
              <a:rPr lang="ru-RU" sz="2000" b="1">
                <a:solidFill>
                  <a:schemeClr val="accent2">
                    <a:lumMod val="50000"/>
                  </a:schemeClr>
                </a:solidFill>
              </a:rPr>
              <a:t>МИНИСТЕРСТВО ЗДРАВООХРАНЕНИЯ </a:t>
            </a:r>
            <a:r>
              <a:rPr lang="ru-RU" sz="2000" b="1" smtClean="0">
                <a:solidFill>
                  <a:schemeClr val="accent2">
                    <a:lumMod val="50000"/>
                  </a:schemeClr>
                </a:solidFill>
              </a:rPr>
              <a:t>СТАВРОПОЛЬСКОГО КРАЯ</a:t>
            </a:r>
            <a:endParaRPr lang="ru-RU" sz="2000" b="1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00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одзаголовок 2"/>
          <p:cNvSpPr txBox="1"/>
          <p:nvPr/>
        </p:nvSpPr>
        <p:spPr>
          <a:xfrm>
            <a:off x="1475656" y="1268760"/>
            <a:ext cx="3024336" cy="936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«Краевой центр специализированных видов медицинской помощи № 1»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ru-RU" sz="2000" b="0" i="0" u="none" strike="noStrike" kern="1200" cap="none" spc="0" normalizeH="0" baseline="0" noProof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одзаголовок 2"/>
          <p:cNvSpPr txBox="1"/>
          <p:nvPr/>
        </p:nvSpPr>
        <p:spPr>
          <a:xfrm>
            <a:off x="5436096" y="1340768"/>
            <a:ext cx="2592288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ru-RU" b="1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«Будённовский</a:t>
            </a:r>
            <a:r>
              <a:rPr kumimoji="0" lang="ru-RU" b="1" i="0" u="none" strike="noStrike" kern="1200" cap="none" spc="0" normalizeH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медицинский колледж»</a:t>
            </a:r>
            <a:endParaRPr kumimoji="0" lang="ru-RU" b="1" i="0" u="none" strike="noStrike" kern="1200" cap="none" spc="0" normalizeH="0" baseline="0" noProof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ru-RU" b="0" i="0" u="none" strike="noStrike" kern="1200" cap="none" spc="0" normalizeH="0" baseline="0" noProof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 descr="C:\Users\User\Desktop\БМК.png"/>
          <p:cNvPicPr>
            <a:picLocks noChangeAspect="1"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2360" y="548680"/>
            <a:ext cx="1074303" cy="1335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131840" y="4005064"/>
            <a:ext cx="2821111" cy="265091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  <p:extLst>
      <p:ext uri="{BB962C8B-B14F-4D97-AF65-F5344CB8AC3E}">
        <p14:creationId xmlns="" xmlns:p14="http://schemas.microsoft.com/office/powerpoint/2010/main" val="3875230979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4" name="Picture 2" descr="C:\Users\Anna\Downloads\istockphoto-1058783300-612x612 (1)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588224" y="1700808"/>
            <a:ext cx="3528392" cy="35283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922114"/>
          </a:xfrm>
        </p:spPr>
        <p:txBody>
          <a:bodyPr>
            <a:normAutofit/>
          </a:bodyPr>
          <a:lstStyle/>
          <a:p>
            <a:r>
              <a:rPr lang="ru-RU" sz="3200" b="1" smtClean="0">
                <a:solidFill>
                  <a:srgbClr val="C00000"/>
                </a:solidFill>
              </a:rPr>
              <a:t>АКТУАЛЬНОСТЬ</a:t>
            </a:r>
            <a:endParaRPr lang="ru-RU" sz="320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7200800" cy="5472608"/>
          </a:xfrm>
        </p:spPr>
        <p:txBody>
          <a:bodyPr>
            <a:noAutofit/>
          </a:bodyPr>
          <a:lstStyle/>
          <a:p>
            <a:pPr marL="271463" indent="-180975" algn="just">
              <a:buFont typeface="Wingdings" pitchFamily="2" charset="2"/>
              <a:buChar char="§"/>
            </a:pPr>
            <a:r>
              <a:rPr lang="ru-RU" sz="2400" b="1" smtClean="0"/>
              <a:t>Первичная оценка риска падения </a:t>
            </a:r>
            <a:r>
              <a:rPr lang="ru-RU" sz="2400" smtClean="0"/>
              <a:t>с определением индивидуальных факторов падения, </a:t>
            </a:r>
            <a:r>
              <a:rPr lang="ru-RU" sz="2400" b="1" smtClean="0"/>
              <a:t>выделение зон риска </a:t>
            </a:r>
            <a:r>
              <a:rPr lang="ru-RU" sz="2400" smtClean="0"/>
              <a:t>падения, всестороннее информирование пациентов и членов его семьи и  </a:t>
            </a:r>
            <a:r>
              <a:rPr lang="ru-RU" sz="2400" b="1" smtClean="0"/>
              <a:t>обучение профилактике падения</a:t>
            </a:r>
            <a:r>
              <a:rPr lang="ru-RU" sz="2400" smtClean="0"/>
              <a:t>, обучение медицинского персонала (в первую очередь,  медицинских  сестер),  </a:t>
            </a:r>
            <a:r>
              <a:rPr lang="ru-RU" sz="2400" b="1" smtClean="0"/>
              <a:t>регистрация  и  анализ  всех  случаев падения</a:t>
            </a:r>
            <a:r>
              <a:rPr lang="ru-RU" sz="2400" smtClean="0"/>
              <a:t>,  -  являются  важными  компонентами  программы профилактики  падения,  направленных  на  повышение  безопасности пациентов в МО. </a:t>
            </a:r>
          </a:p>
          <a:p>
            <a:pPr marL="271463" indent="-180975" algn="just">
              <a:buFont typeface="Wingdings" pitchFamily="2" charset="2"/>
              <a:buChar char="§"/>
            </a:pPr>
            <a:r>
              <a:rPr lang="ru-RU" sz="2400" smtClean="0"/>
              <a:t>Крайне важно </a:t>
            </a:r>
            <a:r>
              <a:rPr lang="ru-RU" sz="2400" b="1" smtClean="0"/>
              <a:t>обеспечить эффективную коммуникацию </a:t>
            </a:r>
            <a:r>
              <a:rPr lang="ru-RU" sz="2400" smtClean="0"/>
              <a:t>между медицинским персоналом, пациентом и членами его семьи, создавая таким образом культуру безопасности пациентов. </a:t>
            </a:r>
            <a:endParaRPr lang="ru-RU" sz="2400"/>
          </a:p>
        </p:txBody>
      </p:sp>
    </p:spTree>
    <p:extLst>
      <p:ext uri="{BB962C8B-B14F-4D97-AF65-F5344CB8AC3E}">
        <p14:creationId xmlns="" xmlns:p14="http://schemas.microsoft.com/office/powerpoint/2010/main" val="1007879886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101" name="Picture 5" descr="C:\Users\Anna\Downloads\scale_1200 (4)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055767" y="1628800"/>
            <a:ext cx="2325187" cy="2119796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839744" y="4293096"/>
            <a:ext cx="2304256" cy="17440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smtClean="0">
                <a:solidFill>
                  <a:srgbClr val="C00000"/>
                </a:solidFill>
              </a:rPr>
              <a:t>СЛУЧАИ ПАДЕНИЯ</a:t>
            </a:r>
            <a:endParaRPr lang="ru-RU" sz="3200" b="1">
              <a:solidFill>
                <a:srgbClr val="C0000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 flipH="1">
            <a:off x="5220072" y="2455944"/>
            <a:ext cx="1944216" cy="227678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51520" y="1340768"/>
            <a:ext cx="7272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588" algn="ctr">
              <a:buNone/>
            </a:pPr>
            <a:r>
              <a:rPr lang="ru-RU" sz="3200" b="1" smtClean="0">
                <a:solidFill>
                  <a:schemeClr val="accent2">
                    <a:lumMod val="50000"/>
                  </a:schemeClr>
                </a:solidFill>
              </a:rPr>
              <a:t>Чаще  всего  падения случаются  в  лечебных  отделениях:</a:t>
            </a:r>
            <a:r>
              <a:rPr lang="ru-RU" sz="3200" smtClean="0"/>
              <a:t> 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779912" y="4792408"/>
            <a:ext cx="2021207" cy="206559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564904"/>
            <a:ext cx="5472608" cy="3257203"/>
          </a:xfrm>
        </p:spPr>
        <p:txBody>
          <a:bodyPr>
            <a:normAutofit lnSpcReduction="10000"/>
          </a:bodyPr>
          <a:lstStyle/>
          <a:p>
            <a:pPr marL="182563" indent="360363">
              <a:buFont typeface="Wingdings" pitchFamily="2" charset="2"/>
              <a:buChar char="§"/>
            </a:pPr>
            <a:r>
              <a:rPr lang="ru-RU" sz="2600" b="1" smtClean="0"/>
              <a:t>в 37-50% - в палате </a:t>
            </a:r>
            <a:r>
              <a:rPr lang="ru-RU" sz="2600" smtClean="0"/>
              <a:t>(когда встают с кровати)</a:t>
            </a:r>
            <a:r>
              <a:rPr lang="ru-RU" sz="2600" b="1" smtClean="0"/>
              <a:t>;</a:t>
            </a:r>
          </a:p>
          <a:p>
            <a:pPr marL="182563" indent="360363">
              <a:buFont typeface="Wingdings" pitchFamily="2" charset="2"/>
              <a:buChar char="§"/>
            </a:pPr>
            <a:r>
              <a:rPr lang="ru-RU" sz="2600" b="1" smtClean="0"/>
              <a:t>8-25% в туалете, ванной или душевой;</a:t>
            </a:r>
          </a:p>
          <a:p>
            <a:pPr marL="182563" indent="360363">
              <a:buFont typeface="Wingdings" pitchFamily="2" charset="2"/>
              <a:buChar char="§"/>
            </a:pPr>
            <a:r>
              <a:rPr lang="ru-RU" sz="2600" b="1" smtClean="0"/>
              <a:t>6-7% на лестнице или в коридоре, </a:t>
            </a:r>
          </a:p>
          <a:p>
            <a:pPr marL="182563" indent="360363">
              <a:buFont typeface="Wingdings" pitchFamily="2" charset="2"/>
              <a:buChar char="§"/>
            </a:pPr>
            <a:r>
              <a:rPr lang="ru-RU" sz="2600" b="1" smtClean="0"/>
              <a:t>в 8-16% случаев пациенты падают со стула. </a:t>
            </a:r>
            <a:endParaRPr lang="ru-RU" sz="2600" b="1"/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122" name="Picture 2" descr="C:\Users\Anna\Downloads\43_1375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flipH="1">
            <a:off x="5364088" y="3199721"/>
            <a:ext cx="3528392" cy="365827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smtClean="0">
                <a:solidFill>
                  <a:srgbClr val="C00000"/>
                </a:solidFill>
              </a:rPr>
              <a:t>ФАКТОРЫ РИСКА ПАДЕНИЯ</a:t>
            </a:r>
            <a:endParaRPr lang="ru-RU" sz="3200" b="1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2952327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SzPct val="150000"/>
              <a:buFont typeface="Wingdings" pitchFamily="2" charset="2"/>
              <a:buChar char="ü"/>
            </a:pPr>
            <a:r>
              <a:rPr lang="ru-RU" sz="2400" smtClean="0"/>
              <a:t>Медицинские состояния, такие, как </a:t>
            </a:r>
            <a:r>
              <a:rPr lang="ru-RU" sz="2400" b="1" smtClean="0"/>
              <a:t>неврологические,  сердечные или другие ограничивающие функции состояния</a:t>
            </a:r>
            <a:r>
              <a:rPr lang="ru-RU" sz="2400" smtClean="0"/>
              <a:t>; </a:t>
            </a:r>
          </a:p>
          <a:p>
            <a:pPr>
              <a:buClr>
                <a:srgbClr val="C00000"/>
              </a:buClr>
              <a:buSzPct val="150000"/>
              <a:buFont typeface="Wingdings" pitchFamily="2" charset="2"/>
              <a:buChar char="ü"/>
            </a:pPr>
            <a:r>
              <a:rPr lang="ru-RU" sz="2400" smtClean="0"/>
              <a:t>Широкое использование лекарственных препаратов которые  увеличивают риск падения (</a:t>
            </a:r>
            <a:r>
              <a:rPr lang="ru-RU" sz="2400" b="1" smtClean="0"/>
              <a:t>приём психотропных препаратов</a:t>
            </a:r>
            <a:r>
              <a:rPr lang="ru-RU" sz="2400" smtClean="0"/>
              <a:t>);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933056"/>
            <a:ext cx="52565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buClr>
                <a:srgbClr val="C00000"/>
              </a:buClr>
              <a:buSzPct val="150000"/>
              <a:buFont typeface="Wingdings" pitchFamily="2" charset="2"/>
              <a:buChar char="ü"/>
            </a:pPr>
            <a:r>
              <a:rPr lang="ru-RU" sz="2400" smtClean="0"/>
              <a:t>Низкий </a:t>
            </a:r>
            <a:r>
              <a:rPr lang="ru-RU" sz="2400" b="1" smtClean="0"/>
              <a:t>уровень подвижности</a:t>
            </a:r>
            <a:r>
              <a:rPr lang="ru-RU" sz="2400" smtClean="0"/>
              <a:t>,  </a:t>
            </a:r>
            <a:r>
              <a:rPr lang="ru-RU" sz="2400" b="1" smtClean="0"/>
              <a:t>когнитивных способностей</a:t>
            </a:r>
            <a:r>
              <a:rPr lang="ru-RU" sz="2400" smtClean="0"/>
              <a:t> и  </a:t>
            </a:r>
            <a:r>
              <a:rPr lang="ru-RU" sz="2400" b="1" smtClean="0"/>
              <a:t>зрения, отсутствие физической активности </a:t>
            </a:r>
            <a:r>
              <a:rPr lang="ru-RU" sz="2400" smtClean="0"/>
              <a:t>и </a:t>
            </a:r>
            <a:r>
              <a:rPr lang="ru-RU" sz="2400" b="1" smtClean="0"/>
              <a:t>потеря равновесия</a:t>
            </a:r>
            <a:r>
              <a:rPr lang="ru-RU" sz="2400" smtClean="0"/>
              <a:t>, особенно среди пожилых людей.</a:t>
            </a:r>
            <a:endParaRPr lang="ru-RU" sz="2400"/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54968"/>
          </a:xfrm>
        </p:spPr>
        <p:txBody>
          <a:bodyPr>
            <a:noAutofit/>
          </a:bodyPr>
          <a:lstStyle/>
          <a:p>
            <a:r>
              <a:rPr lang="ru-RU" sz="3200" b="1" smtClean="0">
                <a:solidFill>
                  <a:srgbClr val="C00000"/>
                </a:solidFill>
              </a:rPr>
              <a:t>МЕТОДЫ ОЦЕНКИ РИСКА ПАДЕНИЯ</a:t>
            </a:r>
            <a:endParaRPr lang="ru-RU" sz="3200" b="1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ru-RU" smtClean="0"/>
              <a:t>Наибольшее распространение получил метод оценки риска, как шкала падений </a:t>
            </a:r>
            <a:r>
              <a:rPr lang="ru-RU" b="1" smtClean="0"/>
              <a:t>Морзе</a:t>
            </a:r>
            <a:r>
              <a:rPr lang="ru-RU" smtClean="0"/>
              <a:t> – </a:t>
            </a:r>
            <a:r>
              <a:rPr lang="ru-RU" b="1" err="1" smtClean="0"/>
              <a:t>MorseFallScale</a:t>
            </a:r>
            <a:r>
              <a:rPr lang="ru-RU" smtClean="0"/>
              <a:t>. </a:t>
            </a:r>
          </a:p>
          <a:p>
            <a:pPr>
              <a:buFont typeface="Wingdings" pitchFamily="2" charset="2"/>
              <a:buChar char="§"/>
            </a:pPr>
            <a:r>
              <a:rPr lang="ru-RU" smtClean="0"/>
              <a:t>Этот метод часто используется, чтобы выявить пациентов, у которых велика вероятность падения в связи с наличием наследственных или приобретенных факторов риска. </a:t>
            </a:r>
          </a:p>
          <a:p>
            <a:pPr>
              <a:buFont typeface="Wingdings" pitchFamily="2" charset="2"/>
              <a:buChar char="§"/>
            </a:pPr>
            <a:r>
              <a:rPr lang="ru-RU" smtClean="0"/>
              <a:t>Данный способ используется сестринским персоналом при госпитализации пациентов. </a:t>
            </a:r>
          </a:p>
          <a:p>
            <a:pPr>
              <a:buFont typeface="Wingdings" pitchFamily="2" charset="2"/>
              <a:buChar char="§"/>
            </a:pPr>
            <a:r>
              <a:rPr lang="ru-RU" smtClean="0"/>
              <a:t>Результаты тестирования обновляются ежедневно в зависимости от состояния пациента. </a:t>
            </a:r>
          </a:p>
          <a:p>
            <a:pPr>
              <a:buFont typeface="Wingdings" pitchFamily="2" charset="2"/>
              <a:buChar char="§"/>
            </a:pPr>
            <a:r>
              <a:rPr lang="ru-RU" smtClean="0"/>
              <a:t>Расчеты величины риска падения чрезвычайно просты и не требуют серьезного обследования пациента. </a:t>
            </a:r>
            <a:endParaRPr lang="ru-RU"/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40966"/>
          </a:xfrm>
        </p:spPr>
        <p:txBody>
          <a:bodyPr>
            <a:noAutofit/>
          </a:bodyPr>
          <a:lstStyle/>
          <a:p>
            <a:r>
              <a:rPr lang="ru-RU" sz="3200" b="1" smtClean="0">
                <a:solidFill>
                  <a:srgbClr val="C00000"/>
                </a:solidFill>
              </a:rPr>
              <a:t>ЛИСТ ОЦЕНКИ РИСКА ПАДЕНИЯ </a:t>
            </a:r>
            <a:br>
              <a:rPr lang="ru-RU" sz="3200" b="1" smtClean="0">
                <a:solidFill>
                  <a:srgbClr val="C00000"/>
                </a:solidFill>
              </a:rPr>
            </a:br>
            <a:r>
              <a:rPr lang="ru-RU" sz="3200" b="1" smtClean="0">
                <a:solidFill>
                  <a:srgbClr val="C00000"/>
                </a:solidFill>
              </a:rPr>
              <a:t>ПО МОРЗЕ</a:t>
            </a:r>
            <a:endParaRPr lang="ru-RU" sz="3200" b="1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268760"/>
          <a:ext cx="8424936" cy="5235943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940004"/>
                <a:gridCol w="873445"/>
                <a:gridCol w="611487"/>
              </a:tblGrid>
              <a:tr h="377159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600" smtClean="0">
                          <a:solidFill>
                            <a:schemeClr val="bg1"/>
                          </a:solidFill>
                        </a:rPr>
                        <a:t>ВОПРОСЫ</a:t>
                      </a:r>
                      <a:endParaRPr lang="ru-RU" sz="1600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200" smtClean="0">
                          <a:solidFill>
                            <a:schemeClr val="bg1"/>
                          </a:solidFill>
                        </a:rPr>
                        <a:t>ОЦЕНКА</a:t>
                      </a:r>
                      <a:endParaRPr lang="ru-RU" sz="1200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200" smtClean="0">
                          <a:solidFill>
                            <a:schemeClr val="bg1"/>
                          </a:solidFill>
                        </a:rPr>
                        <a:t>БАЛЛ</a:t>
                      </a:r>
                      <a:endParaRPr lang="ru-RU" sz="1200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11216">
                <a:tc>
                  <a:txBody>
                    <a:bodyPr vert="horz" wrap="square"/>
                    <a:lstStyle/>
                    <a:p>
                      <a:r>
                        <a:rPr lang="ru-RU" sz="1400" b="1" smtClean="0"/>
                        <a:t>1. Падение в анамнезе (падал ли в последнее время) </a:t>
                      </a:r>
                      <a:endParaRPr lang="ru-RU" sz="1400" b="1"/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400" b="1" smtClean="0"/>
                        <a:t>Нет - 0 </a:t>
                      </a:r>
                    </a:p>
                    <a:p>
                      <a:pPr algn="ctr"/>
                      <a:r>
                        <a:rPr lang="ru-RU" sz="1400" b="1" smtClean="0"/>
                        <a:t>Да - 25 </a:t>
                      </a:r>
                      <a:endParaRPr lang="ru-RU" sz="1400" b="1"/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endParaRPr lang="ru-RU" sz="1400"/>
                    </a:p>
                  </a:txBody>
                  <a:tcPr/>
                </a:tc>
              </a:tr>
              <a:tr h="511216">
                <a:tc>
                  <a:txBody>
                    <a:bodyPr vert="horz" wrap="square"/>
                    <a:lstStyle/>
                    <a:p>
                      <a:r>
                        <a:rPr lang="ru-RU" sz="1400" b="1" smtClean="0"/>
                        <a:t>2. Наличие сопутствующего заболевания </a:t>
                      </a:r>
                      <a:endParaRPr lang="ru-RU" sz="1400" b="1"/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400" b="1" smtClean="0"/>
                        <a:t>Нет - 0 </a:t>
                      </a:r>
                    </a:p>
                    <a:p>
                      <a:pPr algn="ctr"/>
                      <a:r>
                        <a:rPr lang="ru-RU" sz="1400" b="1" smtClean="0"/>
                        <a:t>Да - 15 </a:t>
                      </a:r>
                      <a:endParaRPr lang="ru-RU" sz="1400" b="1"/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endParaRPr lang="ru-RU" sz="1400"/>
                    </a:p>
                  </a:txBody>
                  <a:tcPr/>
                </a:tc>
              </a:tr>
              <a:tr h="932217">
                <a:tc>
                  <a:txBody>
                    <a:bodyPr vert="horz" wrap="square"/>
                    <a:lstStyle/>
                    <a:p>
                      <a:r>
                        <a:rPr lang="ru-RU" sz="1400" b="1" smtClean="0"/>
                        <a:t>3. Ходит самостоятельно: </a:t>
                      </a:r>
                    </a:p>
                    <a:p>
                      <a:r>
                        <a:rPr lang="ru-RU" sz="1400" b="1" smtClean="0"/>
                        <a:t>- ходит сам (даже если при помощи кого-то), или строгий постельный режим </a:t>
                      </a:r>
                    </a:p>
                    <a:p>
                      <a:r>
                        <a:rPr lang="ru-RU" sz="1400" b="1" smtClean="0"/>
                        <a:t>- костыли/ ходунки/ трость  </a:t>
                      </a:r>
                    </a:p>
                    <a:p>
                      <a:r>
                        <a:rPr lang="ru-RU" sz="1400" b="1" smtClean="0"/>
                        <a:t>- опирается о мебель или стены для поддержки </a:t>
                      </a:r>
                      <a:endParaRPr lang="ru-RU" sz="1400" b="1"/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400" b="1" smtClean="0"/>
                    </a:p>
                    <a:p>
                      <a:pPr algn="ctr"/>
                      <a:r>
                        <a:rPr lang="ru-RU" sz="1400" b="1" smtClean="0"/>
                        <a:t>0 </a:t>
                      </a:r>
                    </a:p>
                    <a:p>
                      <a:pPr algn="ctr"/>
                      <a:r>
                        <a:rPr lang="ru-RU" sz="1400" b="1" smtClean="0"/>
                        <a:t>15 </a:t>
                      </a:r>
                    </a:p>
                    <a:p>
                      <a:pPr algn="ctr"/>
                      <a:r>
                        <a:rPr lang="ru-RU" sz="1400" b="1" smtClean="0"/>
                        <a:t>30 </a:t>
                      </a:r>
                      <a:endParaRPr lang="ru-RU" sz="1400" b="1"/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endParaRPr lang="ru-RU" sz="1400"/>
                    </a:p>
                  </a:txBody>
                  <a:tcPr/>
                </a:tc>
              </a:tr>
              <a:tr h="511216">
                <a:tc>
                  <a:txBody>
                    <a:bodyPr vert="horz" wrap="square"/>
                    <a:lstStyle/>
                    <a:p>
                      <a:r>
                        <a:rPr lang="ru-RU" sz="1400" b="1" smtClean="0"/>
                        <a:t>4. Принимает внутривенное вливание (есть система) </a:t>
                      </a:r>
                      <a:endParaRPr lang="ru-RU" sz="1400" b="1"/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400" b="1" smtClean="0"/>
                        <a:t>Нет – 0 </a:t>
                      </a:r>
                    </a:p>
                    <a:p>
                      <a:pPr algn="ctr"/>
                      <a:r>
                        <a:rPr lang="ru-RU" sz="1400" b="1" smtClean="0"/>
                        <a:t>Да – 25 </a:t>
                      </a:r>
                      <a:endParaRPr lang="ru-RU" sz="1400" b="1"/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endParaRPr lang="ru-RU" sz="1400"/>
                    </a:p>
                  </a:txBody>
                  <a:tcPr/>
                </a:tc>
              </a:tr>
              <a:tr h="960979">
                <a:tc>
                  <a:txBody>
                    <a:bodyPr vert="horz" wrap="square"/>
                    <a:lstStyle/>
                    <a:p>
                      <a:r>
                        <a:rPr lang="ru-RU" sz="1400" b="1" smtClean="0"/>
                        <a:t>5. Функция ходьбы: </a:t>
                      </a:r>
                    </a:p>
                    <a:p>
                      <a:r>
                        <a:rPr lang="ru-RU" sz="1400" b="1" smtClean="0"/>
                        <a:t>- норма (ходит свободно) </a:t>
                      </a:r>
                    </a:p>
                    <a:p>
                      <a:r>
                        <a:rPr lang="ru-RU" sz="1400" b="1" smtClean="0"/>
                        <a:t>- слабая, слегка не свободная (ходит с остановками, шаги короткие, иногда с задержкой) </a:t>
                      </a:r>
                    </a:p>
                    <a:p>
                      <a:r>
                        <a:rPr lang="ru-RU" sz="1400" b="1" smtClean="0"/>
                        <a:t>- нарушена (не может встать, ходит опираясь, смотрит вниз) </a:t>
                      </a:r>
                      <a:endParaRPr lang="ru-RU" sz="1400" b="1"/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400" b="1" smtClean="0"/>
                    </a:p>
                    <a:p>
                      <a:pPr algn="ctr"/>
                      <a:r>
                        <a:rPr lang="ru-RU" sz="1400" b="1" smtClean="0"/>
                        <a:t>0 </a:t>
                      </a:r>
                    </a:p>
                    <a:p>
                      <a:pPr algn="ctr"/>
                      <a:r>
                        <a:rPr lang="ru-RU" sz="1400" b="1" smtClean="0"/>
                        <a:t>10 </a:t>
                      </a:r>
                    </a:p>
                    <a:p>
                      <a:pPr algn="ctr"/>
                      <a:r>
                        <a:rPr lang="ru-RU" sz="1400" b="1" smtClean="0"/>
                        <a:t>20 </a:t>
                      </a:r>
                      <a:endParaRPr lang="ru-RU" sz="1400" b="1"/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endParaRPr lang="ru-RU" sz="1400"/>
                    </a:p>
                  </a:txBody>
                  <a:tcPr/>
                </a:tc>
              </a:tr>
              <a:tr h="743984">
                <a:tc>
                  <a:txBody>
                    <a:bodyPr vert="horz" wrap="square"/>
                    <a:lstStyle/>
                    <a:p>
                      <a:r>
                        <a:rPr lang="ru-RU" sz="1400" b="1" smtClean="0"/>
                        <a:t>6. Психическое состояние  </a:t>
                      </a:r>
                    </a:p>
                    <a:p>
                      <a:r>
                        <a:rPr lang="ru-RU" sz="1400" b="1" smtClean="0"/>
                        <a:t>- знает свою способность двигаться  </a:t>
                      </a:r>
                    </a:p>
                    <a:p>
                      <a:r>
                        <a:rPr lang="ru-RU" sz="1400" b="1" smtClean="0"/>
                        <a:t>- не знает или забывает, что нужна помощь при движении. </a:t>
                      </a:r>
                      <a:endParaRPr lang="ru-RU" sz="1400" b="1"/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ru-RU" sz="1400" b="1" smtClean="0"/>
                    </a:p>
                    <a:p>
                      <a:pPr algn="ctr"/>
                      <a:r>
                        <a:rPr lang="ru-RU" sz="1400" b="1" smtClean="0"/>
                        <a:t>0 </a:t>
                      </a:r>
                    </a:p>
                    <a:p>
                      <a:pPr algn="ctr"/>
                      <a:r>
                        <a:rPr lang="ru-RU" sz="1400" b="1" smtClean="0"/>
                        <a:t>15 </a:t>
                      </a:r>
                      <a:endParaRPr lang="ru-RU" sz="1400" b="1"/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endParaRPr lang="ru-RU" sz="1400"/>
                    </a:p>
                  </a:txBody>
                  <a:tcPr/>
                </a:tc>
              </a:tr>
              <a:tr h="377159">
                <a:tc gridSpan="3">
                  <a:txBody>
                    <a:bodyPr vert="horz" wrap="square"/>
                    <a:lstStyle/>
                    <a:p>
                      <a:pPr algn="ctr"/>
                      <a:r>
                        <a:rPr lang="ru-RU" sz="1800" b="1" smtClean="0"/>
                        <a:t>                                                                                                             Общий балл : ____</a:t>
                      </a:r>
                      <a:endParaRPr lang="ru-RU" sz="1800" b="1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24942"/>
          </a:xfrm>
        </p:spPr>
        <p:txBody>
          <a:bodyPr>
            <a:noAutofit/>
          </a:bodyPr>
          <a:lstStyle/>
          <a:p>
            <a:r>
              <a:rPr lang="ru-RU" sz="3200" b="1" smtClean="0">
                <a:solidFill>
                  <a:srgbClr val="C00000"/>
                </a:solidFill>
              </a:rPr>
              <a:t>ШКАЛА ОЦЕНКИ РИСКА ПАДЕНИЙ</a:t>
            </a:r>
            <a:endParaRPr lang="ru-RU" sz="3200" b="1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/>
          <p:nvPr/>
        </p:nvGraphicFramePr>
        <p:xfrm>
          <a:off x="395535" y="1268761"/>
          <a:ext cx="8280922" cy="536448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940185"/>
                <a:gridCol w="1593724"/>
                <a:gridCol w="4747013"/>
              </a:tblGrid>
              <a:tr h="284804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 smtClean="0">
                          <a:solidFill>
                            <a:schemeClr val="bg1"/>
                          </a:solidFill>
                        </a:rPr>
                        <a:t>ОЦЕНКА РИСКА </a:t>
                      </a:r>
                      <a:endParaRPr lang="ru-RU" sz="24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 smtClean="0">
                          <a:solidFill>
                            <a:schemeClr val="bg1"/>
                          </a:solidFill>
                        </a:rPr>
                        <a:t>БАЛЛЫ </a:t>
                      </a:r>
                      <a:endParaRPr lang="ru-RU" sz="24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 smtClean="0">
                          <a:solidFill>
                            <a:schemeClr val="bg1"/>
                          </a:solidFill>
                        </a:rPr>
                        <a:t>ДЕЙСТВИЯ</a:t>
                      </a:r>
                      <a:endParaRPr lang="ru-RU" sz="24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1278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800" b="1" smtClean="0"/>
                        <a:t>Нет риска </a:t>
                      </a:r>
                      <a:endParaRPr lang="ru-RU" sz="28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800" smtClean="0"/>
                        <a:t>0 – 24 </a:t>
                      </a:r>
                      <a:endParaRPr lang="ru-RU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800" b="1" smtClean="0"/>
                        <a:t>Тщательный основной медицинский уход </a:t>
                      </a:r>
                      <a:endParaRPr lang="ru-RU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713507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800" b="1" smtClean="0"/>
                        <a:t>Низкий </a:t>
                      </a:r>
                      <a:endParaRPr lang="ru-RU" sz="28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800" smtClean="0"/>
                        <a:t>25 – 50 </a:t>
                      </a:r>
                      <a:endParaRPr lang="ru-RU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800" b="1" smtClean="0"/>
                        <a:t>Внедрение стандартизованных </a:t>
                      </a:r>
                    </a:p>
                    <a:p>
                      <a:pPr algn="ctr"/>
                      <a:r>
                        <a:rPr lang="ru-RU" sz="2800" b="1" smtClean="0"/>
                        <a:t>вмешательств для профилактики падений </a:t>
                      </a:r>
                      <a:endParaRPr lang="ru-RU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25664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800" b="1" smtClean="0"/>
                        <a:t>Высокий </a:t>
                      </a:r>
                      <a:endParaRPr lang="ru-RU" sz="28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800" smtClean="0"/>
                        <a:t>≥ 51</a:t>
                      </a:r>
                      <a:endParaRPr lang="ru-RU" sz="2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800" b="1" smtClean="0"/>
                        <a:t>Внедрение специфических </a:t>
                      </a:r>
                    </a:p>
                    <a:p>
                      <a:pPr algn="ctr"/>
                      <a:r>
                        <a:rPr lang="ru-RU" sz="2800" b="1" smtClean="0"/>
                        <a:t>вмешательств, направленных на профилактику падений </a:t>
                      </a:r>
                      <a:endParaRPr lang="ru-RU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Times New Roman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126</Paragraphs>
  <Slides>37</Slides>
  <Notes>0</Notes>
  <TotalTime>821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baseType="lpstr" size="41">
      <vt:lpstr>Arial</vt:lpstr>
      <vt:lpstr>Times New Roman</vt:lpstr>
      <vt:lpstr>Wingdings</vt:lpstr>
      <vt:lpstr>Тема Office</vt:lpstr>
      <vt:lpstr>Профилактика падений пациентов</vt:lpstr>
      <vt:lpstr>АКТУАЛЬНОСТЬ ПРОБЛЕМЫ ПАДЕНИЯ ПАЦИЕНТОВ В МЕДИЦИНСКИХ ОРГАНИЗАЦИЯХ</vt:lpstr>
      <vt:lpstr>АКТУАЛЬНОСТЬ</vt:lpstr>
      <vt:lpstr>АКТУАЛЬНОСТЬ</vt:lpstr>
      <vt:lpstr>СЛУЧАИ ПАДЕНИЯ</vt:lpstr>
      <vt:lpstr>ФАКТОРЫ РИСКА ПАДЕНИЯ</vt:lpstr>
      <vt:lpstr>МЕТОДЫ ОЦЕНКИ РИСКА ПАДЕНИЯ</vt:lpstr>
      <vt:lpstr>ЛИСТ ОЦЕНКИ РИСКА ПАДЕНИЯ ПО МОРЗЕ</vt:lpstr>
      <vt:lpstr>ШКАЛА ОЦЕНКИ РИСКА ПАДЕНИЙ</vt:lpstr>
      <vt:lpstr>Пациенты при наличии у них хотя бы одного из нижеперечисленных элементов сразу идентифицируются, как пациенты высокого риска падений </vt:lpstr>
      <vt:lpstr>ПРОЦЕДУРА ПРОВЕДЕНИЯ ПРОГРАММЫ ПРОФИЛАКТИКИ ПАДЕНИЙ </vt:lpstr>
      <vt:lpstr>Медицинская сестра обязана объяснить пациенту  следующие аспекты безопасного поведения:</vt:lpstr>
      <vt:lpstr>ПРОЦЕДУРА ПРОВЕДЕНИЯ ПРОГРАММЫ  ПРОФИЛАКТИКИ ПАДЕНИЙ</vt:lpstr>
      <vt:lpstr>ПРОГРАММА ПРОФИЛАКТИКИ ПАДЕНИЙ СОДЕРЖИТ УРОВНИ ОТВЕТСТВЕННОСТИ:</vt:lpstr>
      <vt:lpstr>ПРОГРАММА ПРОФИЛАКТИКИ ПАДЕНИЙ СОДЕРЖИТ УРОВНИ ОТВЕТСТВЕННОСТИ:</vt:lpstr>
      <vt:lpstr>РЕКОМЕНДАЦИИ ПО БЕЗОПАСНОСТИ ПАЦИЕНТА ВЫСОКОГО РИСКА ПАДЕНИЙ:</vt:lpstr>
      <vt:lpstr>РЕКОМЕНДАЦИИ ПО БЕЗОПАСНОСТИ ПАЦИЕНТА ВЫСОКОГО РИСКА ПАДЕНИЙ:</vt:lpstr>
      <vt:lpstr>Верёвочная лестница приспособление для помощи лежачему пациенту. С помощью этой простой конструкции человек  плавно поднимается и также аккуратно принимает лежачее положение </vt:lpstr>
      <vt:lpstr>Упоры/опоры для перемещения</vt:lpstr>
      <vt:lpstr>Скользящая доска  - вспомогательное приспособление для пересаживания. С помощью доски производится перемещение пациента в положении сидя. Возможно перемещение с помощью ухаживающего, так и самостоятельно — для развития двигательной активности.</vt:lpstr>
      <vt:lpstr>Удерживающий пояс обеспечивает комфортное и безопасное перемещение пациента: пояс позволяет осуществлять дополнительную опору, поддержку больному и страховать его от падения</vt:lpstr>
      <vt:lpstr>Флекси – дискприспособление для поворота пациента по оси, в положении «стоя» и в положении «сидя»</vt:lpstr>
      <vt:lpstr>Средства перемещения</vt:lpstr>
      <vt:lpstr>Средства перемещения</vt:lpstr>
      <vt:lpstr>Средства перемещения</vt:lpstr>
      <vt:lpstr>Поднятие упавшего пациента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Профилактика падений пациентов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Слайд 1</dc:title>
  <dc:creator>Anna</dc:creator>
  <cp:lastModifiedBy>1</cp:lastModifiedBy>
  <cp:revision>80</cp:revision>
  <dcterms:created xsi:type="dcterms:W3CDTF">2024-11-03T13:04:46Z</dcterms:created>
  <dcterms:modified xsi:type="dcterms:W3CDTF">2026-02-04T07:44:11Z</dcterms:modified>
</cp:coreProperties>
</file>