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9"/>
  </p:notesMasterIdLst>
  <p:sldIdLst>
    <p:sldId id="621" r:id="rId2"/>
    <p:sldId id="592" r:id="rId3"/>
    <p:sldId id="684" r:id="rId4"/>
    <p:sldId id="685" r:id="rId5"/>
    <p:sldId id="627" r:id="rId6"/>
    <p:sldId id="739" r:id="rId7"/>
    <p:sldId id="740" r:id="rId8"/>
    <p:sldId id="741" r:id="rId9"/>
    <p:sldId id="686" r:id="rId10"/>
    <p:sldId id="687" r:id="rId11"/>
    <p:sldId id="691" r:id="rId12"/>
    <p:sldId id="692" r:id="rId13"/>
    <p:sldId id="742" r:id="rId14"/>
    <p:sldId id="613" r:id="rId15"/>
    <p:sldId id="693" r:id="rId16"/>
    <p:sldId id="694" r:id="rId17"/>
    <p:sldId id="695" r:id="rId18"/>
    <p:sldId id="697" r:id="rId19"/>
    <p:sldId id="743" r:id="rId20"/>
    <p:sldId id="744" r:id="rId21"/>
    <p:sldId id="698" r:id="rId22"/>
    <p:sldId id="700" r:id="rId23"/>
    <p:sldId id="706" r:id="rId24"/>
    <p:sldId id="745" r:id="rId25"/>
    <p:sldId id="746" r:id="rId26"/>
    <p:sldId id="747" r:id="rId27"/>
    <p:sldId id="748" r:id="rId28"/>
    <p:sldId id="618" r:id="rId29"/>
    <p:sldId id="749" r:id="rId30"/>
    <p:sldId id="715" r:id="rId31"/>
    <p:sldId id="716" r:id="rId32"/>
    <p:sldId id="750" r:id="rId33"/>
    <p:sldId id="751" r:id="rId34"/>
    <p:sldId id="752" r:id="rId35"/>
    <p:sldId id="717" r:id="rId36"/>
    <p:sldId id="718" r:id="rId37"/>
    <p:sldId id="678" r:id="rId38"/>
    <p:sldId id="679" r:id="rId39"/>
    <p:sldId id="722" r:id="rId40"/>
    <p:sldId id="680" r:id="rId41"/>
    <p:sldId id="754" r:id="rId42"/>
    <p:sldId id="755" r:id="rId43"/>
    <p:sldId id="756" r:id="rId44"/>
    <p:sldId id="757" r:id="rId45"/>
    <p:sldId id="758" r:id="rId46"/>
    <p:sldId id="759" r:id="rId47"/>
    <p:sldId id="643" r:id="rId48"/>
  </p:sldIdLst>
  <p:sldSz cx="9144000" cy="5143500" type="screen16x9"/>
  <p:notesSz cx="6858000" cy="9144000"/>
  <p:embeddedFontLst>
    <p:embeddedFont>
      <p:font typeface="Roboto" panose="020B0604020202020204" charset="0"/>
      <p:regular r:id="rId50"/>
      <p:bold r:id="rId51"/>
      <p:italic r:id="rId52"/>
      <p:boldItalic r:id="rId53"/>
    </p:embeddedFont>
    <p:embeddedFont>
      <p:font typeface="Merriweather" panose="020B0604020202020204" charset="-52"/>
      <p:regular r:id="rId54"/>
      <p:bold r:id="rId55"/>
      <p:italic r:id="rId56"/>
      <p:boldItalic r:id="rId57"/>
    </p:embeddedFont>
    <p:embeddedFont>
      <p:font typeface="Roboto Light" panose="020B0604020202020204" charset="0"/>
      <p:regular r:id="rId58"/>
      <p:italic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556" userDrawn="1">
          <p15:clr>
            <a:srgbClr val="A4A3A4"/>
          </p15:clr>
        </p15:guide>
        <p15:guide id="3" orient="horz" pos="3026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82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935"/>
    <a:srgbClr val="FFFFFF"/>
    <a:srgbClr val="5B9BD5"/>
    <a:srgbClr val="000000"/>
    <a:srgbClr val="DBB43F"/>
    <a:srgbClr val="6008BA"/>
    <a:srgbClr val="4E361E"/>
    <a:srgbClr val="C61648"/>
    <a:srgbClr val="2E2E3A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8" autoAdjust="0"/>
    <p:restoredTop sz="92597" autoAdjust="0"/>
  </p:normalViewPr>
  <p:slideViewPr>
    <p:cSldViewPr snapToGrid="0" showGuides="1">
      <p:cViewPr varScale="1">
        <p:scale>
          <a:sx n="67" d="100"/>
          <a:sy n="67" d="100"/>
        </p:scale>
        <p:origin x="84" y="696"/>
      </p:cViewPr>
      <p:guideLst>
        <p:guide orient="horz" pos="214"/>
        <p:guide pos="5556"/>
        <p:guide orient="horz" pos="3026"/>
        <p:guide pos="2993"/>
        <p:guide pos="2767"/>
        <p:guide pos="226"/>
        <p:guide pos="1882"/>
        <p:guide pos="2064"/>
        <p:guide pos="3674"/>
        <p:guide pos="390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703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369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949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569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4961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784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505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4676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796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0130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66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1623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386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278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984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7043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731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267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11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5768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7068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1777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8127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293303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2552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7120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937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499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48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288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43288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69390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095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3865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43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4419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3690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670335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4477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0347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95688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/>
            </a:r>
            <a:br>
              <a:rPr lang="ru-RU" baseline="0" dirty="0" smtClean="0"/>
            </a:br>
            <a:r>
              <a:rPr lang="ru-RU" baseline="0" dirty="0" smtClean="0"/>
              <a:t>Если надо разместить на весь слайд.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476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58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179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4006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770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89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15.06.2017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27.jp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4.jpe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48.jp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g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6.jpe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9.jp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9.jp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60.jp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80332" y="493501"/>
            <a:ext cx="4033837" cy="366424"/>
          </a:xfrm>
          <a:prstGeom prst="rect">
            <a:avLst/>
          </a:prstGeom>
          <a:noFill/>
        </p:spPr>
        <p:txBody>
          <a:bodyPr wrap="square" lIns="0" tIns="0" rIns="0" bIns="18000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Литература </a:t>
            </a:r>
            <a:r>
              <a:rPr lang="en-US" sz="1200" dirty="0" smtClean="0">
                <a:solidFill>
                  <a:schemeClr val="bg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XX</a:t>
            </a:r>
            <a:r>
              <a:rPr lang="ru-RU" sz="1200" dirty="0" smtClean="0">
                <a:solidFill>
                  <a:schemeClr val="bg1"/>
                </a:solidFill>
                <a:ea typeface="Roboto Light" panose="02000000000000000000" pitchFamily="2" charset="0"/>
                <a:cs typeface="Roboto Light" panose="02000000000000000000" pitchFamily="2" charset="0"/>
              </a:rPr>
              <a:t> века</a:t>
            </a:r>
            <a:endParaRPr lang="ru-RU" sz="1200" dirty="0">
              <a:solidFill>
                <a:schemeClr val="bg1"/>
              </a:solidFill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80332" y="859925"/>
            <a:ext cx="4511877" cy="36933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3000" dirty="0">
                <a:solidFill>
                  <a:schemeClr val="bg1"/>
                </a:solidFill>
                <a:latin typeface="+mj-lt"/>
              </a:rPr>
              <a:t>Слово о Маяковском. </a:t>
            </a:r>
            <a:endParaRPr lang="en-US" sz="30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3000" dirty="0" smtClean="0">
                <a:solidFill>
                  <a:schemeClr val="bg1"/>
                </a:solidFill>
                <a:latin typeface="+mj-lt"/>
              </a:rPr>
              <a:t>Стихотворение </a:t>
            </a:r>
            <a:r>
              <a:rPr lang="ru-RU" sz="3000" dirty="0">
                <a:solidFill>
                  <a:schemeClr val="bg1"/>
                </a:solidFill>
                <a:latin typeface="+mj-lt"/>
              </a:rPr>
              <a:t>«Необычайное приключение, </a:t>
            </a:r>
            <a:r>
              <a:rPr lang="ru-RU" sz="3000" dirty="0" smtClean="0">
                <a:solidFill>
                  <a:schemeClr val="bg1"/>
                </a:solidFill>
                <a:latin typeface="+mj-lt"/>
              </a:rPr>
              <a:t>бывшее</a:t>
            </a:r>
          </a:p>
          <a:p>
            <a:r>
              <a:rPr lang="ru-RU" sz="3000" dirty="0" smtClean="0">
                <a:solidFill>
                  <a:schemeClr val="bg1"/>
                </a:solidFill>
                <a:latin typeface="+mj-lt"/>
              </a:rPr>
              <a:t>с </a:t>
            </a:r>
            <a:r>
              <a:rPr lang="ru-RU" sz="3000" dirty="0">
                <a:solidFill>
                  <a:schemeClr val="bg1"/>
                </a:solidFill>
                <a:latin typeface="+mj-lt"/>
              </a:rPr>
              <a:t>Владимиром Маяковским летом на даче»</a:t>
            </a:r>
          </a:p>
        </p:txBody>
      </p:sp>
    </p:spTree>
    <p:extLst>
      <p:ext uri="{BB962C8B-B14F-4D97-AF65-F5344CB8AC3E}">
        <p14:creationId xmlns:p14="http://schemas.microsoft.com/office/powerpoint/2010/main" val="282570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84457" y="1325255"/>
            <a:ext cx="3595178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После смерти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кормильца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мать с детьми переехала в Москву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Жили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очень бедно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Владимир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был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исключён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из гимназии в связи с неуплатой за обучение.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Окончить 5-й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класс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 успел.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2844" r="4792" b="4410"/>
          <a:stretch/>
        </p:blipFill>
        <p:spPr>
          <a:xfrm>
            <a:off x="5426356" y="868845"/>
            <a:ext cx="2570922" cy="340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4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57226" y="528817"/>
            <a:ext cx="3595178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Ещё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 время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учёбы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гимназии Владимир познакомился с революционной литературой.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Её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 получал от студентов-революционеров.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1908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 вступил в ряды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РСДРП. </a:t>
            </a: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революционную пропаганду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Маяковский несколько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 был арестован и даже сидел в Бутырской тюрьме. 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144" y="1386530"/>
            <a:ext cx="2902250" cy="23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01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632757"/>
            <a:ext cx="3916623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После освобождения Маяковский из партии вышел.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Владимир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начал заниматься живописью, поступил в Строгановское училище.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Позже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продолжил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учёбу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Московском училище живописи, ваяния и зодчества.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Другие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высшие учебные заведения были для него закрыты как для «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неблагонадёжного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98" y="572650"/>
            <a:ext cx="1631754" cy="22704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62" y="2497759"/>
            <a:ext cx="1631754" cy="200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26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56" y="1"/>
            <a:ext cx="9161756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7757" y="3947817"/>
            <a:ext cx="6374169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Стихи Маяковский начал писать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ещё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 гимназии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.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В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тюрьме он тоже писал.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8828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5" y="347424"/>
            <a:ext cx="5716348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«Я сам»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95349" y="955715"/>
            <a:ext cx="7789876" cy="31393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«…Перечёл всё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новейшее. Символисты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Белый, Бальмонт. Разобрала формальная новизна. Но было чуждо. Темы, образы не моей жизни. Попробовал сам писать так же хорошо, но про другое. Оказалось, так же про другое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нельзя. Вышло </a:t>
            </a:r>
            <a:r>
              <a:rPr lang="ru-RU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ходульно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и </a:t>
            </a:r>
            <a:r>
              <a:rPr lang="ru-RU" sz="1700" dirty="0" err="1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ревплаксиво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Что-то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вроде:</a:t>
            </a:r>
            <a:endParaRPr lang="ru-RU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indent="2236788"/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золото, в пурпур леса одевались,</a:t>
            </a:r>
          </a:p>
          <a:p>
            <a:pPr indent="2236788"/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Солнце играло на главах церквей.</a:t>
            </a:r>
          </a:p>
          <a:p>
            <a:pPr indent="2236788"/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Ждал я: но в месяцах дни потерялись,</a:t>
            </a:r>
          </a:p>
          <a:p>
            <a:pPr indent="2236788"/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Сотни томительных дней.</a:t>
            </a:r>
          </a:p>
          <a:p>
            <a:endParaRPr lang="ru-RU" sz="17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Исписал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таким целую тетрадку.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Спасибо надзирателям —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при выходе отобрали. А то б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ещё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напечатал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!..» </a:t>
            </a:r>
            <a:endParaRPr lang="ru-RU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358775" y="981553"/>
            <a:ext cx="540000" cy="540000"/>
            <a:chOff x="639569" y="2490788"/>
            <a:chExt cx="990000" cy="990000"/>
          </a:xfrm>
        </p:grpSpPr>
        <p:sp>
          <p:nvSpPr>
            <p:cNvPr id="15" name="Овал 14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637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697266"/>
            <a:ext cx="3916623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Вскоре после выхода на свободу Маяковский познакомился с поэтами-футуристами.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Футуристы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называли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своё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творчество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поэзией будущего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отрицали классическую литературу и культуру вообще, писали грубо и «заумно», считали необходимым возмущать и даже оскорблять публику и читателей.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0" t="2848" r="8684" b="4383"/>
          <a:stretch/>
        </p:blipFill>
        <p:spPr>
          <a:xfrm>
            <a:off x="5663142" y="697266"/>
            <a:ext cx="2358497" cy="363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356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1063715"/>
            <a:ext cx="39166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1912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футуристическом сборнике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</a:t>
            </a:r>
            <a:r>
              <a:rPr lang="ru-RU" sz="1800" dirty="0" smtClean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Пощёчина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общественному вкусу»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было напечатано первое стихотворение Маяковского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«Ночь»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7" t="6432" r="7239" b="8595"/>
          <a:stretch/>
        </p:blipFill>
        <p:spPr>
          <a:xfrm>
            <a:off x="5436291" y="777566"/>
            <a:ext cx="2834197" cy="361487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7280" y="3005580"/>
            <a:ext cx="366173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Багровый и белый отброшен и скомкан,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зелёный бросали горстями дукаты,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 чёрным ладоням сбежавшихся окон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раздали горящие жёлтые карты.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16966" y="3004914"/>
            <a:ext cx="540000" cy="540000"/>
            <a:chOff x="639569" y="2490788"/>
            <a:chExt cx="990000" cy="990000"/>
          </a:xfrm>
        </p:grpSpPr>
        <p:sp>
          <p:nvSpPr>
            <p:cNvPr id="8" name="Овал 7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/>
          <p:cNvCxnSpPr/>
          <p:nvPr/>
        </p:nvCxnSpPr>
        <p:spPr>
          <a:xfrm>
            <a:off x="358775" y="2745426"/>
            <a:ext cx="4033838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1053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575720" y="1325189"/>
            <a:ext cx="3916623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Вскоре Маяковский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увлёкся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театром.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1913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 пишет трагедию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«Владимир Маяковский»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и сам исполняет в ней главную роль.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Маяковский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был и постановщиком спектакля.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529" y="578329"/>
            <a:ext cx="2547285" cy="398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29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572981"/>
            <a:ext cx="391662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журналах печатали его стихи и поэмы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«Облако в штанах»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«Флейта-позвоночник»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и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«Война и мир»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082" y="509588"/>
            <a:ext cx="1531592" cy="2071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335" y="499924"/>
            <a:ext cx="1350028" cy="20718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5178" r="5307" b="5588"/>
          <a:stretch/>
        </p:blipFill>
        <p:spPr>
          <a:xfrm>
            <a:off x="6036814" y="2751276"/>
            <a:ext cx="1562471" cy="201445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2116" y="1700563"/>
            <a:ext cx="3661731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Война!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Довольно!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Уйми ты их!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Уже на земле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голо.</a:t>
            </a: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Метнулись гонимые разбегом убитые,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ещё</a:t>
            </a: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минуту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бегут без голов.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58775" y="1700563"/>
            <a:ext cx="540000" cy="540000"/>
            <a:chOff x="639569" y="2490788"/>
            <a:chExt cx="990000" cy="990000"/>
          </a:xfrm>
        </p:grpSpPr>
        <p:sp>
          <p:nvSpPr>
            <p:cNvPr id="11" name="Овал 10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  <p:cxnSp>
        <p:nvCxnSpPr>
          <p:cNvPr id="13" name="Прямая соединительная линия 12"/>
          <p:cNvCxnSpPr/>
          <p:nvPr/>
        </p:nvCxnSpPr>
        <p:spPr>
          <a:xfrm>
            <a:off x="358775" y="1600992"/>
            <a:ext cx="4033838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18913" y="4305670"/>
            <a:ext cx="1890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800" dirty="0" smtClean="0">
                <a:solidFill>
                  <a:srgbClr val="DD4935"/>
                </a:solidFill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«Война и мир»</a:t>
            </a:r>
            <a:endParaRPr lang="ru-RU" sz="1800" dirty="0">
              <a:solidFill>
                <a:srgbClr val="DD4935"/>
              </a:solidFill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130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065" r="3383" b="5416"/>
          <a:stretch/>
        </p:blipFill>
        <p:spPr>
          <a:xfrm>
            <a:off x="-17757" y="-17755"/>
            <a:ext cx="9161757" cy="51612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-17757" y="3701596"/>
            <a:ext cx="8540320" cy="1102179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Владимир первым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начал писать «лесенкой».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А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поскольку платили поэтам за количество строк в их стихах, то зарабатывал Маяковский больше своих собратьев по литературе.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4104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58776" y="379228"/>
            <a:ext cx="4033837" cy="430887"/>
          </a:xfrm>
          <a:prstGeom prst="rect">
            <a:avLst/>
          </a:prstGeom>
        </p:spPr>
        <p:txBody>
          <a:bodyPr wrap="square" lIns="360000" tIns="0" rIns="0" bIns="0">
            <a:spAutoFit/>
          </a:bodyPr>
          <a:lstStyle/>
          <a:p>
            <a:r>
              <a:rPr lang="ru-RU" sz="2800" dirty="0">
                <a:solidFill>
                  <a:srgbClr val="DBB43F"/>
                </a:solidFill>
                <a:latin typeface="+mj-lt"/>
              </a:rPr>
              <a:t>Сегодня </a:t>
            </a:r>
            <a:r>
              <a:rPr lang="ru-RU" sz="2800" dirty="0" smtClean="0">
                <a:solidFill>
                  <a:srgbClr val="DBB43F"/>
                </a:solidFill>
                <a:latin typeface="+mj-lt"/>
              </a:rPr>
              <a:t>мы:</a:t>
            </a:r>
            <a:endParaRPr lang="ru-RU" sz="2800" dirty="0">
              <a:solidFill>
                <a:srgbClr val="DBB43F"/>
              </a:solidFill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93301" y="2178079"/>
            <a:ext cx="6306999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Разберём </a:t>
            </a:r>
            <a:r>
              <a:rPr lang="ru-RU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стихотворение «Необычайное приключение, бывшее с Владимиром Маяковским летом на </a:t>
            </a:r>
            <a:r>
              <a:rPr lang="ru-RU" sz="180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даче</a:t>
            </a:r>
            <a:r>
              <a:rPr lang="ru-RU" sz="180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».</a:t>
            </a:r>
            <a:endParaRPr lang="ru-RU" sz="1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717549" y="2178079"/>
            <a:ext cx="540000" cy="540000"/>
          </a:xfrm>
          <a:prstGeom prst="ellipse">
            <a:avLst/>
          </a:prstGeom>
          <a:solidFill>
            <a:srgbClr val="DBB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2</a:t>
            </a:r>
            <a:endParaRPr lang="ru-RU" sz="18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79736" y="1236612"/>
            <a:ext cx="6334127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Познакомимся </a:t>
            </a:r>
            <a:r>
              <a:rPr lang="ru-RU" sz="18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 биографией поэта </a:t>
            </a:r>
            <a:r>
              <a:rPr lang="ru-RU" sz="18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В. В. Маяковского.</a:t>
            </a:r>
            <a:endParaRPr lang="ru-RU" sz="18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17549" y="1105112"/>
            <a:ext cx="540000" cy="540000"/>
          </a:xfrm>
          <a:prstGeom prst="ellipse">
            <a:avLst/>
          </a:prstGeom>
          <a:solidFill>
            <a:srgbClr val="DBB4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latin typeface="+mj-lt"/>
                <a:ea typeface="Roboto Light" panose="02000000000000000000" pitchFamily="2" charset="0"/>
                <a:cs typeface="Roboto Light" panose="02000000000000000000" pitchFamily="2" charset="0"/>
              </a:rPr>
              <a:t>1</a:t>
            </a:r>
            <a:endParaRPr lang="ru-RU" sz="1800" dirty="0">
              <a:latin typeface="+mj-lt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27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  <p:bldP spid="13" grpId="0" animBg="1"/>
      <p:bldP spid="10" grpId="0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4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947817"/>
            <a:ext cx="7137648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Октябрьскую революцию Маяковский принял всей душой.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Он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верил в справедливость народной власти.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74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84601" y="339725"/>
            <a:ext cx="3916623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Поэт считал годы гражданской войны лучшими в своей жизни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endParaRPr lang="ru-RU" sz="9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Впоследствии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поэме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«Хорошо!»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которую он написал в 1927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г.,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Маяковский заявил: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 r="3736" b="2735"/>
          <a:stretch/>
        </p:blipFill>
        <p:spPr>
          <a:xfrm>
            <a:off x="5532269" y="596015"/>
            <a:ext cx="2617280" cy="387833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82116" y="1993525"/>
            <a:ext cx="3661731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Я с теми,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кто вышел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строить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и месть 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сплошной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лихорадке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буден. 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Отечество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славлю,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которое есть, </a:t>
            </a: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но трижды </a:t>
            </a:r>
            <a:r>
              <a:rPr lang="ru-RU" sz="15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</a:t>
            </a:r>
            <a:endParaRPr lang="ru-RU" sz="15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которое будет.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358775" y="1993525"/>
            <a:ext cx="540000" cy="540000"/>
            <a:chOff x="639569" y="2490788"/>
            <a:chExt cx="990000" cy="990000"/>
          </a:xfrm>
        </p:grpSpPr>
        <p:sp>
          <p:nvSpPr>
            <p:cNvPr id="8" name="Овал 7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  <p:cxnSp>
        <p:nvCxnSpPr>
          <p:cNvPr id="10" name="Прямая соединительная линия 9"/>
          <p:cNvCxnSpPr/>
          <p:nvPr/>
        </p:nvCxnSpPr>
        <p:spPr>
          <a:xfrm>
            <a:off x="358775" y="1893954"/>
            <a:ext cx="4033838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44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600594" y="2156251"/>
            <a:ext cx="3916623" cy="8309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Маяковский много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работал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газетах «Известия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»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«Комсомольская правда».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88" y="549725"/>
            <a:ext cx="1758671" cy="24375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230" y="2156251"/>
            <a:ext cx="1782817" cy="249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52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5" y="347424"/>
            <a:ext cx="842645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Журналы, в которых печатались произведения Маяковского: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03" y="1561081"/>
            <a:ext cx="1644082" cy="23507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" t="1332" r="3009" b="5196"/>
          <a:stretch/>
        </p:blipFill>
        <p:spPr>
          <a:xfrm>
            <a:off x="3756341" y="1561081"/>
            <a:ext cx="1597980" cy="2346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9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" t="-308" b="1567"/>
          <a:stretch/>
        </p:blipFill>
        <p:spPr>
          <a:xfrm>
            <a:off x="6629625" y="1561081"/>
            <a:ext cx="1677050" cy="235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78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5" y="347424"/>
            <a:ext cx="8426450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Журналы, в которых печатались произведения Маяковского: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96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21" y="1415038"/>
            <a:ext cx="1906248" cy="24923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038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339"/>
          <a:stretch/>
        </p:blipFill>
        <p:spPr>
          <a:xfrm>
            <a:off x="5682174" y="1415038"/>
            <a:ext cx="2333587" cy="249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31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5" y="347424"/>
            <a:ext cx="84264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Пьесы и поэмы Маяковского: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77" y="1131847"/>
            <a:ext cx="1885922" cy="278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007" y="1131847"/>
            <a:ext cx="2160123" cy="27844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9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02"/>
          <a:stretch/>
        </p:blipFill>
        <p:spPr>
          <a:xfrm>
            <a:off x="6364994" y="1131847"/>
            <a:ext cx="2206312" cy="27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1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5" y="347424"/>
            <a:ext cx="84264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Пьесы и поэмы Маяковского: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24" y="1131847"/>
            <a:ext cx="1851628" cy="278440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"/>
          <a:stretch/>
        </p:blipFill>
        <p:spPr>
          <a:xfrm>
            <a:off x="3483335" y="1131847"/>
            <a:ext cx="2143991" cy="27844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9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0" r="2854"/>
          <a:stretch/>
        </p:blipFill>
        <p:spPr>
          <a:xfrm>
            <a:off x="6562627" y="1131847"/>
            <a:ext cx="1811045" cy="27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36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5" y="347424"/>
            <a:ext cx="842645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Пьесы и поэмы Маяковского: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3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8" y="1215142"/>
            <a:ext cx="1714990" cy="27011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" t="2712" r="3828" b="3231"/>
          <a:stretch/>
        </p:blipFill>
        <p:spPr>
          <a:xfrm>
            <a:off x="3541643" y="1215142"/>
            <a:ext cx="2023542" cy="270110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19" y="3911868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449" y="1215142"/>
            <a:ext cx="1688193" cy="270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34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532293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«Владимир Ильич Ленин»</a:t>
            </a:r>
            <a:endParaRPr lang="ru-RU" sz="2800" dirty="0">
              <a:solidFill>
                <a:srgbClr val="DD4935"/>
              </a:solidFill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77"/>
          <a:stretch/>
        </p:blipFill>
        <p:spPr>
          <a:xfrm>
            <a:off x="6453608" y="1267434"/>
            <a:ext cx="2105771" cy="26068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03163" y="1129235"/>
            <a:ext cx="4522317" cy="261610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 земной,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но не из тех, 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             кто глазом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Упирается 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В своё корыто.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Землю всю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охватывая разом,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Видел то,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что временем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           сокрыто. </a:t>
            </a:r>
          </a:p>
        </p:txBody>
      </p:sp>
      <p:grpSp>
        <p:nvGrpSpPr>
          <p:cNvPr id="8" name="Группа 7"/>
          <p:cNvGrpSpPr/>
          <p:nvPr/>
        </p:nvGrpSpPr>
        <p:grpSpPr>
          <a:xfrm>
            <a:off x="358774" y="1120845"/>
            <a:ext cx="540000" cy="540000"/>
            <a:chOff x="639569" y="2490788"/>
            <a:chExt cx="990000" cy="990000"/>
          </a:xfrm>
        </p:grpSpPr>
        <p:sp>
          <p:nvSpPr>
            <p:cNvPr id="9" name="Овал 8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79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17383" y="549725"/>
            <a:ext cx="3916623" cy="3877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Маяковский не хотел ни с кем обсуждать свои стихи. Требования советской цензуры его раздражали.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считая нужным скрывать свои взгляды, он часто очень резко отстаивал их. За это его критиковали в печати и на собраниях.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выставку,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посвящённую 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20-летию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его творчества, не пришли ни члены правительства, ни видные литераторы.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35" y="627377"/>
            <a:ext cx="2829087" cy="380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2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07818" y="577989"/>
            <a:ext cx="388479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 smtClean="0">
                <a:solidFill>
                  <a:srgbClr val="DD4935"/>
                </a:solidFill>
                <a:latin typeface="+mj-lt"/>
              </a:rPr>
              <a:t>Владимир Владимирович Маяковски</a:t>
            </a:r>
            <a:r>
              <a:rPr lang="ru-RU" sz="2800" dirty="0">
                <a:solidFill>
                  <a:srgbClr val="DD4935"/>
                </a:solidFill>
                <a:latin typeface="+mj-lt"/>
              </a:rPr>
              <a:t>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52626" y="2190031"/>
            <a:ext cx="3595178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19 июля 1893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семье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Владимира Константиновича Маяковского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его жены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Александры Алексеевны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родился сын Владимир.</a:t>
            </a: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527" y="728301"/>
            <a:ext cx="2929692" cy="375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8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7"/>
          <a:stretch/>
        </p:blipFill>
        <p:spPr>
          <a:xfrm>
            <a:off x="0" y="-9186"/>
            <a:ext cx="9144000" cy="549079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" y="3947817"/>
            <a:ext cx="7270813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Во время встреч с читателями бывали случаи откровенного хамства и обидных высказываний в адрес поэта.</a:t>
            </a:r>
          </a:p>
        </p:txBody>
      </p:sp>
    </p:spTree>
    <p:extLst>
      <p:ext uri="{BB962C8B-B14F-4D97-AF65-F5344CB8AC3E}">
        <p14:creationId xmlns:p14="http://schemas.microsoft.com/office/powerpoint/2010/main" val="31682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20"/>
          <a:stretch/>
        </p:blipFill>
        <p:spPr>
          <a:xfrm>
            <a:off x="0" y="60"/>
            <a:ext cx="9144000" cy="51578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947817"/>
            <a:ext cx="6192838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Маяковский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всегда ловко и остроумно парировал нападки недоброжелателей.</a:t>
            </a:r>
          </a:p>
        </p:txBody>
      </p:sp>
    </p:spTree>
    <p:extLst>
      <p:ext uri="{BB962C8B-B14F-4D97-AF65-F5344CB8AC3E}">
        <p14:creationId xmlns:p14="http://schemas.microsoft.com/office/powerpoint/2010/main" val="175070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66549" y="1011363"/>
            <a:ext cx="3916623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Так, однажды, когда его обвинили в том, что он слишком часто употребляет местоимение «я», поэт ответил, что не всегда местоимение «мы» уместно: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35" y="724301"/>
            <a:ext cx="2829087" cy="3606484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407941" y="2603125"/>
            <a:ext cx="4033838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1052331" y="2789358"/>
            <a:ext cx="3330842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«Если Вы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скажете девушке про себя: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“Мы Вас любим”,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она совершенно справедливо спросит: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“А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сколько вас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?”». </a:t>
            </a:r>
            <a:endParaRPr lang="ru-RU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7941" y="2780968"/>
            <a:ext cx="540000" cy="540000"/>
            <a:chOff x="639569" y="2490788"/>
            <a:chExt cx="990000" cy="990000"/>
          </a:xfrm>
        </p:grpSpPr>
        <p:sp>
          <p:nvSpPr>
            <p:cNvPr id="9" name="Овал 8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210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1558047"/>
            <a:ext cx="3916623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другой раз ему заявили:</a:t>
            </a:r>
          </a:p>
          <a:p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</a:t>
            </a:r>
            <a:r>
              <a:rPr lang="ru-RU" sz="1800" dirty="0" smtClean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Маяковский, </a:t>
            </a:r>
            <a:r>
              <a:rPr lang="ru-RU" sz="1800" dirty="0" smtClean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Ваши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стихи не волнуют, не греют, не заражают. </a:t>
            </a:r>
          </a:p>
          <a:p>
            <a:r>
              <a:rPr lang="ru-RU" sz="1800" dirty="0" smtClean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Мои стихи не море, не печка, не чума, —</a:t>
            </a:r>
            <a:r>
              <a:rPr lang="ru-RU" sz="1800" dirty="0" smtClean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800" dirty="0">
                <a:solidFill>
                  <a:srgbClr val="DD4935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был ответ. </a:t>
            </a:r>
            <a:endParaRPr lang="ru-RU" sz="1800" dirty="0" smtClean="0">
              <a:solidFill>
                <a:srgbClr val="DD4935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solidFill>
                <a:srgbClr val="DD4935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всё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же подобные случаи сильно задевали поэта.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439" y="940043"/>
            <a:ext cx="254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752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940043"/>
            <a:ext cx="3916623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1930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г.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здоровье его резко ухудшилось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Маяковского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много и незаслуженно ругали в официальных печатных изданиях.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Зрители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не приняли спектаклей «Клоп» и «Баня».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обществе поэта постоянно преследовали ссоры и скандалы.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725" y="940043"/>
            <a:ext cx="2467428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838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" t="8676" r="1393" b="9507"/>
          <a:stretch/>
        </p:blipFill>
        <p:spPr>
          <a:xfrm>
            <a:off x="0" y="0"/>
            <a:ext cx="9144000" cy="571203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94038"/>
            <a:ext cx="5264458" cy="609737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14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апреля 1930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г. Маяковский застрелился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192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20"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974672" y="339725"/>
            <a:ext cx="3169328" cy="609737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Похороны Маяковского</a:t>
            </a:r>
            <a:endParaRPr lang="ru-RU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2836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3947817"/>
            <a:ext cx="8726750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До 1952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г. прах Маяковского хранился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 крематории Донского монастыря.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Затем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был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перенесён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на кладбище Новодевичьего монастыря.</a:t>
            </a:r>
          </a:p>
        </p:txBody>
      </p:sp>
    </p:spTree>
    <p:extLst>
      <p:ext uri="{BB962C8B-B14F-4D97-AF65-F5344CB8AC3E}">
        <p14:creationId xmlns:p14="http://schemas.microsoft.com/office/powerpoint/2010/main" val="268058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26451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652" y="2181850"/>
            <a:ext cx="486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Стихотворение </a:t>
            </a:r>
            <a:r>
              <a:rPr lang="ru-RU" sz="1600" dirty="0" smtClean="0"/>
              <a:t>внешне </a:t>
            </a:r>
            <a:r>
              <a:rPr lang="ru-RU" sz="1600" dirty="0"/>
              <a:t>похоже на сказку</a:t>
            </a:r>
            <a:r>
              <a:rPr lang="ru-RU" sz="1600" dirty="0" smtClean="0"/>
              <a:t>.</a:t>
            </a:r>
          </a:p>
          <a:p>
            <a:endParaRPr lang="ru-RU" sz="1600" dirty="0"/>
          </a:p>
          <a:p>
            <a:r>
              <a:rPr lang="ru-RU" sz="1600" dirty="0" smtClean="0"/>
              <a:t>Солнце</a:t>
            </a:r>
            <a:r>
              <a:rPr lang="ru-RU" sz="1600" dirty="0"/>
              <a:t>, как в сказке, живое и, откликаясь на приглашение поэта, приходит к нему в гости.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48" y="1320411"/>
            <a:ext cx="1657285" cy="255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19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" t="2935" r="-270" b="22848"/>
          <a:stretch/>
        </p:blipFill>
        <p:spPr>
          <a:xfrm>
            <a:off x="0" y="-1"/>
            <a:ext cx="9250532" cy="53138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455374"/>
            <a:ext cx="7683500" cy="1348401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Поэт пригласил – солнце пришло.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На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самом деле в стихотворении решается очень важный вопрос: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насколько необходим труд </a:t>
            </a:r>
            <a:r>
              <a:rPr lang="ru-RU" sz="1600" b="1" dirty="0" smtClean="0">
                <a:solidFill>
                  <a:schemeClr val="bg1"/>
                </a:solidFill>
                <a:latin typeface="+mj-lt"/>
              </a:rPr>
              <a:t>каждого </a:t>
            </a:r>
            <a:r>
              <a:rPr lang="ru-RU" sz="1600" b="1" dirty="0">
                <a:solidFill>
                  <a:schemeClr val="bg1"/>
                </a:solidFill>
                <a:latin typeface="+mj-lt"/>
              </a:rPr>
              <a:t>и как следует относиться к своему назначению. </a:t>
            </a:r>
          </a:p>
        </p:txBody>
      </p:sp>
    </p:spTree>
    <p:extLst>
      <p:ext uri="{BB962C8B-B14F-4D97-AF65-F5344CB8AC3E}">
        <p14:creationId xmlns:p14="http://schemas.microsoft.com/office/powerpoint/2010/main" val="18654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5990" y="1093759"/>
            <a:ext cx="3916623" cy="27699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Отец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будущего поэта был дворянином, мать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казачкой с Кубани.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Кроме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Володи, в семье были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ещё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две дочери </a:t>
            </a:r>
            <a:r>
              <a:rPr lang="en-US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Людмила и Ольга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Семья жила в Грузии, и Владимир в совершенстве владел грузинским языком.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256" y="539762"/>
            <a:ext cx="3015134" cy="38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99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173" y="1253588"/>
            <a:ext cx="5830665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Поэт </a:t>
            </a:r>
            <a:r>
              <a:rPr lang="ru-RU" sz="1600" dirty="0" smtClean="0"/>
              <a:t>живёт </a:t>
            </a:r>
            <a:r>
              <a:rPr lang="ru-RU" sz="1600" dirty="0"/>
              <a:t>на даче. </a:t>
            </a:r>
            <a:r>
              <a:rPr lang="ru-RU" sz="1600" dirty="0" smtClean="0"/>
              <a:t>Но </a:t>
            </a:r>
            <a:r>
              <a:rPr lang="ru-RU" sz="1600" dirty="0"/>
              <a:t>он не отдыхает – он работает. </a:t>
            </a:r>
            <a:endParaRPr lang="ru-RU" sz="1600" dirty="0" smtClean="0"/>
          </a:p>
          <a:p>
            <a:endParaRPr lang="ru-RU" sz="1000" dirty="0"/>
          </a:p>
          <a:p>
            <a:r>
              <a:rPr lang="ru-RU" sz="1600" dirty="0" smtClean="0"/>
              <a:t>А </a:t>
            </a:r>
            <a:r>
              <a:rPr lang="ru-RU" sz="1600" dirty="0"/>
              <a:t>солнце, в его понимании, каждый день без дела </a:t>
            </a:r>
            <a:r>
              <a:rPr lang="ru-RU" sz="1600" dirty="0">
                <a:solidFill>
                  <a:srgbClr val="DD4935"/>
                </a:solidFill>
              </a:rPr>
              <a:t>«шляется»</a:t>
            </a:r>
            <a:r>
              <a:rPr lang="ru-RU" sz="1600" dirty="0"/>
              <a:t> по небу. </a:t>
            </a:r>
            <a:endParaRPr lang="ru-RU" sz="1600" dirty="0" smtClean="0"/>
          </a:p>
          <a:p>
            <a:endParaRPr lang="ru-RU" sz="1000" dirty="0"/>
          </a:p>
          <a:p>
            <a:r>
              <a:rPr lang="ru-RU" sz="1600" dirty="0" smtClean="0"/>
              <a:t>Деятельный </a:t>
            </a:r>
            <a:r>
              <a:rPr lang="ru-RU" sz="1600" dirty="0"/>
              <a:t>человек, Маяковский </a:t>
            </a:r>
            <a:r>
              <a:rPr lang="ru-RU" sz="1600" dirty="0" smtClean="0"/>
              <a:t>возмущён </a:t>
            </a:r>
            <a:r>
              <a:rPr lang="ru-RU" sz="1600" dirty="0"/>
              <a:t>такой тратой времени. </a:t>
            </a:r>
            <a:endParaRPr lang="ru-RU" sz="1600" dirty="0" smtClean="0"/>
          </a:p>
          <a:p>
            <a:endParaRPr lang="ru-RU" sz="1000" dirty="0"/>
          </a:p>
          <a:p>
            <a:r>
              <a:rPr lang="ru-RU" sz="1600" dirty="0"/>
              <a:t>Возмущается, но скрывает своё недовольство. И только, </a:t>
            </a:r>
            <a:r>
              <a:rPr lang="ru-RU" sz="1600" dirty="0">
                <a:solidFill>
                  <a:srgbClr val="DD4935"/>
                </a:solidFill>
              </a:rPr>
              <a:t>«</a:t>
            </a:r>
            <a:r>
              <a:rPr lang="ru-RU" sz="1600" dirty="0" err="1">
                <a:solidFill>
                  <a:srgbClr val="DD4935"/>
                </a:solidFill>
              </a:rPr>
              <a:t>разозлясь</a:t>
            </a:r>
            <a:r>
              <a:rPr lang="ru-RU" sz="1600" dirty="0">
                <a:solidFill>
                  <a:srgbClr val="DD4935"/>
                </a:solidFill>
              </a:rPr>
              <a:t> так</a:t>
            </a:r>
            <a:r>
              <a:rPr lang="ru-RU" sz="1600" dirty="0" smtClean="0">
                <a:solidFill>
                  <a:srgbClr val="DD4935"/>
                </a:solidFill>
              </a:rPr>
              <a:t>, что </a:t>
            </a:r>
            <a:r>
              <a:rPr lang="ru-RU" sz="1600" dirty="0">
                <a:solidFill>
                  <a:srgbClr val="DD4935"/>
                </a:solidFill>
              </a:rPr>
              <a:t>в страхе </a:t>
            </a:r>
            <a:r>
              <a:rPr lang="ru-RU" sz="1600" dirty="0" smtClean="0">
                <a:solidFill>
                  <a:srgbClr val="DD4935"/>
                </a:solidFill>
              </a:rPr>
              <a:t>всё поблёкло</a:t>
            </a:r>
            <a:r>
              <a:rPr lang="ru-RU" sz="1600" dirty="0">
                <a:solidFill>
                  <a:srgbClr val="DD4935"/>
                </a:solidFill>
              </a:rPr>
              <a:t>» </a:t>
            </a:r>
            <a:r>
              <a:rPr lang="ru-RU" sz="1600" dirty="0"/>
              <a:t>поэт «взрывается» гневной тирадой: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6" t="2577" r="22094" b="8290"/>
          <a:stretch/>
        </p:blipFill>
        <p:spPr>
          <a:xfrm>
            <a:off x="6374591" y="1683173"/>
            <a:ext cx="2263806" cy="2189749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371052" y="3766100"/>
            <a:ext cx="5508626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1015441" y="3819166"/>
            <a:ext cx="4522317" cy="1046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Дармоед!</a:t>
            </a:r>
          </a:p>
          <a:p>
            <a:r>
              <a:rPr lang="ru-RU" sz="1700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занежен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облака ты,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тут — не знай ни зим, ни лет,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сиди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рисуй плакаты!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371052" y="3872922"/>
            <a:ext cx="540000" cy="540000"/>
            <a:chOff x="639569" y="2490788"/>
            <a:chExt cx="990000" cy="990000"/>
          </a:xfrm>
        </p:grpSpPr>
        <p:sp>
          <p:nvSpPr>
            <p:cNvPr id="28" name="Овал 27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61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2173" y="1253588"/>
            <a:ext cx="32510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Маяковский создавал агитационные сатирические плакаты для РОСТА (Российское телеграфное агентство).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Он </a:t>
            </a:r>
            <a:r>
              <a:rPr lang="ru-RU" sz="1600" dirty="0"/>
              <a:t>вынужден был в жаркие летние дни рисовать и писать вместо того, чтобы отдыхать. </a:t>
            </a:r>
            <a:endParaRPr lang="ru-RU" sz="1600" dirty="0" smtClean="0"/>
          </a:p>
          <a:p>
            <a:endParaRPr lang="ru-RU" sz="1600" dirty="0"/>
          </a:p>
          <a:p>
            <a:r>
              <a:rPr lang="ru-RU" sz="1600" dirty="0" smtClean="0"/>
              <a:t>И </a:t>
            </a:r>
            <a:r>
              <a:rPr lang="ru-RU" sz="1600" dirty="0"/>
              <a:t>бездеятельность солнца, конечно, была для него преступной. Об этом поэт солнцу и заявил.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212" y="1657060"/>
            <a:ext cx="2477453" cy="27324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62" y="2123305"/>
            <a:ext cx="2374367" cy="181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5757" r="9291" b="12890"/>
          <a:stretch/>
        </p:blipFill>
        <p:spPr>
          <a:xfrm>
            <a:off x="6340222" y="1429305"/>
            <a:ext cx="2332544" cy="244361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997685" y="1280153"/>
            <a:ext cx="4522317" cy="3323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окошки,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двери,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щель войдя,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валилась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солнца масса,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ввалилось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;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дух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переведя,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заговорило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басом: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«Гоню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обратно я огни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впервые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 сотворенья.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Ты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звал меня?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Чаи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гони,</a:t>
            </a: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гони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 поэт, варенье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!»</a:t>
            </a:r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53296" y="1333909"/>
            <a:ext cx="540000" cy="540000"/>
            <a:chOff x="639569" y="2490788"/>
            <a:chExt cx="990000" cy="990000"/>
          </a:xfrm>
        </p:grpSpPr>
        <p:sp>
          <p:nvSpPr>
            <p:cNvPr id="28" name="Овал 27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60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" t="15757" r="9291" b="12890"/>
          <a:stretch/>
        </p:blipFill>
        <p:spPr>
          <a:xfrm>
            <a:off x="6340222" y="1429305"/>
            <a:ext cx="2332544" cy="24436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020" y="1216356"/>
            <a:ext cx="486457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Не </a:t>
            </a:r>
            <a:r>
              <a:rPr lang="ru-RU" sz="1600" dirty="0"/>
              <a:t>так легка и беззаботна жизнь светила, как представлял </a:t>
            </a:r>
            <a:r>
              <a:rPr lang="ru-RU" sz="1600" dirty="0" smtClean="0"/>
              <a:t>её </a:t>
            </a:r>
            <a:r>
              <a:rPr lang="ru-RU" sz="1600" dirty="0"/>
              <a:t>себе человек. </a:t>
            </a:r>
            <a:endParaRPr lang="ru-RU" sz="1600" dirty="0" smtClean="0"/>
          </a:p>
          <a:p>
            <a:endParaRPr lang="ru-RU" sz="1200" dirty="0"/>
          </a:p>
          <a:p>
            <a:r>
              <a:rPr lang="ru-RU" sz="1600" dirty="0" smtClean="0"/>
              <a:t>Но </a:t>
            </a:r>
            <a:r>
              <a:rPr lang="ru-RU" sz="1600" dirty="0"/>
              <a:t>солнце знает, что на него все надеются и ждут от него именно света и тепла. </a:t>
            </a:r>
            <a:endParaRPr lang="ru-RU" sz="1600" dirty="0" smtClean="0"/>
          </a:p>
          <a:p>
            <a:endParaRPr lang="ru-RU" sz="1200" dirty="0"/>
          </a:p>
          <a:p>
            <a:r>
              <a:rPr lang="ru-RU" sz="1600" dirty="0" smtClean="0"/>
              <a:t>И </a:t>
            </a:r>
            <a:r>
              <a:rPr lang="ru-RU" sz="1600" dirty="0"/>
              <a:t>оно не может обмануть эти надежды.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77020" y="2930745"/>
            <a:ext cx="5508626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21409" y="3054832"/>
            <a:ext cx="4522317" cy="1831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 мне, ты думаешь,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светить</a:t>
            </a:r>
            <a:endParaRPr lang="ru-RU" sz="17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легко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.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Поди, попробуй! —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вот </a:t>
            </a:r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идёшь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взялось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идти,</a:t>
            </a:r>
          </a:p>
          <a:p>
            <a:r>
              <a:rPr lang="ru-RU" sz="17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идёшь </a:t>
            </a:r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и светишь в оба!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77020" y="3108588"/>
            <a:ext cx="540000" cy="540000"/>
            <a:chOff x="639569" y="2490788"/>
            <a:chExt cx="990000" cy="990000"/>
          </a:xfrm>
        </p:grpSpPr>
        <p:sp>
          <p:nvSpPr>
            <p:cNvPr id="15" name="Овал 14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533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7020" y="1269624"/>
            <a:ext cx="8509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Любое дело требует труда. Труда с полной отдачей сил.</a:t>
            </a:r>
            <a:r>
              <a:rPr lang="ru-RU" sz="1600" dirty="0">
                <a:solidFill>
                  <a:srgbClr val="DD4935"/>
                </a:solidFill>
              </a:rPr>
              <a:t> </a:t>
            </a:r>
            <a:endParaRPr lang="ru-RU" sz="1600" dirty="0" smtClean="0">
              <a:solidFill>
                <a:srgbClr val="DD4935"/>
              </a:solidFill>
            </a:endParaRPr>
          </a:p>
          <a:p>
            <a:endParaRPr lang="ru-RU" sz="1600" dirty="0">
              <a:solidFill>
                <a:srgbClr val="DD4935"/>
              </a:solidFill>
            </a:endParaRPr>
          </a:p>
          <a:p>
            <a:r>
              <a:rPr lang="ru-RU" sz="1600" dirty="0" smtClean="0">
                <a:solidFill>
                  <a:schemeClr val="bg1"/>
                </a:solidFill>
              </a:rPr>
              <a:t>Только </a:t>
            </a:r>
            <a:r>
              <a:rPr lang="ru-RU" sz="1600" dirty="0">
                <a:solidFill>
                  <a:schemeClr val="bg1"/>
                </a:solidFill>
              </a:rPr>
              <a:t>тогда можно считать, что долг перед обществом выполнен. И неважно, кто ты </a:t>
            </a:r>
            <a:r>
              <a:rPr lang="ru-RU" sz="1600" dirty="0" smtClean="0">
                <a:solidFill>
                  <a:schemeClr val="bg1"/>
                </a:solidFill>
              </a:rPr>
              <a:t>— </a:t>
            </a:r>
            <a:r>
              <a:rPr lang="ru-RU" sz="1600" dirty="0">
                <a:solidFill>
                  <a:schemeClr val="bg1"/>
                </a:solidFill>
              </a:rPr>
              <a:t>светило или поэт </a:t>
            </a:r>
            <a:r>
              <a:rPr lang="ru-RU" sz="1600" dirty="0" smtClean="0">
                <a:solidFill>
                  <a:schemeClr val="bg1"/>
                </a:solidFill>
              </a:rPr>
              <a:t>— </a:t>
            </a:r>
            <a:r>
              <a:rPr lang="ru-RU" sz="1600" dirty="0">
                <a:solidFill>
                  <a:schemeClr val="bg1"/>
                </a:solidFill>
              </a:rPr>
              <a:t>главное в том, как ты относишься к своему делу, что творишь ты </a:t>
            </a:r>
            <a:r>
              <a:rPr lang="ru-RU" sz="1600" dirty="0">
                <a:solidFill>
                  <a:srgbClr val="DD4935"/>
                </a:solidFill>
              </a:rPr>
              <a:t>«у мира в сером хламе»</a:t>
            </a:r>
            <a:r>
              <a:rPr lang="ru-RU" sz="1600" dirty="0">
                <a:solidFill>
                  <a:schemeClr val="bg1"/>
                </a:solidFill>
              </a:rPr>
              <a:t>: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58774" y="2788477"/>
            <a:ext cx="8443130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632064" y="2955182"/>
            <a:ext cx="4522317" cy="13080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Ты да я,</a:t>
            </a:r>
          </a:p>
          <a:p>
            <a:r>
              <a:rPr lang="ru-RU" sz="1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нас, товарищ, двое!</a:t>
            </a:r>
          </a:p>
          <a:p>
            <a:r>
              <a:rPr lang="ru-RU" sz="1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Я буду солнце лить </a:t>
            </a:r>
            <a:r>
              <a:rPr lang="ru-RU" sz="17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сво</a:t>
            </a:r>
            <a:r>
              <a:rPr lang="ru-RU" sz="1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ё</a:t>
            </a:r>
            <a:r>
              <a:rPr lang="ru-RU" sz="17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,</a:t>
            </a:r>
            <a:endParaRPr lang="ru-RU" sz="17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а ты — </a:t>
            </a:r>
            <a:r>
              <a:rPr lang="ru-RU" sz="1700" dirty="0" smtClean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своё,</a:t>
            </a:r>
            <a:endParaRPr lang="ru-RU" sz="17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700" dirty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стихами.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987675" y="3008938"/>
            <a:ext cx="540000" cy="540000"/>
            <a:chOff x="639569" y="2490788"/>
            <a:chExt cx="990000" cy="990000"/>
          </a:xfrm>
        </p:grpSpPr>
        <p:sp>
          <p:nvSpPr>
            <p:cNvPr id="15" name="Овал 14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6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6" t="4359" r="6894" b="8812"/>
          <a:stretch/>
        </p:blipFill>
        <p:spPr>
          <a:xfrm>
            <a:off x="6738153" y="1366716"/>
            <a:ext cx="1531822" cy="25075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7019" y="1216356"/>
            <a:ext cx="5845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Трудиться честно, добросовестно, </a:t>
            </a:r>
            <a:r>
              <a:rPr lang="ru-RU" sz="1600" dirty="0">
                <a:solidFill>
                  <a:srgbClr val="DD4935"/>
                </a:solidFill>
              </a:rPr>
              <a:t>«светить»</a:t>
            </a:r>
            <a:r>
              <a:rPr lang="ru-RU" sz="1600" dirty="0"/>
              <a:t> на </a:t>
            </a:r>
            <a:r>
              <a:rPr lang="ru-RU" sz="1600" dirty="0" smtClean="0"/>
              <a:t>своём </a:t>
            </a:r>
            <a:r>
              <a:rPr lang="ru-RU" sz="1600" dirty="0"/>
              <a:t>рабочем месте каждому </a:t>
            </a:r>
            <a:r>
              <a:rPr lang="ru-RU" sz="1600" dirty="0" smtClean="0"/>
              <a:t>— </a:t>
            </a:r>
            <a:r>
              <a:rPr lang="ru-RU" sz="1600" dirty="0"/>
              <a:t>вот основная мысль стихотворения.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77019" y="2116713"/>
            <a:ext cx="5508626" cy="0"/>
          </a:xfrm>
          <a:prstGeom prst="line">
            <a:avLst/>
          </a:prstGeom>
          <a:ln w="15875">
            <a:solidFill>
              <a:srgbClr val="DD493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038801" y="2320873"/>
            <a:ext cx="4522317" cy="18312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Светить всегда,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светить везде,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до дней последних донца,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светить —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никаких гвоздей!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Вот лозунг мой</a:t>
            </a:r>
          </a:p>
          <a:p>
            <a:r>
              <a:rPr lang="ru-RU" sz="17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 солнца!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377019" y="2294556"/>
            <a:ext cx="540000" cy="540000"/>
            <a:chOff x="639569" y="2490788"/>
            <a:chExt cx="990000" cy="990000"/>
          </a:xfrm>
        </p:grpSpPr>
        <p:sp>
          <p:nvSpPr>
            <p:cNvPr id="15" name="Овал 14"/>
            <p:cNvSpPr/>
            <p:nvPr/>
          </p:nvSpPr>
          <p:spPr>
            <a:xfrm>
              <a:off x="639569" y="2490788"/>
              <a:ext cx="990000" cy="990000"/>
            </a:xfrm>
            <a:prstGeom prst="ellipse">
              <a:avLst/>
            </a:prstGeom>
            <a:solidFill>
              <a:srgbClr val="DBB4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250" y="2721469"/>
              <a:ext cx="528638" cy="528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414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774" y="347424"/>
            <a:ext cx="8461376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2800" dirty="0">
                <a:solidFill>
                  <a:srgbClr val="DD4935"/>
                </a:solidFill>
                <a:latin typeface="+mj-lt"/>
              </a:rPr>
              <a:t>«Необычайное приключение, бывшее с Владимиром Маяковским летом на даче»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763" y="3874289"/>
            <a:ext cx="2557462" cy="555710"/>
          </a:xfrm>
          <a:prstGeom prst="rect">
            <a:avLst/>
          </a:prstGeom>
          <a:effectLst>
            <a:outerShdw blurRad="63500" dist="63500" dir="5400000" sx="95000" sy="95000" algn="ctr" rotWithShape="0">
              <a:schemeClr val="tx1">
                <a:alpha val="15000"/>
              </a:scheme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0583" y="1513752"/>
            <a:ext cx="1531822" cy="23605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5833" y="1735693"/>
            <a:ext cx="58458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Написанное </a:t>
            </a:r>
            <a:r>
              <a:rPr lang="ru-RU" sz="1600" dirty="0"/>
              <a:t>в первой трети </a:t>
            </a:r>
            <a:r>
              <a:rPr lang="en-US" sz="1600" dirty="0" smtClean="0"/>
              <a:t>XX</a:t>
            </a:r>
            <a:r>
              <a:rPr lang="ru-RU" sz="1600" dirty="0" smtClean="0"/>
              <a:t> </a:t>
            </a:r>
            <a:r>
              <a:rPr lang="ru-RU" sz="1600" dirty="0"/>
              <a:t>века, стихотворение как нельзя более актуально и сейчас. </a:t>
            </a:r>
            <a:endParaRPr lang="en-US" sz="1600" dirty="0" smtClean="0"/>
          </a:p>
          <a:p>
            <a:endParaRPr lang="en-US" sz="1600" dirty="0"/>
          </a:p>
          <a:p>
            <a:r>
              <a:rPr lang="ru-RU" sz="1600" dirty="0" smtClean="0"/>
              <a:t>И </a:t>
            </a:r>
            <a:r>
              <a:rPr lang="ru-RU" sz="1600" dirty="0"/>
              <a:t>будет актуально в дальнейшем. </a:t>
            </a:r>
            <a:endParaRPr lang="en-US" sz="1600" dirty="0" smtClean="0"/>
          </a:p>
          <a:p>
            <a:endParaRPr lang="en-US" sz="1600" dirty="0"/>
          </a:p>
          <a:p>
            <a:r>
              <a:rPr lang="ru-RU" sz="1600" dirty="0" smtClean="0"/>
              <a:t>Всегда </a:t>
            </a:r>
            <a:r>
              <a:rPr lang="en-US" sz="1600" dirty="0" smtClean="0"/>
              <a:t>—</a:t>
            </a:r>
            <a:r>
              <a:rPr lang="ru-RU" sz="1600" dirty="0" smtClean="0"/>
              <a:t> </a:t>
            </a:r>
            <a:r>
              <a:rPr lang="ru-RU" sz="1600" dirty="0"/>
              <a:t>в любое время, в любом веке </a:t>
            </a:r>
            <a:r>
              <a:rPr lang="en-US" sz="1600" dirty="0" smtClean="0"/>
              <a:t>—</a:t>
            </a:r>
            <a:r>
              <a:rPr lang="ru-RU" sz="1600" dirty="0" smtClean="0"/>
              <a:t> </a:t>
            </a:r>
            <a:r>
              <a:rPr lang="ru-RU" sz="1600" dirty="0"/>
              <a:t>человек будет только тогда человеком, если он будет своим трудом </a:t>
            </a:r>
            <a:r>
              <a:rPr lang="ru-RU" sz="1600" dirty="0">
                <a:solidFill>
                  <a:srgbClr val="DD4935"/>
                </a:solidFill>
              </a:rPr>
              <a:t>«светить — и никаких гвоздей»</a:t>
            </a:r>
            <a:r>
              <a:rPr lang="ru-RU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108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358775" y="1917271"/>
            <a:ext cx="540000" cy="540000"/>
            <a:chOff x="3402614" y="1014413"/>
            <a:chExt cx="990000" cy="990000"/>
          </a:xfrm>
        </p:grpSpPr>
        <p:sp>
          <p:nvSpPr>
            <p:cNvPr id="14" name="Овал 13"/>
            <p:cNvSpPr/>
            <p:nvPr/>
          </p:nvSpPr>
          <p:spPr>
            <a:xfrm>
              <a:off x="3402614" y="1014413"/>
              <a:ext cx="990000" cy="990000"/>
            </a:xfrm>
            <a:prstGeom prst="ellipse">
              <a:avLst/>
            </a:prstGeom>
            <a:solidFill>
              <a:srgbClr val="DD49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587" y="1248666"/>
              <a:ext cx="430054" cy="521494"/>
            </a:xfrm>
            <a:prstGeom prst="rect">
              <a:avLst/>
            </a:prstGeom>
          </p:spPr>
        </p:pic>
      </p:grpSp>
      <p:sp>
        <p:nvSpPr>
          <p:cNvPr id="19" name="Прямоугольник 18"/>
          <p:cNvSpPr/>
          <p:nvPr/>
        </p:nvSpPr>
        <p:spPr>
          <a:xfrm>
            <a:off x="1039237" y="1917271"/>
            <a:ext cx="476681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Надо жизнь сначала переделать, </a:t>
            </a:r>
          </a:p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Переделав, </a:t>
            </a:r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—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можно воспевать.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8519" y="2634402"/>
            <a:ext cx="360752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Roboto Light" panose="020B0604020202020204" charset="0"/>
                <a:ea typeface="Roboto Light" panose="020B0604020202020204" charset="0"/>
                <a:cs typeface="Roboto Light" panose="020B0604020202020204" charset="0"/>
              </a:rPr>
              <a:t>В. В. Маяковский</a:t>
            </a:r>
            <a:endParaRPr lang="ru-RU" dirty="0">
              <a:latin typeface="Roboto Light" panose="020B0604020202020204" charset="0"/>
              <a:ea typeface="Roboto Light" panose="020B0604020202020204" charset="0"/>
              <a:cs typeface="Roboto Light" panose="020B060402020202020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105" y="885428"/>
            <a:ext cx="2165044" cy="278590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3999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3" b="698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947817"/>
            <a:ext cx="8018290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Село </a:t>
            </a:r>
            <a:r>
              <a:rPr lang="ru-RU" sz="1600" dirty="0" err="1">
                <a:solidFill>
                  <a:schemeClr val="bg1"/>
                </a:solidFill>
                <a:latin typeface="+mj-lt"/>
              </a:rPr>
              <a:t>Багдати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, в котором родился Маяковский, через 10 лет после его смерти было переименовано в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посёлок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Маяковский.</a:t>
            </a:r>
          </a:p>
        </p:txBody>
      </p:sp>
    </p:spTree>
    <p:extLst>
      <p:ext uri="{BB962C8B-B14F-4D97-AF65-F5344CB8AC3E}">
        <p14:creationId xmlns:p14="http://schemas.microsoft.com/office/powerpoint/2010/main" val="209932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80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94038"/>
            <a:ext cx="5115339" cy="609737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Посёлок рос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уже в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1981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г. стал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городом. 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25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75" b="10000"/>
          <a:stretch/>
        </p:blipFill>
        <p:spPr>
          <a:xfrm>
            <a:off x="-1" y="0"/>
            <a:ext cx="9264317" cy="51435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3947817"/>
            <a:ext cx="6192838" cy="855958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С развалом Советского Союза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город 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вновь принял старое название </a:t>
            </a:r>
            <a:r>
              <a:rPr lang="ru-RU" sz="1600" dirty="0" smtClean="0">
                <a:solidFill>
                  <a:schemeClr val="bg1"/>
                </a:solidFill>
                <a:latin typeface="+mj-lt"/>
              </a:rPr>
              <a:t>— </a:t>
            </a:r>
            <a:r>
              <a:rPr lang="ru-RU" sz="1600" dirty="0" err="1" smtClean="0">
                <a:solidFill>
                  <a:schemeClr val="bg1"/>
                </a:solidFill>
                <a:latin typeface="+mj-lt"/>
              </a:rPr>
              <a:t>Багдати</a:t>
            </a:r>
            <a:r>
              <a:rPr lang="ru-RU" sz="1600" dirty="0">
                <a:solidFill>
                  <a:schemeClr val="bg1"/>
                </a:solidFill>
                <a:latin typeface="+mj-lt"/>
              </a:rPr>
              <a:t>.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649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698"/>
          <a:stretch/>
        </p:blipFill>
        <p:spPr>
          <a:xfrm>
            <a:off x="0" y="1"/>
            <a:ext cx="9144000" cy="515509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94038"/>
            <a:ext cx="5832475" cy="609737"/>
          </a:xfrm>
          <a:prstGeom prst="rect">
            <a:avLst/>
          </a:prstGeom>
          <a:solidFill>
            <a:srgbClr val="DD4935">
              <a:alpha val="92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+mj-lt"/>
              </a:rPr>
              <a:t>Учился Владимир в гимназии города Кутаиси.</a:t>
            </a:r>
            <a:endParaRPr lang="ru-RU" sz="1600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77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72467" y="1325255"/>
            <a:ext cx="3916623" cy="24929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Когда Володе было 13 лет, семья лишилась отца.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Он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умер от заражения крови, уколов палец булавкой. </a:t>
            </a:r>
            <a:endParaRPr lang="ru-RU" sz="18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endParaRPr lang="ru-RU" sz="1800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r>
              <a:rPr lang="ru-RU" sz="18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Именно </a:t>
            </a:r>
            <a:r>
              <a:rPr lang="ru-RU" sz="18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с тех пор Маяковский всегда очень боялся всех колющих и режущих предметов.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19"/>
          <a:stretch/>
        </p:blipFill>
        <p:spPr>
          <a:xfrm>
            <a:off x="5637891" y="1054135"/>
            <a:ext cx="2257307" cy="303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9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7130</TotalTime>
  <Words>1657</Words>
  <Application>Microsoft Office PowerPoint</Application>
  <PresentationFormat>Экран (16:9)</PresentationFormat>
  <Paragraphs>269</Paragraphs>
  <Slides>47</Slides>
  <Notes>47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3" baseType="lpstr">
      <vt:lpstr>Arial</vt:lpstr>
      <vt:lpstr>Roboto</vt:lpstr>
      <vt:lpstr>Merriweather</vt:lpstr>
      <vt:lpstr>Roboto Light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413</cp:revision>
  <dcterms:created xsi:type="dcterms:W3CDTF">2015-12-14T06:35:07Z</dcterms:created>
  <dcterms:modified xsi:type="dcterms:W3CDTF">2017-06-15T12:55:01Z</dcterms:modified>
</cp:coreProperties>
</file>